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Nunito Light" panose="020F0302020204030204" pitchFamily="34" charset="0"/>
      <p:regular r:id="rId10"/>
      <p:bold r:id="rId11"/>
      <p:italic r:id="rId12"/>
      <p:boldItalic r:id="rId13"/>
    </p:embeddedFont>
    <p:embeddedFont>
      <p:font typeface="Nunito SemiBold" panose="020F0502020204030204" pitchFamily="34" charset="0"/>
      <p:regular r:id="rId14"/>
      <p:bold r:id="rId15"/>
      <p:italic r:id="rId16"/>
      <p:boldItalic r:id="rId17"/>
    </p:embeddedFont>
    <p:embeddedFont>
      <p:font typeface="PT Sans" panose="020B0503020203020204" pitchFamily="34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BGnAtw2Tsdgzl4fhRvjdd7HKP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25"/>
    <p:restoredTop sz="94671"/>
  </p:normalViewPr>
  <p:slideViewPr>
    <p:cSldViewPr snapToGrid="0">
      <p:cViewPr>
        <p:scale>
          <a:sx n="67" d="100"/>
          <a:sy n="67" d="100"/>
        </p:scale>
        <p:origin x="144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t>‹#›</a:t>
            </a:fld>
            <a:endParaRPr sz="1200" b="0" i="0" u="none" strike="noStrike" cap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24" y="1628061"/>
            <a:ext cx="1429226" cy="142922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"/>
          <p:cNvSpPr/>
          <p:nvPr/>
        </p:nvSpPr>
        <p:spPr>
          <a:xfrm>
            <a:off x="2947511" y="1598176"/>
            <a:ext cx="5277207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MEDIActive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Youth: Informing the Balkans</a:t>
            </a:r>
            <a:endParaRPr sz="2200" b="0" i="0" u="none" strike="noStrike" cap="none" dirty="0"/>
          </a:p>
        </p:txBody>
      </p:sp>
      <p:sp>
        <p:nvSpPr>
          <p:cNvPr id="40" name="Google Shape;40;p1"/>
          <p:cNvSpPr/>
          <p:nvPr/>
        </p:nvSpPr>
        <p:spPr>
          <a:xfrm>
            <a:off x="837724" y="3685461"/>
            <a:ext cx="8306276" cy="140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400" b="1" dirty="0" err="1"/>
              <a:t>Medijska</a:t>
            </a:r>
            <a:r>
              <a:rPr lang="en-US" sz="4400" b="1" dirty="0"/>
              <a:t> </a:t>
            </a:r>
            <a:r>
              <a:rPr lang="en-US" sz="4400" b="1" dirty="0" err="1"/>
              <a:t>pismenost</a:t>
            </a:r>
            <a:r>
              <a:rPr lang="en-US" sz="4400" b="1" dirty="0"/>
              <a:t>: </a:t>
            </a:r>
            <a:r>
              <a:rPr lang="en-US" sz="4400" b="1" dirty="0" err="1"/>
              <a:t>Snalaženje</a:t>
            </a:r>
            <a:r>
              <a:rPr lang="en-US" sz="4400" b="1" dirty="0"/>
              <a:t> u </a:t>
            </a:r>
            <a:r>
              <a:rPr lang="en-US" sz="4400" b="1" dirty="0" err="1"/>
              <a:t>dobu</a:t>
            </a:r>
            <a:r>
              <a:rPr lang="en-US" sz="4400" b="1" dirty="0"/>
              <a:t> </a:t>
            </a:r>
            <a:r>
              <a:rPr lang="en-US" sz="4400" b="1" dirty="0" err="1"/>
              <a:t>informacija</a:t>
            </a:r>
            <a:endParaRPr lang="en-US" sz="4400" dirty="0"/>
          </a:p>
        </p:txBody>
      </p:sp>
      <p:sp>
        <p:nvSpPr>
          <p:cNvPr id="41" name="Google Shape;41;p1"/>
          <p:cNvSpPr/>
          <p:nvPr/>
        </p:nvSpPr>
        <p:spPr>
          <a:xfrm>
            <a:off x="837724" y="5452467"/>
            <a:ext cx="7468553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/>
              <a:t>U </a:t>
            </a:r>
            <a:r>
              <a:rPr lang="en-US" sz="2000" dirty="0" err="1"/>
              <a:t>današnjem</a:t>
            </a:r>
            <a:r>
              <a:rPr lang="en-US" sz="2000" dirty="0"/>
              <a:t> </a:t>
            </a:r>
            <a:r>
              <a:rPr lang="en-US" sz="2000" dirty="0" err="1"/>
              <a:t>ubrzanom</a:t>
            </a:r>
            <a:r>
              <a:rPr lang="en-US" sz="2000" dirty="0"/>
              <a:t> </a:t>
            </a:r>
            <a:r>
              <a:rPr lang="en-US" sz="2000" dirty="0" err="1"/>
              <a:t>svijetu</a:t>
            </a:r>
            <a:r>
              <a:rPr lang="en-US" sz="2000" dirty="0"/>
              <a:t>, </a:t>
            </a:r>
            <a:r>
              <a:rPr lang="en-US" sz="2000" dirty="0" err="1"/>
              <a:t>razumijevanje</a:t>
            </a:r>
            <a:r>
              <a:rPr lang="en-US" sz="2000" dirty="0"/>
              <a:t> </a:t>
            </a:r>
            <a:r>
              <a:rPr lang="en-US" sz="2000" dirty="0" err="1"/>
              <a:t>vijesti</a:t>
            </a:r>
            <a:r>
              <a:rPr lang="en-US" sz="2000" dirty="0"/>
              <a:t> </a:t>
            </a:r>
            <a:r>
              <a:rPr lang="en-US" sz="2000" dirty="0" err="1"/>
              <a:t>važnije</a:t>
            </a:r>
            <a:r>
              <a:rPr lang="en-US" sz="2000" dirty="0"/>
              <a:t> je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ikad</a:t>
            </a:r>
            <a:r>
              <a:rPr lang="en-US" sz="2000" dirty="0"/>
              <a:t>.</a:t>
            </a:r>
          </a:p>
        </p:txBody>
      </p:sp>
      <p:sp>
        <p:nvSpPr>
          <p:cNvPr id="42" name="Google Shape;42;p1"/>
          <p:cNvSpPr/>
          <p:nvPr/>
        </p:nvSpPr>
        <p:spPr>
          <a:xfrm>
            <a:off x="837724" y="6487716"/>
            <a:ext cx="7468553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/>
          <p:nvPr/>
        </p:nvSpPr>
        <p:spPr>
          <a:xfrm>
            <a:off x="837723" y="2288975"/>
            <a:ext cx="4759285" cy="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bs-Latn-BA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Definisanje medijske pismenosti</a:t>
            </a:r>
            <a:endParaRPr sz="2200" b="0" i="0" u="none" strike="noStrike" cap="none" dirty="0"/>
          </a:p>
        </p:txBody>
      </p:sp>
      <p:sp>
        <p:nvSpPr>
          <p:cNvPr id="49" name="Google Shape;49;p2"/>
          <p:cNvSpPr/>
          <p:nvPr/>
        </p:nvSpPr>
        <p:spPr>
          <a:xfrm>
            <a:off x="837724" y="3055025"/>
            <a:ext cx="4158734" cy="2950250"/>
          </a:xfrm>
          <a:prstGeom prst="roundRect">
            <a:avLst>
              <a:gd name="adj" fmla="val 4959"/>
            </a:avLst>
          </a:prstGeom>
          <a:solidFill>
            <a:srgbClr val="F3F3FF">
              <a:alpha val="74901"/>
            </a:srgbClr>
          </a:solidFill>
          <a:ln w="30475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807244" y="3055025"/>
            <a:ext cx="121920" cy="2950250"/>
          </a:xfrm>
          <a:prstGeom prst="roundRect">
            <a:avLst>
              <a:gd name="adj" fmla="val 294514"/>
            </a:avLst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198959" y="3324820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dirty="0" err="1"/>
              <a:t>Kritička</a:t>
            </a:r>
            <a:r>
              <a:rPr lang="en-US" sz="2400" dirty="0"/>
              <a:t> </a:t>
            </a:r>
            <a:r>
              <a:rPr lang="en-US" sz="2400" dirty="0" err="1"/>
              <a:t>analiza</a:t>
            </a:r>
            <a:endParaRPr lang="en-US" sz="2400" dirty="0"/>
          </a:p>
        </p:txBody>
      </p:sp>
      <p:sp>
        <p:nvSpPr>
          <p:cNvPr id="52" name="Google Shape;52;p2"/>
          <p:cNvSpPr/>
          <p:nvPr/>
        </p:nvSpPr>
        <p:spPr>
          <a:xfrm>
            <a:off x="1198959" y="3820358"/>
            <a:ext cx="352770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00002E"/>
              </a:buClr>
              <a:buSzPts val="1850"/>
            </a:pPr>
            <a:r>
              <a:rPr lang="en-US" sz="1800" dirty="0" err="1">
                <a:latin typeface="PT Sans" panose="020B0503020203020204" pitchFamily="34" charset="0"/>
              </a:rPr>
              <a:t>Sposobn</a:t>
            </a:r>
            <a:r>
              <a:rPr lang="bs-Latn-BA" sz="1800" dirty="0">
                <a:latin typeface="PT Sans" panose="020B0503020203020204" pitchFamily="34" charset="0"/>
              </a:rPr>
              <a:t>o</a:t>
            </a:r>
            <a:r>
              <a:rPr lang="en-US" sz="1800" dirty="0" err="1">
                <a:latin typeface="PT Sans" panose="020B0503020203020204" pitchFamily="34" charset="0"/>
              </a:rPr>
              <a:t>st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  <a:r>
              <a:rPr lang="en-US" sz="1800" dirty="0" err="1">
                <a:latin typeface="PT Sans" panose="020B0503020203020204" pitchFamily="34" charset="0"/>
              </a:rPr>
              <a:t>kritičkog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  <a:r>
              <a:rPr lang="en-US" sz="1800" dirty="0" err="1">
                <a:latin typeface="PT Sans" panose="020B0503020203020204" pitchFamily="34" charset="0"/>
              </a:rPr>
              <a:t>analiziranja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  <a:r>
              <a:rPr lang="en-US" sz="1800" dirty="0" err="1">
                <a:latin typeface="PT Sans" panose="020B0503020203020204" pitchFamily="34" charset="0"/>
              </a:rPr>
              <a:t>izvora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  <a:r>
              <a:rPr lang="en-US" sz="1800" dirty="0" err="1">
                <a:latin typeface="PT Sans" panose="020B0503020203020204" pitchFamily="34" charset="0"/>
              </a:rPr>
              <a:t>vijesti</a:t>
            </a:r>
            <a:r>
              <a:rPr lang="en-US" sz="1800" dirty="0">
                <a:latin typeface="PT Sans" panose="020B0503020203020204" pitchFamily="34" charset="0"/>
              </a:rPr>
              <a:t>, </a:t>
            </a:r>
            <a:r>
              <a:rPr lang="en-US" sz="1800" dirty="0" err="1">
                <a:latin typeface="PT Sans" panose="020B0503020203020204" pitchFamily="34" charset="0"/>
              </a:rPr>
              <a:t>prepoznavanja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  <a:r>
              <a:rPr lang="en-US" sz="1800" dirty="0" err="1">
                <a:latin typeface="PT Sans" panose="020B0503020203020204" pitchFamily="34" charset="0"/>
              </a:rPr>
              <a:t>pristrasnosti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  <a:r>
              <a:rPr lang="en-US" sz="1800" dirty="0" err="1">
                <a:latin typeface="PT Sans" panose="020B0503020203020204" pitchFamily="34" charset="0"/>
              </a:rPr>
              <a:t>i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  <a:r>
              <a:rPr lang="en-US" sz="1800" dirty="0" err="1">
                <a:latin typeface="PT Sans" panose="020B0503020203020204" pitchFamily="34" charset="0"/>
              </a:rPr>
              <a:t>procjene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  <a:r>
              <a:rPr lang="en-US" sz="1800" dirty="0" err="1">
                <a:latin typeface="PT Sans" panose="020B0503020203020204" pitchFamily="34" charset="0"/>
              </a:rPr>
              <a:t>tačnosti</a:t>
            </a:r>
            <a:r>
              <a:rPr lang="en-US" sz="1800" dirty="0">
                <a:latin typeface="PT Sans" panose="020B0503020203020204" pitchFamily="34" charset="0"/>
              </a:rPr>
              <a:t> </a:t>
            </a:r>
            <a:r>
              <a:rPr lang="en-US" sz="1800" dirty="0" err="1">
                <a:latin typeface="PT Sans" panose="020B0503020203020204" pitchFamily="34" charset="0"/>
              </a:rPr>
              <a:t>informacija</a:t>
            </a:r>
            <a:r>
              <a:rPr lang="en-US" sz="1800" dirty="0">
                <a:latin typeface="PT Sans" panose="020B0503020203020204" pitchFamily="34" charset="0"/>
              </a:rPr>
              <a:t>.</a:t>
            </a:r>
            <a:endParaRPr sz="1800" b="0" i="0" u="none" strike="noStrike" cap="none" dirty="0">
              <a:latin typeface="PT Sans" panose="020B0503020203020204" pitchFamily="34" charset="0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5235773" y="3055025"/>
            <a:ext cx="4158734" cy="2950250"/>
          </a:xfrm>
          <a:prstGeom prst="roundRect">
            <a:avLst>
              <a:gd name="adj" fmla="val 4959"/>
            </a:avLst>
          </a:prstGeom>
          <a:solidFill>
            <a:srgbClr val="F3F3FF">
              <a:alpha val="74901"/>
            </a:srgbClr>
          </a:solidFill>
          <a:ln w="30475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205293" y="3055025"/>
            <a:ext cx="121920" cy="2950250"/>
          </a:xfrm>
          <a:prstGeom prst="roundRect">
            <a:avLst>
              <a:gd name="adj" fmla="val 294514"/>
            </a:avLst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535930" y="3324820"/>
            <a:ext cx="3767259" cy="2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Više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od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provjere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činjenica</a:t>
            </a:r>
            <a:endParaRPr sz="2200" b="0" i="0" u="none" strike="noStrike" cap="none" dirty="0"/>
          </a:p>
        </p:txBody>
      </p:sp>
      <p:sp>
        <p:nvSpPr>
          <p:cNvPr id="56" name="Google Shape;56;p2"/>
          <p:cNvSpPr/>
          <p:nvPr/>
        </p:nvSpPr>
        <p:spPr>
          <a:xfrm>
            <a:off x="5597008" y="3721480"/>
            <a:ext cx="3527703" cy="19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2162"/>
              </a:lnSpc>
              <a:buClr>
                <a:srgbClr val="00002E"/>
              </a:buClr>
              <a:buSzPts val="1850"/>
            </a:pP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Prevazilazi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prostu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provjeru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činjenica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kako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bi se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prepoznale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različite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vrste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novinskog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sadržaja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: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vijesti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uvodnici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stavovi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sponzorisani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sadržaj</a:t>
            </a:r>
            <a:r>
              <a:rPr lang="en-US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</p:txBody>
      </p:sp>
      <p:sp>
        <p:nvSpPr>
          <p:cNvPr id="57" name="Google Shape;57;p2"/>
          <p:cNvSpPr/>
          <p:nvPr/>
        </p:nvSpPr>
        <p:spPr>
          <a:xfrm>
            <a:off x="9633823" y="3055025"/>
            <a:ext cx="4158853" cy="2950250"/>
          </a:xfrm>
          <a:prstGeom prst="roundRect">
            <a:avLst>
              <a:gd name="adj" fmla="val 4959"/>
            </a:avLst>
          </a:prstGeom>
          <a:solidFill>
            <a:srgbClr val="F3F3FF">
              <a:alpha val="74901"/>
            </a:srgbClr>
          </a:solidFill>
          <a:ln w="30475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03343" y="3055025"/>
            <a:ext cx="121920" cy="2950250"/>
          </a:xfrm>
          <a:prstGeom prst="roundRect">
            <a:avLst>
              <a:gd name="adj" fmla="val 294514"/>
            </a:avLst>
          </a:prstGeom>
          <a:solidFill>
            <a:srgbClr val="DA3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9995059" y="3324820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Ispitivanje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motiva</a:t>
            </a:r>
            <a:endParaRPr lang="en-US" sz="2200" b="1" i="0" u="none" strike="noStrike" cap="none" dirty="0">
              <a:solidFill>
                <a:srgbClr val="00002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9995058" y="3721480"/>
            <a:ext cx="3527822" cy="19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Podstiče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ispitivanje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motiva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koji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stoje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priča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: da li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im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je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cilj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informisati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uvjeriti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ili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zabaviti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?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Postoje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li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politički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komercijalni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ili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ideološki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motivi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647931" y="288411"/>
            <a:ext cx="65127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000"/>
              <a:buFont typeface="Nunito SemiBold"/>
              <a:buNone/>
            </a:pPr>
            <a:r>
              <a:rPr lang="en-US" sz="4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Uloga</a:t>
            </a:r>
            <a:r>
              <a:rPr lang="en-US" sz="4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vijesti</a:t>
            </a:r>
            <a:r>
              <a:rPr lang="en-US" sz="4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u </a:t>
            </a:r>
            <a:r>
              <a:rPr lang="en-US" sz="4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društvu</a:t>
            </a:r>
            <a:endParaRPr lang="en-US" sz="4000" b="1" i="0" u="none" strike="noStrike" cap="none" dirty="0">
              <a:solidFill>
                <a:srgbClr val="00002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67" name="Google Shape;67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118" y="1798796"/>
            <a:ext cx="6294239" cy="62942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7586663" y="1798796"/>
            <a:ext cx="486727" cy="48672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8289727" y="1873091"/>
            <a:ext cx="342269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Oblikuje</a:t>
            </a:r>
            <a:r>
              <a:rPr lang="en-US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javno</a:t>
            </a:r>
            <a:r>
              <a:rPr lang="en-US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razumijevanje</a:t>
            </a:r>
            <a:endParaRPr lang="en-US" sz="2000" b="1" i="0" u="none" strike="noStrike" cap="none" dirty="0">
              <a:solidFill>
                <a:srgbClr val="00002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289689" y="2315054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lang="pl-PL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Informiše građane o događajima i pitanjima, od lokalnih do međunarodnih.</a:t>
            </a:r>
          </a:p>
        </p:txBody>
      </p:sp>
      <p:sp>
        <p:nvSpPr>
          <p:cNvPr id="71" name="Google Shape;71;p3"/>
          <p:cNvSpPr/>
          <p:nvPr/>
        </p:nvSpPr>
        <p:spPr>
          <a:xfrm>
            <a:off x="7586663" y="3532465"/>
            <a:ext cx="486727" cy="48672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8289727" y="3606760"/>
            <a:ext cx="2621042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lang="en-US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Alat za </a:t>
            </a: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odgovornost</a:t>
            </a:r>
            <a:endParaRPr lang="en-US" sz="2000" b="1" i="0" u="none" strike="noStrike" cap="none" dirty="0">
              <a:solidFill>
                <a:srgbClr val="00002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8289689" y="3968397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Drži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moćne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institucije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odgovornima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izvještavanjem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o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praksama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vlade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korporacija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</p:txBody>
      </p:sp>
      <p:sp>
        <p:nvSpPr>
          <p:cNvPr id="74" name="Google Shape;74;p3"/>
          <p:cNvSpPr/>
          <p:nvPr/>
        </p:nvSpPr>
        <p:spPr>
          <a:xfrm>
            <a:off x="7586663" y="5266134"/>
            <a:ext cx="486727" cy="48672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8289727" y="5340429"/>
            <a:ext cx="2743676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Njeguje</a:t>
            </a:r>
            <a:r>
              <a:rPr lang="en-US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društvenu</a:t>
            </a:r>
            <a:r>
              <a:rPr lang="en-US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koheziju</a:t>
            </a:r>
            <a:endParaRPr lang="en-US" sz="2000" b="1" i="0" u="none" strike="noStrike" cap="none" dirty="0">
              <a:solidFill>
                <a:srgbClr val="00002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8289689" y="6165676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Povezuje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zajednice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kroz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zajedničke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informacije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promovišući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međusobno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razumijevanje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>
            <a:off x="543552" y="1598074"/>
            <a:ext cx="13543295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Zašto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je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medijska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pismenost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danas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važnija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nego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ikad</a:t>
            </a:r>
            <a:endParaRPr lang="en-US" sz="4400" b="1" i="0" u="none" strike="noStrike" cap="none" dirty="0">
              <a:solidFill>
                <a:srgbClr val="00002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837724" y="2980730"/>
            <a:ext cx="12954952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Internet je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demokratizovao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pristup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informacijama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ali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je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takođe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stvorio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okruženje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u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kojem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dezinformacije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propaganda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senzacionalizam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cvjetaju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</p:txBody>
      </p:sp>
      <p:sp>
        <p:nvSpPr>
          <p:cNvPr id="84" name="Google Shape;84;p4"/>
          <p:cNvSpPr/>
          <p:nvPr/>
        </p:nvSpPr>
        <p:spPr>
          <a:xfrm>
            <a:off x="837724" y="418433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974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/>
          <p:nvPr/>
        </p:nvSpPr>
        <p:spPr>
          <a:xfrm>
            <a:off x="1615559" y="4266605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Preopterećenje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informacijama</a:t>
            </a:r>
            <a:endParaRPr lang="en-US" sz="2200" b="1" i="0" u="none" strike="noStrike" cap="none" dirty="0">
              <a:solidFill>
                <a:srgbClr val="00002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1615559" y="5114092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Izazovno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je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razlikovati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vjerodostojne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od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neistina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ili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pristrasnih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narativa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5255776" y="418433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6027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/>
          <p:nvPr/>
        </p:nvSpPr>
        <p:spPr>
          <a:xfrm>
            <a:off x="6033611" y="4266605"/>
            <a:ext cx="3341013" cy="7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Dezinformacije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„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lažne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vijesti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“</a:t>
            </a:r>
          </a:p>
        </p:txBody>
      </p:sp>
      <p:sp>
        <p:nvSpPr>
          <p:cNvPr id="91" name="Google Shape;91;p4"/>
          <p:cNvSpPr/>
          <p:nvPr/>
        </p:nvSpPr>
        <p:spPr>
          <a:xfrm>
            <a:off x="6033611" y="5114092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Šire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se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brzo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podstičući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strah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ljutnju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zbunjenost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stvarnim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posljedicama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</p:txBody>
      </p:sp>
      <p:sp>
        <p:nvSpPr>
          <p:cNvPr id="92" name="Google Shape;92;p4"/>
          <p:cNvSpPr/>
          <p:nvPr/>
        </p:nvSpPr>
        <p:spPr>
          <a:xfrm>
            <a:off x="9673828" y="418433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4079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/>
          <p:nvPr/>
        </p:nvSpPr>
        <p:spPr>
          <a:xfrm>
            <a:off x="10451663" y="4266605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Opremljuje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pojedince</a:t>
            </a:r>
            <a:endParaRPr lang="en-US" sz="2200" b="1" i="0" u="none" strike="noStrike" cap="none" dirty="0">
              <a:solidFill>
                <a:srgbClr val="00002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10451663" y="4762143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Osnažuje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ljude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da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donose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informisane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odluke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zasnovane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pouzdanim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informacijama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/>
          <p:nvPr/>
        </p:nvSpPr>
        <p:spPr>
          <a:xfrm>
            <a:off x="492587" y="413777"/>
            <a:ext cx="7930977" cy="33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900"/>
              <a:buFont typeface="Nunito SemiBold"/>
              <a:buNone/>
            </a:pPr>
            <a:r>
              <a:rPr lang="en-US" sz="29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Praktična</a:t>
            </a:r>
            <a:r>
              <a:rPr lang="en-US" sz="29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9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primjena</a:t>
            </a:r>
            <a:r>
              <a:rPr lang="en-US" sz="29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9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medijske</a:t>
            </a:r>
            <a:r>
              <a:rPr lang="en-US" sz="29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9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pismenosti</a:t>
            </a:r>
            <a:endParaRPr lang="en-US" sz="2900" b="1" i="0" u="none" strike="noStrike" cap="none" dirty="0">
              <a:solidFill>
                <a:srgbClr val="00002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554593" y="1317784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01</a:t>
            </a:r>
            <a:endParaRPr sz="1200" b="0" i="0" u="none" strike="noStrike" cap="none"/>
          </a:p>
        </p:txBody>
      </p:sp>
      <p:sp>
        <p:nvSpPr>
          <p:cNvPr id="103" name="Google Shape;103;p5"/>
          <p:cNvSpPr/>
          <p:nvPr/>
        </p:nvSpPr>
        <p:spPr>
          <a:xfrm>
            <a:off x="554593" y="1564124"/>
            <a:ext cx="6567368" cy="22860"/>
          </a:xfrm>
          <a:prstGeom prst="rect">
            <a:avLst/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817268" y="1746884"/>
            <a:ext cx="1864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4137"/>
              </a:lnSpc>
              <a:buClr>
                <a:srgbClr val="00002E"/>
              </a:buClr>
              <a:buSzPts val="1450"/>
            </a:pP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Provjera</a:t>
            </a:r>
            <a:r>
              <a:rPr lang="en-US" sz="14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izvora</a:t>
            </a:r>
            <a:endParaRPr sz="1450" b="0" i="0" u="none" strike="noStrike" cap="none" dirty="0"/>
          </a:p>
        </p:txBody>
      </p:sp>
      <p:sp>
        <p:nvSpPr>
          <p:cNvPr id="105" name="Google Shape;105;p5"/>
          <p:cNvSpPr/>
          <p:nvPr/>
        </p:nvSpPr>
        <p:spPr>
          <a:xfrm>
            <a:off x="585556" y="2139792"/>
            <a:ext cx="65673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2500"/>
              </a:lnSpc>
              <a:buClr>
                <a:srgbClr val="00002E"/>
              </a:buClr>
              <a:buSzPts val="1200"/>
            </a:pP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Provjerite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porijeklo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vijesti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za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reputaciju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profesionalizam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 b="0" i="0" u="none" strike="noStrike" cap="none" dirty="0"/>
          </a:p>
        </p:txBody>
      </p:sp>
      <p:sp>
        <p:nvSpPr>
          <p:cNvPr id="106" name="Google Shape;106;p5"/>
          <p:cNvSpPr/>
          <p:nvPr/>
        </p:nvSpPr>
        <p:spPr>
          <a:xfrm>
            <a:off x="554593" y="2611041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02</a:t>
            </a:r>
            <a:endParaRPr sz="1200" b="0" i="0" u="none" strike="noStrike" cap="none"/>
          </a:p>
        </p:txBody>
      </p:sp>
      <p:sp>
        <p:nvSpPr>
          <p:cNvPr id="107" name="Google Shape;107;p5"/>
          <p:cNvSpPr/>
          <p:nvPr/>
        </p:nvSpPr>
        <p:spPr>
          <a:xfrm>
            <a:off x="554593" y="2857381"/>
            <a:ext cx="6567368" cy="22860"/>
          </a:xfrm>
          <a:prstGeom prst="rect">
            <a:avLst/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817243" y="2982277"/>
            <a:ext cx="1864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4137"/>
              </a:lnSpc>
              <a:buClr>
                <a:srgbClr val="00002E"/>
              </a:buClr>
              <a:buSzPts val="1450"/>
            </a:pP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Unakrsno</a:t>
            </a:r>
            <a:r>
              <a:rPr lang="en-US" sz="14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upućivanje</a:t>
            </a:r>
            <a:endParaRPr sz="1450" b="0" i="0" u="none" strike="noStrike" cap="none" dirty="0"/>
          </a:p>
        </p:txBody>
      </p:sp>
      <p:sp>
        <p:nvSpPr>
          <p:cNvPr id="109" name="Google Shape;109;p5"/>
          <p:cNvSpPr/>
          <p:nvPr/>
        </p:nvSpPr>
        <p:spPr>
          <a:xfrm>
            <a:off x="554593" y="3373636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2500"/>
              </a:lnSpc>
              <a:buClr>
                <a:srgbClr val="00002E"/>
              </a:buClr>
              <a:buSzPts val="1200"/>
            </a:pP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Ne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oslanjajte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se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jedan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izvor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;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unakrsna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provjera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s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drugim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renomiranim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izvorima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 b="0" i="0" u="none" strike="noStrike" cap="none" dirty="0"/>
          </a:p>
        </p:txBody>
      </p:sp>
      <p:sp>
        <p:nvSpPr>
          <p:cNvPr id="110" name="Google Shape;110;p5"/>
          <p:cNvSpPr/>
          <p:nvPr/>
        </p:nvSpPr>
        <p:spPr>
          <a:xfrm>
            <a:off x="554593" y="3904297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03</a:t>
            </a:r>
            <a:endParaRPr sz="1200" b="0" i="0" u="none" strike="noStrike" cap="none"/>
          </a:p>
        </p:txBody>
      </p:sp>
      <p:sp>
        <p:nvSpPr>
          <p:cNvPr id="111" name="Google Shape;111;p5"/>
          <p:cNvSpPr/>
          <p:nvPr/>
        </p:nvSpPr>
        <p:spPr>
          <a:xfrm>
            <a:off x="554568" y="4177476"/>
            <a:ext cx="6567300" cy="22800"/>
          </a:xfrm>
          <a:prstGeom prst="rect">
            <a:avLst/>
          </a:prstGeom>
          <a:solidFill>
            <a:srgbClr val="DA3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817254" y="4364290"/>
            <a:ext cx="28878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4137"/>
              </a:lnSpc>
              <a:buClr>
                <a:srgbClr val="00002E"/>
              </a:buClr>
              <a:buSzPts val="1450"/>
            </a:pP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Razumijevanje</a:t>
            </a:r>
            <a:r>
              <a:rPr lang="en-US" sz="14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predrasuda</a:t>
            </a:r>
            <a:endParaRPr sz="1450" b="0" i="0" u="none" strike="noStrike" cap="none" dirty="0"/>
          </a:p>
        </p:txBody>
      </p:sp>
      <p:sp>
        <p:nvSpPr>
          <p:cNvPr id="113" name="Google Shape;113;p5"/>
          <p:cNvSpPr/>
          <p:nvPr/>
        </p:nvSpPr>
        <p:spPr>
          <a:xfrm>
            <a:off x="554593" y="4726306"/>
            <a:ext cx="65673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2500"/>
              </a:lnSpc>
              <a:buClr>
                <a:srgbClr val="00002E"/>
              </a:buClr>
              <a:buSzPts val="1200"/>
            </a:pP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Prepoznajte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da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svi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mediji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mogu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imati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predrasude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;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čitati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kroz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različite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perspektive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 b="0" i="0" u="none" strike="noStrike" cap="none" dirty="0"/>
          </a:p>
        </p:txBody>
      </p:sp>
      <p:sp>
        <p:nvSpPr>
          <p:cNvPr id="114" name="Google Shape;114;p5"/>
          <p:cNvSpPr/>
          <p:nvPr/>
        </p:nvSpPr>
        <p:spPr>
          <a:xfrm>
            <a:off x="554593" y="5197554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04</a:t>
            </a:r>
            <a:endParaRPr sz="1200" b="0" i="0" u="none" strike="noStrike" cap="none"/>
          </a:p>
        </p:txBody>
      </p:sp>
      <p:sp>
        <p:nvSpPr>
          <p:cNvPr id="115" name="Google Shape;115;p5"/>
          <p:cNvSpPr/>
          <p:nvPr/>
        </p:nvSpPr>
        <p:spPr>
          <a:xfrm>
            <a:off x="554593" y="5443895"/>
            <a:ext cx="6567368" cy="22860"/>
          </a:xfrm>
          <a:prstGeom prst="rect">
            <a:avLst/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17293" y="5596941"/>
            <a:ext cx="2608078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4137"/>
              </a:lnSpc>
              <a:buClr>
                <a:srgbClr val="00002E"/>
              </a:buClr>
              <a:buSzPts val="1450"/>
            </a:pPr>
            <a:r>
              <a:rPr lang="en-US" sz="14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Alati za </a:t>
            </a: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provjeru</a:t>
            </a:r>
            <a:r>
              <a:rPr lang="en-US" sz="14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činjenica</a:t>
            </a:r>
            <a:endParaRPr sz="1450" b="0" i="0" u="none" strike="noStrike" cap="none" dirty="0"/>
          </a:p>
        </p:txBody>
      </p:sp>
      <p:sp>
        <p:nvSpPr>
          <p:cNvPr id="117" name="Google Shape;117;p5"/>
          <p:cNvSpPr/>
          <p:nvPr/>
        </p:nvSpPr>
        <p:spPr>
          <a:xfrm>
            <a:off x="554593" y="5960150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2500"/>
              </a:lnSpc>
              <a:buClr>
                <a:srgbClr val="00002E"/>
              </a:buClr>
              <a:buSzPts val="1200"/>
            </a:pP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Koristite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web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stranice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kao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što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su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Google Fact Checking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ili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International Fact Checking Network.</a:t>
            </a:r>
            <a:endParaRPr sz="1200" b="0" i="0" u="none" strike="noStrike" cap="none" dirty="0"/>
          </a:p>
        </p:txBody>
      </p:sp>
      <p:sp>
        <p:nvSpPr>
          <p:cNvPr id="118" name="Google Shape;118;p5"/>
          <p:cNvSpPr/>
          <p:nvPr/>
        </p:nvSpPr>
        <p:spPr>
          <a:xfrm>
            <a:off x="554593" y="6490811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05</a:t>
            </a:r>
            <a:endParaRPr sz="1200" b="0" i="0" u="none" strike="noStrike" cap="none"/>
          </a:p>
        </p:txBody>
      </p:sp>
      <p:sp>
        <p:nvSpPr>
          <p:cNvPr id="119" name="Google Shape;119;p5"/>
          <p:cNvSpPr/>
          <p:nvPr/>
        </p:nvSpPr>
        <p:spPr>
          <a:xfrm>
            <a:off x="554593" y="6737152"/>
            <a:ext cx="6567368" cy="22860"/>
          </a:xfrm>
          <a:prstGeom prst="rect">
            <a:avLst/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817318" y="6890198"/>
            <a:ext cx="1864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4137"/>
              </a:lnSpc>
              <a:buClr>
                <a:srgbClr val="00002E"/>
              </a:buClr>
              <a:buSzPts val="1450"/>
            </a:pP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Svjesno</a:t>
            </a:r>
            <a:r>
              <a:rPr lang="en-US" sz="14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4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dijeljenje</a:t>
            </a:r>
            <a:endParaRPr sz="1450" b="0" i="0" u="none" strike="noStrike" cap="none" dirty="0"/>
          </a:p>
        </p:txBody>
      </p:sp>
      <p:sp>
        <p:nvSpPr>
          <p:cNvPr id="121" name="Google Shape;121;p5"/>
          <p:cNvSpPr/>
          <p:nvPr/>
        </p:nvSpPr>
        <p:spPr>
          <a:xfrm>
            <a:off x="554593" y="7253407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2500"/>
              </a:lnSpc>
              <a:buClr>
                <a:srgbClr val="00002E"/>
              </a:buClr>
              <a:buSzPts val="1200"/>
            </a:pP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Provjerite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kredibilitet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prije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dijeljenja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društvenim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mrežama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kako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biste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smanjili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dezinformacije</a:t>
            </a:r>
            <a:r>
              <a:rPr lang="en-US" sz="12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 b="0" i="0" u="none" strike="noStrike" cap="none" dirty="0"/>
          </a:p>
        </p:txBody>
      </p:sp>
      <p:pic>
        <p:nvPicPr>
          <p:cNvPr id="122" name="Google Shape;122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6058" y="1317784"/>
            <a:ext cx="6567368" cy="656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713779" y="625078"/>
            <a:ext cx="8067363" cy="59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5333"/>
              </a:lnSpc>
              <a:buClr>
                <a:srgbClr val="00002E"/>
              </a:buClr>
              <a:buSzPts val="3750"/>
            </a:pPr>
            <a:r>
              <a:rPr lang="en-US" sz="37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Osnaživanje</a:t>
            </a:r>
            <a:r>
              <a:rPr lang="en-US" sz="37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37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informisanih</a:t>
            </a:r>
            <a:r>
              <a:rPr lang="en-US" sz="37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37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građana</a:t>
            </a:r>
            <a:endParaRPr sz="3750" b="0" i="0" u="none" strike="noStrike" cap="none" dirty="0"/>
          </a:p>
        </p:txBody>
      </p:sp>
      <p:sp>
        <p:nvSpPr>
          <p:cNvPr id="130" name="Google Shape;130;p6"/>
          <p:cNvSpPr/>
          <p:nvPr/>
        </p:nvSpPr>
        <p:spPr>
          <a:xfrm>
            <a:off x="713780" y="1530787"/>
            <a:ext cx="7716441" cy="32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9375"/>
              </a:lnSpc>
              <a:buClr>
                <a:srgbClr val="00002E"/>
              </a:buClr>
              <a:buSzPts val="1600"/>
            </a:pP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Da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zaključimo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600" b="0" i="0" u="none" strike="noStrike" cap="none" dirty="0"/>
          </a:p>
        </p:txBody>
      </p:sp>
      <p:sp>
        <p:nvSpPr>
          <p:cNvPr id="131" name="Google Shape;131;p6"/>
          <p:cNvSpPr/>
          <p:nvPr/>
        </p:nvSpPr>
        <p:spPr>
          <a:xfrm>
            <a:off x="713780" y="2086451"/>
            <a:ext cx="3756184" cy="2970014"/>
          </a:xfrm>
          <a:prstGeom prst="roundRect">
            <a:avLst>
              <a:gd name="adj" fmla="val 10301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940594" y="2313265"/>
            <a:ext cx="611862" cy="611862"/>
          </a:xfrm>
          <a:prstGeom prst="roundRect">
            <a:avLst>
              <a:gd name="adj" fmla="val 14943052"/>
            </a:avLst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829" y="2447092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940594" y="3151941"/>
            <a:ext cx="3506510" cy="27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7027"/>
              </a:lnSpc>
              <a:buClr>
                <a:srgbClr val="00002E"/>
              </a:buClr>
              <a:buSzPts val="1850"/>
            </a:pP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Njegujte</a:t>
            </a:r>
            <a:r>
              <a:rPr lang="en-US" sz="18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kritičko</a:t>
            </a:r>
            <a:r>
              <a:rPr lang="en-US" sz="18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razmišljanje</a:t>
            </a:r>
            <a:endParaRPr sz="1850" b="0" i="0" u="none" strike="noStrike" cap="none" dirty="0"/>
          </a:p>
        </p:txBody>
      </p:sp>
      <p:sp>
        <p:nvSpPr>
          <p:cNvPr id="135" name="Google Shape;135;p6"/>
          <p:cNvSpPr/>
          <p:nvPr/>
        </p:nvSpPr>
        <p:spPr>
          <a:xfrm>
            <a:off x="940594" y="3551158"/>
            <a:ext cx="3302556" cy="97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9375"/>
              </a:lnSpc>
              <a:buClr>
                <a:srgbClr val="00002E"/>
              </a:buClr>
              <a:buSzPts val="1600"/>
            </a:pP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Ispitujte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izvore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identifi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predrasude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tražite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dublje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razumijevanje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izvan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naslova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600" b="0" i="0" u="none" strike="noStrike" cap="none" dirty="0"/>
          </a:p>
        </p:txBody>
      </p:sp>
      <p:sp>
        <p:nvSpPr>
          <p:cNvPr id="136" name="Google Shape;136;p6"/>
          <p:cNvSpPr/>
          <p:nvPr/>
        </p:nvSpPr>
        <p:spPr>
          <a:xfrm>
            <a:off x="4673918" y="2086451"/>
            <a:ext cx="3756303" cy="2970014"/>
          </a:xfrm>
          <a:prstGeom prst="roundRect">
            <a:avLst>
              <a:gd name="adj" fmla="val 10301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4900732" y="2313265"/>
            <a:ext cx="611862" cy="611862"/>
          </a:xfrm>
          <a:prstGeom prst="roundRect">
            <a:avLst>
              <a:gd name="adj" fmla="val 14943052"/>
            </a:avLst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8967" y="2447092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4900732" y="3129082"/>
            <a:ext cx="3302675" cy="59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7027"/>
              </a:lnSpc>
              <a:buClr>
                <a:srgbClr val="00002E"/>
              </a:buClr>
              <a:buSzPts val="1850"/>
            </a:pP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Izgradite</a:t>
            </a:r>
            <a:r>
              <a:rPr lang="en-US" sz="18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otpornost</a:t>
            </a:r>
            <a:r>
              <a:rPr lang="en-US" sz="18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na</a:t>
            </a:r>
            <a:r>
              <a:rPr lang="en-US" sz="18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dezinformacije</a:t>
            </a:r>
            <a:endParaRPr sz="1850" b="0" i="0" u="none" strike="noStrike" cap="none" dirty="0"/>
          </a:p>
        </p:txBody>
      </p:sp>
      <p:sp>
        <p:nvSpPr>
          <p:cNvPr id="140" name="Google Shape;140;p6"/>
          <p:cNvSpPr/>
          <p:nvPr/>
        </p:nvSpPr>
        <p:spPr>
          <a:xfrm>
            <a:off x="4900732" y="3850958"/>
            <a:ext cx="3302675" cy="97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9375"/>
              </a:lnSpc>
              <a:buClr>
                <a:srgbClr val="00002E"/>
              </a:buClr>
              <a:buSzPts val="1600"/>
            </a:pP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Razviti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navike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verifikacije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unakrsnog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referosanja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za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navigaciju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kroz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složeni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informacioni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pejzaž</a:t>
            </a:r>
            <a:endParaRPr sz="1600" b="0" i="0" u="none" strike="noStrike" cap="none" dirty="0"/>
          </a:p>
        </p:txBody>
      </p:sp>
      <p:sp>
        <p:nvSpPr>
          <p:cNvPr id="141" name="Google Shape;141;p6"/>
          <p:cNvSpPr/>
          <p:nvPr/>
        </p:nvSpPr>
        <p:spPr>
          <a:xfrm>
            <a:off x="713780" y="5260419"/>
            <a:ext cx="7716441" cy="2343983"/>
          </a:xfrm>
          <a:prstGeom prst="roundRect">
            <a:avLst>
              <a:gd name="adj" fmla="val 13053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940594" y="5487233"/>
            <a:ext cx="611862" cy="611862"/>
          </a:xfrm>
          <a:prstGeom prst="roundRect">
            <a:avLst>
              <a:gd name="adj" fmla="val 14943052"/>
            </a:avLst>
          </a:prstGeom>
          <a:solidFill>
            <a:srgbClr val="DA3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829" y="5621060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940594" y="6303050"/>
            <a:ext cx="3862149" cy="29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7027"/>
              </a:lnSpc>
              <a:buClr>
                <a:srgbClr val="00002E"/>
              </a:buClr>
              <a:buSzPts val="1850"/>
            </a:pP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Njegujte</a:t>
            </a:r>
            <a:r>
              <a:rPr lang="en-US" sz="18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informisaniju</a:t>
            </a:r>
            <a:r>
              <a:rPr lang="en-US" sz="18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zajednicu</a:t>
            </a:r>
            <a:endParaRPr sz="1850" b="0" i="0" u="none" strike="noStrike" cap="none" dirty="0"/>
          </a:p>
        </p:txBody>
      </p:sp>
      <p:sp>
        <p:nvSpPr>
          <p:cNvPr id="145" name="Google Shape;145;p6"/>
          <p:cNvSpPr/>
          <p:nvPr/>
        </p:nvSpPr>
        <p:spPr>
          <a:xfrm>
            <a:off x="940594" y="6725126"/>
            <a:ext cx="7262813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9375"/>
              </a:lnSpc>
              <a:buClr>
                <a:srgbClr val="00002E"/>
              </a:buClr>
              <a:buSzPts val="1600"/>
            </a:pP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Vaša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sposobnost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da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razaznate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istinu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doprinosi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kolektivnom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znanju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jača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demokratske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procese</a:t>
            </a:r>
            <a:r>
              <a:rPr lang="en-US" sz="160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600" b="0" i="0" u="none" strike="noStrike" cap="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837724" y="2534126"/>
            <a:ext cx="5632490" cy="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lang="en-US" sz="440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                                 </a:t>
            </a:r>
            <a:endParaRPr sz="4400" b="0" i="0" u="none" strike="noStrike" cap="none"/>
          </a:p>
        </p:txBody>
      </p:sp>
      <p:sp>
        <p:nvSpPr>
          <p:cNvPr id="154" name="Google Shape;154;p7"/>
          <p:cNvSpPr/>
          <p:nvPr/>
        </p:nvSpPr>
        <p:spPr>
          <a:xfrm>
            <a:off x="837724" y="3597116"/>
            <a:ext cx="7879318" cy="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5000"/>
              </a:lnSpc>
              <a:buClr>
                <a:srgbClr val="00002E"/>
              </a:buClr>
              <a:buSzPts val="4400"/>
            </a:pPr>
            <a:r>
              <a:rPr lang="en-US" sz="440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Hvala!</a:t>
            </a:r>
            <a:endParaRPr sz="4400" b="0" i="0" u="none" strike="noStrike" cap="none" dirty="0"/>
          </a:p>
        </p:txBody>
      </p:sp>
      <p:sp>
        <p:nvSpPr>
          <p:cNvPr id="155" name="Google Shape;155;p7"/>
          <p:cNvSpPr/>
          <p:nvPr/>
        </p:nvSpPr>
        <p:spPr>
          <a:xfrm>
            <a:off x="837724" y="4660106"/>
            <a:ext cx="12954952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  <p:sp>
        <p:nvSpPr>
          <p:cNvPr id="156" name="Google Shape;156;p7"/>
          <p:cNvSpPr/>
          <p:nvPr/>
        </p:nvSpPr>
        <p:spPr>
          <a:xfrm>
            <a:off x="837724" y="5312331"/>
            <a:ext cx="12954952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368</Words>
  <Application>Microsoft Macintosh PowerPoint</Application>
  <PresentationFormat>Custom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PT Sans</vt:lpstr>
      <vt:lpstr>Calibri</vt:lpstr>
      <vt:lpstr>Nunito SemiBold</vt:lpstr>
      <vt:lpstr>Arial</vt:lpstr>
      <vt:lpstr>Nunito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azra</dc:creator>
  <cp:lastModifiedBy>Andela Zaric</cp:lastModifiedBy>
  <cp:revision>2</cp:revision>
  <dcterms:created xsi:type="dcterms:W3CDTF">2025-09-11T10:38:18Z</dcterms:created>
  <dcterms:modified xsi:type="dcterms:W3CDTF">2025-10-08T14:09:48Z</dcterms:modified>
</cp:coreProperties>
</file>