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Source Sans 3" panose="020B0303030403090204" pitchFamily="34" charset="0"/>
      <p:regular r:id="rId15"/>
      <p:italic r:id="rId16"/>
    </p:embeddedFont>
    <p:embeddedFont>
      <p:font typeface="Source Serif 4 Semi Bold" panose="02040603050405020204" pitchFamily="18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7" d="100"/>
          <a:sy n="107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93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969526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18723" y="943332"/>
            <a:ext cx="495252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MEDIActive Youth: Informing the Balkans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8618696" y="922377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284261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837724" y="3491746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Navigacija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kroz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lavirint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lažnih</a:t>
            </a:r>
            <a:r>
              <a:rPr lang="en-US" sz="77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77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7750" dirty="0"/>
          </a:p>
        </p:txBody>
      </p:sp>
      <p:sp>
        <p:nvSpPr>
          <p:cNvPr id="9" name="Text 5"/>
          <p:cNvSpPr/>
          <p:nvPr/>
        </p:nvSpPr>
        <p:spPr>
          <a:xfrm>
            <a:off x="2427803" y="6269950"/>
            <a:ext cx="9774674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1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bs-Latn-BA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31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informacija</a:t>
            </a:r>
            <a:endParaRPr lang="en-US" sz="3100" dirty="0"/>
          </a:p>
        </p:txBody>
      </p:sp>
      <p:sp>
        <p:nvSpPr>
          <p:cNvPr id="10" name="Text 6"/>
          <p:cNvSpPr/>
          <p:nvPr/>
        </p:nvSpPr>
        <p:spPr>
          <a:xfrm>
            <a:off x="837724" y="7076718"/>
            <a:ext cx="12954952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50"/>
              </a:lnSpc>
              <a:buNone/>
            </a:pPr>
            <a:endParaRPr lang="en-US" sz="20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59825"/>
            <a:ext cx="1239988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primjena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Analiza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o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lažnim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vijestima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1151811" y="2808684"/>
            <a:ext cx="614672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"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Čudotvorno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voće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pronađeno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Albaniji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liječi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sve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bolesti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!"</a:t>
            </a:r>
            <a:endParaRPr lang="en-US" sz="1900" dirty="0"/>
          </a:p>
        </p:txBody>
      </p:sp>
      <p:sp>
        <p:nvSpPr>
          <p:cNvPr id="4" name="Shape 2"/>
          <p:cNvSpPr/>
          <p:nvPr/>
        </p:nvSpPr>
        <p:spPr>
          <a:xfrm>
            <a:off x="837724" y="2494598"/>
            <a:ext cx="22860" cy="936188"/>
          </a:xfrm>
          <a:prstGeom prst="rect">
            <a:avLst/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837724" y="3875842"/>
            <a:ext cx="282237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zastave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u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članku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Izvanredne tvrdnje bez naučnih dokaza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da-DK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Anonimni izvori ("jedan stanovnik", "lokalni farmer")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209818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Elementi teorije zavjere ("Big Pharma ne želi da znate")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815697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Emocionalno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nabijen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jezik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",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čudesni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")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Nema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vlasti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stručnjaka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387584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koja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treba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postaviti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578328" y="4393287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je objavio ovaj članak?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480155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 li su </a:t>
            </a:r>
            <a:r>
              <a:rPr lang="it-IT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citirane</a:t>
            </a: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vjerodostojne </a:t>
            </a:r>
            <a:r>
              <a:rPr lang="it-IT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naučne</a:t>
            </a: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it-IT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78328" y="520981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potvrđene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578328" y="561808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o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ne bi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naširoko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izvještavalo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578328" y="602634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Koja bi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98540"/>
            <a:ext cx="847367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Vaša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lista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za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otkrivanje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lažnih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047399"/>
            <a:ext cx="4178618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2024539"/>
            <a:ext cx="4178618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2612886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2801362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70015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1070015" y="3004661"/>
            <a:ext cx="371403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pl-PL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 daje ove informacije? Je li to vjerodostojna novinska organizacija ili nepoznata web stranica?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225772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5225772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9"/>
          <p:cNvSpPr/>
          <p:nvPr/>
        </p:nvSpPr>
        <p:spPr>
          <a:xfrm>
            <a:off x="7000935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7189410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5458063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5458063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Pokušava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vas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šokirati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uplašiti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podudara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9613940" y="2047399"/>
            <a:ext cx="4178737" cy="2194679"/>
          </a:xfrm>
          <a:prstGeom prst="roundRect">
            <a:avLst>
              <a:gd name="adj" fmla="val 5000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9613940" y="2024539"/>
            <a:ext cx="4178737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Shape 15"/>
          <p:cNvSpPr/>
          <p:nvPr/>
        </p:nvSpPr>
        <p:spPr>
          <a:xfrm>
            <a:off x="11389102" y="1733312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6"/>
          <p:cNvSpPr/>
          <p:nvPr/>
        </p:nvSpPr>
        <p:spPr>
          <a:xfrm>
            <a:off x="11577578" y="1890355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3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6231" y="2571036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Unakrsna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referenca</a:t>
            </a:r>
            <a:endParaRPr lang="en-US" sz="1900" dirty="0"/>
          </a:p>
        </p:txBody>
      </p:sp>
      <p:sp>
        <p:nvSpPr>
          <p:cNvPr id="20" name="Text 18"/>
          <p:cNvSpPr/>
          <p:nvPr/>
        </p:nvSpPr>
        <p:spPr>
          <a:xfrm>
            <a:off x="9846231" y="3004661"/>
            <a:ext cx="371415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pronaći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renomiranim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stranicama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Da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više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to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potvrđuje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837724" y="4765596"/>
            <a:ext cx="6372701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Shape 20"/>
          <p:cNvSpPr/>
          <p:nvPr/>
        </p:nvSpPr>
        <p:spPr>
          <a:xfrm>
            <a:off x="837724" y="4742736"/>
            <a:ext cx="6372701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3" name="Shape 21"/>
          <p:cNvSpPr/>
          <p:nvPr/>
        </p:nvSpPr>
        <p:spPr>
          <a:xfrm>
            <a:off x="3709928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22"/>
          <p:cNvSpPr/>
          <p:nvPr/>
        </p:nvSpPr>
        <p:spPr>
          <a:xfrm>
            <a:off x="3898404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4</a:t>
            </a:r>
            <a:endParaRPr lang="en-US" sz="1950" dirty="0"/>
          </a:p>
        </p:txBody>
      </p:sp>
      <p:sp>
        <p:nvSpPr>
          <p:cNvPr id="25" name="Text 23"/>
          <p:cNvSpPr/>
          <p:nvPr/>
        </p:nvSpPr>
        <p:spPr>
          <a:xfrm>
            <a:off x="1070015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Potražite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dokaze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1070015" y="5722858"/>
            <a:ext cx="590811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it-IT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Postoje li izvori ili dokazi koji podupiru tvrdnje? Da li se stručnjaci navode po imenu?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7419856" y="4765596"/>
            <a:ext cx="6372820" cy="1859637"/>
          </a:xfrm>
          <a:prstGeom prst="roundRect">
            <a:avLst>
              <a:gd name="adj" fmla="val 5901"/>
            </a:avLst>
          </a:prstGeom>
          <a:solidFill>
            <a:srgbClr val="FFFFFF">
              <a:alpha val="9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Shape 26"/>
          <p:cNvSpPr/>
          <p:nvPr/>
        </p:nvSpPr>
        <p:spPr>
          <a:xfrm>
            <a:off x="7419856" y="4742736"/>
            <a:ext cx="6372820" cy="91440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9" name="Shape 27"/>
          <p:cNvSpPr/>
          <p:nvPr/>
        </p:nvSpPr>
        <p:spPr>
          <a:xfrm>
            <a:off x="10292060" y="4451509"/>
            <a:ext cx="628293" cy="628293"/>
          </a:xfrm>
          <a:prstGeom prst="roundRect">
            <a:avLst>
              <a:gd name="adj" fmla="val 145537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0" name="Text 28"/>
          <p:cNvSpPr/>
          <p:nvPr/>
        </p:nvSpPr>
        <p:spPr>
          <a:xfrm>
            <a:off x="10480536" y="4608552"/>
            <a:ext cx="25134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5</a:t>
            </a:r>
            <a:endParaRPr lang="en-US" sz="1950" dirty="0"/>
          </a:p>
        </p:txBody>
      </p:sp>
      <p:sp>
        <p:nvSpPr>
          <p:cNvPr id="31" name="Text 29"/>
          <p:cNvSpPr/>
          <p:nvPr/>
        </p:nvSpPr>
        <p:spPr>
          <a:xfrm>
            <a:off x="7652147" y="52892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Koristite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fact-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checkere</a:t>
            </a:r>
            <a:endParaRPr lang="en-US" sz="1900" dirty="0"/>
          </a:p>
        </p:txBody>
      </p:sp>
      <p:sp>
        <p:nvSpPr>
          <p:cNvPr id="32" name="Text 30"/>
          <p:cNvSpPr/>
          <p:nvPr/>
        </p:nvSpPr>
        <p:spPr>
          <a:xfrm>
            <a:off x="7652147" y="5722858"/>
            <a:ext cx="590823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li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mjestu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37724" y="686085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Zapamtite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Ostati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informisan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znači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ostati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kritičan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zaštititi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obmanjujućih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37724" y="3196947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Pitanja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837724" y="41269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Hvala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7611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067645"/>
            <a:ext cx="7468553" cy="2094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današnjem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digitalnom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svijetu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razlikovanje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između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fikcije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bitno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Ova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prezentacija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vam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pomoći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identifikujete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shvatite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između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misi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pružajući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 za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procjenu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20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r>
              <a:rPr lang="en-US" sz="20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2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360414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Ciljevi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učenja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395186"/>
            <a:ext cx="4178618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37724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161455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Definišite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ključne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pojmove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161455" y="4061103"/>
            <a:ext cx="362259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Razumjeti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razlikuju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jedni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drugih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5225772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225772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549503" y="362747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Identifikujte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primjere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549503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Prepoznajte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slučajeve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bs-Latn-BA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medijima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9613940" y="3395186"/>
            <a:ext cx="4178737" cy="1903333"/>
          </a:xfrm>
          <a:prstGeom prst="roundRect">
            <a:avLst>
              <a:gd name="adj" fmla="val 4622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613940" y="3395186"/>
            <a:ext cx="91440" cy="1903333"/>
          </a:xfrm>
          <a:prstGeom prst="roundRect">
            <a:avLst>
              <a:gd name="adj" fmla="val 96208"/>
            </a:avLst>
          </a:prstGeom>
          <a:solidFill>
            <a:srgbClr val="BE49D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937671" y="3627477"/>
            <a:ext cx="2852976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Primijenite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alate za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verifikaciju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937671" y="4061103"/>
            <a:ext cx="362271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praktične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alate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tehnike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procjenu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njihove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pouzdanosti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534144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Savladavanjem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ovih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vještina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postati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ćete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kritičniji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potrošač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našem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složenijem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medijskom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pejzažu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53173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Razumijevanje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terminologije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324124" y="3077647"/>
            <a:ext cx="3629501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41175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19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541175" y="3612237"/>
            <a:ext cx="319539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predstavljene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širiti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putem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tradicionalnih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društvenih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3056" y="3077647"/>
            <a:ext cx="3629620" cy="1872853"/>
          </a:xfrm>
          <a:prstGeom prst="roundRect">
            <a:avLst>
              <a:gd name="adj" fmla="val 4697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380107" y="32946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80107" y="3728323"/>
            <a:ext cx="319551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zavaraju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324124" y="5159931"/>
            <a:ext cx="7468553" cy="1537811"/>
          </a:xfrm>
          <a:prstGeom prst="roundRect">
            <a:avLst>
              <a:gd name="adj" fmla="val 5721"/>
            </a:avLst>
          </a:prstGeom>
          <a:solidFill>
            <a:srgbClr val="8C98CA"/>
          </a:solidFill>
          <a:ln w="7620">
            <a:solidFill>
              <a:srgbClr val="727EB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41175" y="537698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bs-Latn-BA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informacije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541175" y="5810607"/>
            <a:ext cx="70344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Netačne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dijele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bez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štetne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obično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nesporazuma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455" y="539948"/>
            <a:ext cx="4620339" cy="5775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Example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55" y="1632823"/>
            <a:ext cx="6290191" cy="629019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62374" y="1608296"/>
            <a:ext cx="3541514" cy="288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da-DK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Glasine o promjeni karijere slavnih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7562374" y="2093357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bs-Latn-BA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mis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podijeljena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bez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činjenica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slavna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osoba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napušta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svoju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karijeru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kako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bi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započela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novi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posao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7562374" y="2898219"/>
            <a:ext cx="6290191" cy="6281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: Ista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priča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promociju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nepovezanog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proizvoda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koristeći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ime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slavne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00" b="1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osobe</a:t>
            </a:r>
            <a:r>
              <a:rPr lang="en-US" sz="150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7562374" y="3703082"/>
            <a:ext cx="6290191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pl-PL" sz="15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Ključna razlika je u namjeri iza lažnih informacija.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99918"/>
            <a:ext cx="1051774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Zašto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ljudi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stvaraju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dijele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?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3234690"/>
            <a:ext cx="523637" cy="52363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Finansijska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dobit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privlačenje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klikova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generisanje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prihoda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oglašavanja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3234690"/>
            <a:ext cx="523637" cy="52363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Politički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program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4453771"/>
            <a:ext cx="414373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Korištenje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dezinformacija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uticaj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javno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mnjenje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manipulisanje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izbornim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rezultatima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3234690"/>
            <a:ext cx="523637" cy="52363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02014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Zabave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4453771"/>
            <a:ext cx="414385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Satirične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ponekad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zamijeniti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vijestima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ako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nisu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jasno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označene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535947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Razmislite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nedavnom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primjeru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gdje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naišli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lažne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Da li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podijeljen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greškom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je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moglo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motivisati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njegovo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stvaranje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696" y="874990"/>
            <a:ext cx="768334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Crvene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zastave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Kako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uočiti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lažne</a:t>
            </a:r>
            <a:r>
              <a:rPr lang="en-US" sz="37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vijesti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1964531"/>
            <a:ext cx="302062" cy="3776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460183" y="1996083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Sumnjivi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izvori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1460183" y="2493526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nepouzdanih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onih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poznatih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po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senzacionalizmu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3509367"/>
            <a:ext cx="302062" cy="3776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460183" y="3540919"/>
            <a:ext cx="2612946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Pretjerani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naslovi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1460183" y="4038362"/>
            <a:ext cx="6960275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Šokantno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Nevjerojatno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!"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naslovi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privuku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pažnju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a ne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informišu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5054203"/>
            <a:ext cx="302062" cy="3776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460183" y="5085755"/>
            <a:ext cx="357830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Emocionalno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nabijen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jezik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1460183" y="5583198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Sadržaj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dizajniran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izazove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bijes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strah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emocije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manipulaciju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182" y="6276737"/>
            <a:ext cx="302062" cy="37766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460183" y="6308288"/>
            <a:ext cx="2369820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Nedostatak</a:t>
            </a:r>
            <a:r>
              <a:rPr lang="en-US" sz="18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85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dokaza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1460183" y="6805732"/>
            <a:ext cx="6960275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Odsustvo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referenci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dokaza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bi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podržali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5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55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članku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567" y="1996083"/>
            <a:ext cx="4912638" cy="4912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420308"/>
            <a:ext cx="896683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Studija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slučaja</a:t>
            </a:r>
            <a:r>
              <a:rPr lang="en-US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 COVID-19 </a:t>
            </a:r>
            <a:r>
              <a:rPr lang="en-US" sz="3850" dirty="0" err="1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dezinformacije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4350306"/>
            <a:ext cx="12954952" cy="889873"/>
          </a:xfrm>
          <a:prstGeom prst="roundRect">
            <a:avLst>
              <a:gd name="adj" fmla="val 9886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155" y="4657249"/>
            <a:ext cx="261818" cy="20943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404" y="4612005"/>
            <a:ext cx="1206484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Tokom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pandemije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glasine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 "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čudotvornim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lijekovima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za COVID-19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široko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kružile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društvenim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mrežama</a:t>
            </a:r>
            <a:r>
              <a:rPr lang="en-US" sz="160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dezinformacija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37724" y="6202680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stvorene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pojedinaca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žele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prodati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određene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proizvode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837724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Namjerno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izmišljene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"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svjedočanstva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</a:t>
            </a:r>
            <a:endParaRPr lang="en-US" sz="1600" dirty="0"/>
          </a:p>
        </p:txBody>
      </p:sp>
      <p:sp>
        <p:nvSpPr>
          <p:cNvPr id="10" name="Text 6"/>
          <p:cNvSpPr/>
          <p:nvPr/>
        </p:nvSpPr>
        <p:spPr>
          <a:xfrm>
            <a:off x="837724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Koordinisane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kampanje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potkopavanje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službenih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zdravstvenih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smjernica</a:t>
            </a:r>
            <a:endParaRPr lang="en-US" sz="1600" dirty="0"/>
          </a:p>
        </p:txBody>
      </p:sp>
      <p:sp>
        <p:nvSpPr>
          <p:cNvPr id="11" name="Text 7"/>
          <p:cNvSpPr/>
          <p:nvPr/>
        </p:nvSpPr>
        <p:spPr>
          <a:xfrm>
            <a:off x="7578328" y="568523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Kao </a:t>
            </a:r>
            <a:r>
              <a:rPr lang="bs-Latn-BA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mis</a:t>
            </a:r>
            <a:r>
              <a:rPr lang="en-US" sz="1900" dirty="0" err="1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nformacija</a:t>
            </a:r>
            <a:r>
              <a:rPr lang="en-US" sz="1900" dirty="0">
                <a:solidFill>
                  <a:srgbClr val="8C98CA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:</a:t>
            </a:r>
            <a:endParaRPr lang="en-US" sz="1900" dirty="0"/>
          </a:p>
        </p:txBody>
      </p:sp>
      <p:sp>
        <p:nvSpPr>
          <p:cNvPr id="12" name="Text 8"/>
          <p:cNvSpPr/>
          <p:nvPr/>
        </p:nvSpPr>
        <p:spPr>
          <a:xfrm>
            <a:off x="7578328" y="6202680"/>
            <a:ext cx="6778940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Dobronamjerna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širenja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od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strane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ljudi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vjerovali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u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neprovjerene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ljekove</a:t>
            </a:r>
            <a:endParaRPr lang="en-US" sz="1600" dirty="0"/>
          </a:p>
        </p:txBody>
      </p:sp>
      <p:sp>
        <p:nvSpPr>
          <p:cNvPr id="13" name="Text 9"/>
          <p:cNvSpPr/>
          <p:nvPr/>
        </p:nvSpPr>
        <p:spPr>
          <a:xfrm>
            <a:off x="7578328" y="6610945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Pogrešno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protumačene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naučne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studije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578328" y="701921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nn-NO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Kulturni</a:t>
            </a:r>
            <a:r>
              <a:rPr lang="nn-NO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nn-NO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ljekovi</a:t>
            </a:r>
            <a:r>
              <a:rPr lang="nn-NO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koji se dijele bez štetne namjere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848558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pl-PL" sz="38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Praktični alati za provjeru informacija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837724" y="2394466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256586" y="2603897"/>
            <a:ext cx="28060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pl-PL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Web stranice za provjeru činjenica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256586" y="3037522"/>
            <a:ext cx="7049691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sajtove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kao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što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Faktograf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(Hrvatska)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ili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Raskrinkavanje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Srbija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) za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provjeru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vijesti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tvrdnji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151811" y="4126468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570673" y="4335899"/>
            <a:ext cx="259472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Obrnuta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pretraga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slika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570673" y="4769525"/>
            <a:ext cx="673560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nn-NO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Koristite Google-ovu obrnutu pretragu slika ili TinEye da provjerite da li je slika izmijenjena ili korištena izvan konteksta.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466017" y="5858470"/>
            <a:ext cx="209431" cy="1522571"/>
          </a:xfrm>
          <a:prstGeom prst="roundRect">
            <a:avLst>
              <a:gd name="adj" fmla="val 42005"/>
            </a:avLst>
          </a:prstGeom>
          <a:solidFill>
            <a:srgbClr val="F0D4F7"/>
          </a:solidFill>
          <a:ln w="7620">
            <a:solidFill>
              <a:srgbClr val="D6BAD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884878" y="606790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Provjera</a:t>
            </a:r>
            <a:r>
              <a:rPr lang="en-US" sz="19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 </a:t>
            </a:r>
            <a:r>
              <a:rPr lang="en-US" sz="1900" dirty="0" err="1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izvora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1884878" y="6501527"/>
            <a:ext cx="642139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Pratite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informaciju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do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izvora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 Ako se ne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može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povezati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s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pouzdanim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izvorom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budite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</a:t>
            </a:r>
            <a:r>
              <a:rPr lang="en-US" sz="1600" dirty="0" err="1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skeptični</a:t>
            </a:r>
            <a:r>
              <a:rPr lang="en-US" sz="16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773</Words>
  <Application>Microsoft Macintosh PowerPoint</Application>
  <PresentationFormat>Custom</PresentationFormat>
  <Paragraphs>103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Source Serif 4 Semi Bold</vt:lpstr>
      <vt:lpstr>Source Sans 3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Andela Zaric</cp:lastModifiedBy>
  <cp:revision>3</cp:revision>
  <dcterms:created xsi:type="dcterms:W3CDTF">2025-09-11T13:06:23Z</dcterms:created>
  <dcterms:modified xsi:type="dcterms:W3CDTF">2025-10-13T11:21:22Z</dcterms:modified>
</cp:coreProperties>
</file>