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8229600" cx="14630400"/>
  <p:notesSz cx="8229600" cy="14630400"/>
  <p:embeddedFontLst>
    <p:embeddedFont>
      <p:font typeface="Nunito SemiBold"/>
      <p:regular r:id="rId12"/>
      <p:bold r:id="rId13"/>
      <p:italic r:id="rId14"/>
      <p:boldItalic r:id="rId15"/>
    </p:embeddedFont>
    <p:embeddedFont>
      <p:font typeface="PT Sans"/>
      <p:regular r:id="rId16"/>
      <p:bold r:id="rId17"/>
      <p:italic r:id="rId18"/>
      <p:boldItalic r:id="rId19"/>
    </p:embeddedFont>
    <p:embeddedFont>
      <p:font typeface="Nuni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L8M1ff7C/Z92pc0KCQpCnHBI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Light-regular.fntdata"/><Relationship Id="rId11" Type="http://schemas.openxmlformats.org/officeDocument/2006/relationships/slide" Target="slides/slide7.xml"/><Relationship Id="rId22" Type="http://schemas.openxmlformats.org/officeDocument/2006/relationships/font" Target="fonts/NunitoLight-italic.fntdata"/><Relationship Id="rId10" Type="http://schemas.openxmlformats.org/officeDocument/2006/relationships/slide" Target="slides/slide6.xml"/><Relationship Id="rId21" Type="http://schemas.openxmlformats.org/officeDocument/2006/relationships/font" Target="fonts/NunitoLight-bold.fntdata"/><Relationship Id="rId13" Type="http://schemas.openxmlformats.org/officeDocument/2006/relationships/font" Target="fonts/NunitoSemiBold-bold.fntdata"/><Relationship Id="rId24" Type="http://customschemas.google.com/relationships/presentationmetadata" Target="metadata"/><Relationship Id="rId12" Type="http://schemas.openxmlformats.org/officeDocument/2006/relationships/font" Target="fonts/NunitoSemiBold-regular.fntdata"/><Relationship Id="rId23" Type="http://schemas.openxmlformats.org/officeDocument/2006/relationships/font" Target="fonts/Nunito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SemiBold-boldItalic.fntdata"/><Relationship Id="rId14" Type="http://schemas.openxmlformats.org/officeDocument/2006/relationships/font" Target="fonts/NunitoSemiBold-italic.fntdata"/><Relationship Id="rId17" Type="http://schemas.openxmlformats.org/officeDocument/2006/relationships/font" Target="fonts/PTSans-bold.fntdata"/><Relationship Id="rId16" Type="http://schemas.openxmlformats.org/officeDocument/2006/relationships/font" Target="fonts/PTSans-regular.fntdata"/><Relationship Id="rId5" Type="http://schemas.openxmlformats.org/officeDocument/2006/relationships/slide" Target="slides/slide1.xml"/><Relationship Id="rId19" Type="http://schemas.openxmlformats.org/officeDocument/2006/relationships/font" Target="fonts/PTSans-boldItalic.fntdata"/><Relationship Id="rId6" Type="http://schemas.openxmlformats.org/officeDocument/2006/relationships/slide" Target="slides/slide2.xml"/><Relationship Id="rId18" Type="http://schemas.openxmlformats.org/officeDocument/2006/relationships/font" Target="fonts/PT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" name="Google Shape;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" name="Google Shape;1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" name="Google Shape;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" name="Google Shape;2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" name="Google Shape;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724" y="1628061"/>
            <a:ext cx="1429226" cy="14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/>
          <p:nvPr/>
        </p:nvSpPr>
        <p:spPr>
          <a:xfrm>
            <a:off x="2947511" y="1598176"/>
            <a:ext cx="5277207" cy="35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MEDIActive Youth: Informimi i Ballkanit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837724" y="3685461"/>
            <a:ext cx="8169116" cy="1408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b="1" i="0" lang="en-US" sz="44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Edukimi mbi lajmet: </a:t>
            </a:r>
            <a:r>
              <a:rPr b="1" lang="en-US" sz="440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Navigimi</a:t>
            </a:r>
            <a:r>
              <a:rPr b="1" i="0" lang="en-US" sz="44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në Epokën e Informacionit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837724" y="5452467"/>
            <a:ext cx="7468553" cy="76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Në botën e sotme me ritme të shpejta, të kuptuarit e lajmeve është më thelbësor se kurrë..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837724" y="6487716"/>
            <a:ext cx="7468553" cy="383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837724" y="2224327"/>
            <a:ext cx="4260056" cy="313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Kuptimi i Edukimit mbi Lajmet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37724" y="3055024"/>
            <a:ext cx="4158734" cy="3825835"/>
          </a:xfrm>
          <a:prstGeom prst="roundRect">
            <a:avLst>
              <a:gd fmla="val 4959" name="adj"/>
            </a:avLst>
          </a:prstGeom>
          <a:solidFill>
            <a:srgbClr val="F3F3FF">
              <a:alpha val="74509"/>
            </a:srgbClr>
          </a:solidFill>
          <a:ln cap="flat" cmpd="sng" w="30475">
            <a:solidFill>
              <a:srgbClr val="2D4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07244" y="3055025"/>
            <a:ext cx="121920" cy="2950250"/>
          </a:xfrm>
          <a:prstGeom prst="roundRect">
            <a:avLst>
              <a:gd fmla="val 294514" name="adj"/>
            </a:avLst>
          </a:prstGeom>
          <a:solidFill>
            <a:srgbClr val="2D4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198959" y="3255220"/>
            <a:ext cx="281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Analiza kritike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198959" y="3691950"/>
            <a:ext cx="3527703" cy="1149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Aftësia për të analizuar në mënyrë kritike burimet e lajmeve, për të identifikuar paragjykimet dhe për të vlerësuar saktësinë e informacionit.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5235773" y="3055025"/>
            <a:ext cx="4158734" cy="3825834"/>
          </a:xfrm>
          <a:prstGeom prst="roundRect">
            <a:avLst>
              <a:gd fmla="val 4959" name="adj"/>
            </a:avLst>
          </a:prstGeom>
          <a:solidFill>
            <a:srgbClr val="F3F3FF">
              <a:alpha val="74509"/>
            </a:srgbClr>
          </a:solidFill>
          <a:ln cap="flat" cmpd="sng" w="30475">
            <a:solidFill>
              <a:srgbClr val="018C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5205293" y="3055025"/>
            <a:ext cx="121920" cy="2950250"/>
          </a:xfrm>
          <a:prstGeom prst="roundRect">
            <a:avLst>
              <a:gd fmla="val 294514" name="adj"/>
            </a:avLst>
          </a:prstGeom>
          <a:solidFill>
            <a:srgbClr val="018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5597009" y="3324820"/>
            <a:ext cx="3527703" cy="35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Përtej kontrollit të fakteve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597009" y="3820358"/>
            <a:ext cx="3527703" cy="191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Shkon përtej verifikimit të thjeshtë të fakteve, duke ndihmuar në dallimin e llojeve të ndryshme të përmbajtjes mediatike: lajme të forta, editoriale, opinione dhe përmbajtje të sponsorizuar.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633823" y="3055024"/>
            <a:ext cx="4158853" cy="3825833"/>
          </a:xfrm>
          <a:prstGeom prst="roundRect">
            <a:avLst>
              <a:gd fmla="val 4959" name="adj"/>
            </a:avLst>
          </a:prstGeom>
          <a:solidFill>
            <a:srgbClr val="F3F3FF">
              <a:alpha val="74509"/>
            </a:srgbClr>
          </a:solidFill>
          <a:ln cap="flat" cmpd="sng" w="30475">
            <a:solidFill>
              <a:srgbClr val="DA33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9603343" y="3055025"/>
            <a:ext cx="121920" cy="2950250"/>
          </a:xfrm>
          <a:prstGeom prst="roundRect">
            <a:avLst>
              <a:gd fmla="val 294514" name="adj"/>
            </a:avLst>
          </a:prstGeom>
          <a:solidFill>
            <a:srgbClr val="DA3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99950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Vlerëson motivet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9995059" y="3820358"/>
            <a:ext cx="3527822" cy="191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Inkurajon shqyrtimin e motiveve pas një historie: A synon të informojë, të bindë apo të argëtojë? A ka prapavijë politike, tregtare apo ideologjike?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647931" y="288411"/>
            <a:ext cx="65127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000"/>
              <a:buFont typeface="Nunito SemiBold"/>
              <a:buNone/>
            </a:pPr>
            <a:r>
              <a:rPr b="1" i="0" lang="en-US" sz="40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Roli i lajmeve në Shoqëri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118" y="1798796"/>
            <a:ext cx="6294239" cy="629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7586663" y="1873091"/>
            <a:ext cx="486727" cy="486728"/>
          </a:xfrm>
          <a:prstGeom prst="roundRect">
            <a:avLst>
              <a:gd fmla="val 66673" name="adj"/>
            </a:avLst>
          </a:prstGeom>
          <a:solidFill>
            <a:srgbClr val="F3F3FF"/>
          </a:solidFill>
          <a:ln cap="flat" cmpd="sng" w="22850">
            <a:solidFill>
              <a:srgbClr val="2D4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289727" y="1873091"/>
            <a:ext cx="3422690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b="1" i="0" lang="en-US" sz="20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Formëson perceptimin publik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289689" y="2321182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b="0" i="0" lang="en-US" sz="17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Mban qytetarët të informuar për ngjarjet dhe çështjet, nga ato lokale deri te ato ndërkombëtare.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586663" y="3532465"/>
            <a:ext cx="486727" cy="486728"/>
          </a:xfrm>
          <a:prstGeom prst="roundRect">
            <a:avLst>
              <a:gd fmla="val 66673" name="adj"/>
            </a:avLst>
          </a:prstGeom>
          <a:solidFill>
            <a:srgbClr val="F3F3FF"/>
          </a:solidFill>
          <a:ln cap="flat" cmpd="sng" w="22850">
            <a:solidFill>
              <a:srgbClr val="018C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8289727" y="3606760"/>
            <a:ext cx="2621042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b="1" i="0" lang="en-US" sz="20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Mjet për Llogaridhënie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8289689" y="4034018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b="0" i="0" lang="en-US" sz="17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Mban institucionet e fuqishme përgjegjëse duke raportuar mbi praktikat e qeverisë dhe kompanive.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7586663" y="5266134"/>
            <a:ext cx="486727" cy="486728"/>
          </a:xfrm>
          <a:prstGeom prst="roundRect">
            <a:avLst>
              <a:gd fmla="val 66673" name="adj"/>
            </a:avLst>
          </a:prstGeom>
          <a:solidFill>
            <a:srgbClr val="F3F3FF"/>
          </a:solidFill>
          <a:ln cap="flat" cmpd="sng" w="22850">
            <a:solidFill>
              <a:srgbClr val="DA33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8289727" y="5340429"/>
            <a:ext cx="2743676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b="1" i="0" lang="en-US" sz="20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Nxit Kohezionin Social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8282182" y="5746854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b="0" i="0" lang="en-US" sz="17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Lidh komunitetet përmes informacionit të përbashkët, duke promovuar mirëkuptimin reciprok.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837724" y="1598042"/>
            <a:ext cx="13392626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b="1" i="0" lang="en-US" sz="44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Pse Edukimi mbi Lajmet ka Rëndësi Sot më Shumë se Kurrë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37724" y="3149084"/>
            <a:ext cx="12954952" cy="76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Internet-i ka demokratizuar informacionin, por njëkohësisht ka krijuar një mjedis ku keqinformimi, propaganda dhe sensacionalizmi lulëzojnë.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837724" y="4184332"/>
            <a:ext cx="538520" cy="538520"/>
          </a:xfrm>
          <a:prstGeom prst="roundRect">
            <a:avLst>
              <a:gd fmla="val 66677" name="adj"/>
            </a:avLst>
          </a:prstGeom>
          <a:solidFill>
            <a:srgbClr val="F3F3FF"/>
          </a:solidFill>
          <a:ln cap="flat" cmpd="sng" w="22850">
            <a:solidFill>
              <a:srgbClr val="2D4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974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1615559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Shumë Informacioni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615559" y="4778455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E vështirë për t’u dalluar informacioni i besueshëm nga pavërtetësitë ose narrativat e paragjykuara.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255776" y="4184332"/>
            <a:ext cx="538520" cy="538520"/>
          </a:xfrm>
          <a:prstGeom prst="roundRect">
            <a:avLst>
              <a:gd fmla="val 66677" name="adj"/>
            </a:avLst>
          </a:prstGeom>
          <a:solidFill>
            <a:srgbClr val="F3F3FF"/>
          </a:solidFill>
          <a:ln cap="flat" cmpd="sng" w="22850">
            <a:solidFill>
              <a:srgbClr val="018C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89" name="Google Shape;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6027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>
            <a:off x="6033611" y="4266605"/>
            <a:ext cx="3341013" cy="70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Keqinformimi &amp; “Lajmet e Rreme”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6033611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Përhapet shpejt, ushqen frikën, zemërimin dhe konfuzionin, me pasoja reale në botën e vërtetë.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9673828" y="4184332"/>
            <a:ext cx="538520" cy="538520"/>
          </a:xfrm>
          <a:prstGeom prst="roundRect">
            <a:avLst>
              <a:gd fmla="val 66677" name="adj"/>
            </a:avLst>
          </a:prstGeom>
          <a:solidFill>
            <a:srgbClr val="F3F3FF"/>
          </a:solidFill>
          <a:ln cap="flat" cmpd="sng" w="22850">
            <a:solidFill>
              <a:srgbClr val="DA33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93" name="Google Shape;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4079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10451663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b="1" i="0" lang="en-US" sz="22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Përgatit Individët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0451663" y="4762143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b="0" i="0" lang="en-US" sz="185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Fuqizon njerëzit të marrin vendime të informuara bazuar në informacion të besueshëm.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554593" y="435769"/>
            <a:ext cx="6629281" cy="466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900"/>
              <a:buFont typeface="Nunito SemiBold"/>
              <a:buNone/>
            </a:pPr>
            <a:r>
              <a:rPr b="1" i="0" lang="en-US" sz="29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Aplikime Praktike të Edukimit mbi Lajmet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554593" y="131778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554593" y="1564124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817268" y="1746884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b="1" i="0" lang="en-US" sz="14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Verifikimi i Burimeve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585556" y="2139792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Kontrollo origjinën e një lajmi për të vlerësuar reputacionin dhe profesionalizmin.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554593" y="261104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554593" y="2857381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817243" y="2982277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b="1" i="0" lang="en-US" sz="14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Krahësimi i Burimeve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554593" y="3373636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Mos u mbështet vetëm te një burim; krahaso informacionin me media të tjera të besueshme.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554593" y="3904297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554568" y="4177476"/>
            <a:ext cx="6567300" cy="22800"/>
          </a:xfrm>
          <a:prstGeom prst="rect">
            <a:avLst/>
          </a:prstGeom>
          <a:solidFill>
            <a:srgbClr val="DA3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817254" y="4364290"/>
            <a:ext cx="28878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b="1" i="0" lang="en-US" sz="14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Kuptimi i Paragjykimeve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554593" y="4726306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Prano që të gjitha mediat mund të kenë paragjykime; lexo nga perspektiva të ndryshme.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554593" y="519755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554593" y="5443895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817292" y="5596940"/>
            <a:ext cx="2988897" cy="280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b="1" i="0" lang="en-US" sz="14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Mjetet për Verifikimin e Fakteve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54593" y="5960150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Përdor faqe si Google Fact Checking ose International Fact-Checking Network.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554593" y="649081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554593" y="6737152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817318" y="6890198"/>
            <a:ext cx="2794562" cy="253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b="1" i="0" lang="en-US" sz="14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Ndërgjegjësimi në Ndërndarje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554593" y="7253407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b="0" i="0" lang="en-US" sz="12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Verifiko besueshmërinë para se ta ndash në rrjetet sociale për të zvogëluar keqinformimin.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6058" y="1317784"/>
            <a:ext cx="6567368" cy="656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713780" y="625078"/>
            <a:ext cx="8430220" cy="599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3750"/>
              <a:buFont typeface="Nunito SemiBold"/>
              <a:buNone/>
            </a:pPr>
            <a:r>
              <a:rPr b="1" i="0" lang="en-US" sz="37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Fuqizimi i Qytetarëve të Informuar</a:t>
            </a:r>
            <a:endParaRPr b="0" i="0" sz="3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713780" y="1530787"/>
            <a:ext cx="7716441" cy="326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Si përfundim: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13780" y="2086451"/>
            <a:ext cx="3756184" cy="2970014"/>
          </a:xfrm>
          <a:prstGeom prst="roundRect">
            <a:avLst>
              <a:gd fmla="val 10301" name="adj"/>
            </a:avLst>
          </a:prstGeom>
          <a:solidFill>
            <a:srgbClr val="F3F3FF"/>
          </a:solidFill>
          <a:ln cap="flat" cmpd="sng" w="22850">
            <a:solidFill>
              <a:srgbClr val="2D4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940594" y="2313265"/>
            <a:ext cx="611862" cy="611862"/>
          </a:xfrm>
          <a:prstGeom prst="roundRect">
            <a:avLst>
              <a:gd fmla="val 14943052" name="adj"/>
            </a:avLst>
          </a:prstGeom>
          <a:solidFill>
            <a:srgbClr val="2D4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8829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940594" y="3129082"/>
            <a:ext cx="2832497" cy="29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b="1" i="0" lang="en-US" sz="18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Kultivo Mendimin Kritik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940594" y="3551158"/>
            <a:ext cx="3302556" cy="97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Vë në pikëpyetje burimet, identifiko paragjykimet dhe kërko një kuptim më të thellë përtej titujve.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673918" y="2086451"/>
            <a:ext cx="3756303" cy="2970014"/>
          </a:xfrm>
          <a:prstGeom prst="roundRect">
            <a:avLst>
              <a:gd fmla="val 10301" name="adj"/>
            </a:avLst>
          </a:prstGeom>
          <a:solidFill>
            <a:srgbClr val="F3F3FF"/>
          </a:solidFill>
          <a:ln cap="flat" cmpd="sng" w="22850">
            <a:solidFill>
              <a:srgbClr val="018C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900732" y="2313265"/>
            <a:ext cx="611862" cy="611862"/>
          </a:xfrm>
          <a:prstGeom prst="roundRect">
            <a:avLst>
              <a:gd fmla="val 14943052" name="adj"/>
            </a:avLst>
          </a:prstGeom>
          <a:solidFill>
            <a:srgbClr val="018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8" name="Google Shape;13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8967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900732" y="3129082"/>
            <a:ext cx="3302675" cy="721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b="1" i="0" lang="en-US" sz="18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Ndërto Qëndrueshmëri ndaj Keqinformimit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4900732" y="3850958"/>
            <a:ext cx="3302675" cy="97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Zhvillo zakone verifikimi dhe krahasimi për të lundruar në peizazhin kompleks të informacionit.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713780" y="5260419"/>
            <a:ext cx="7716441" cy="2343983"/>
          </a:xfrm>
          <a:prstGeom prst="roundRect">
            <a:avLst>
              <a:gd fmla="val 13053" name="adj"/>
            </a:avLst>
          </a:prstGeom>
          <a:solidFill>
            <a:srgbClr val="F3F3FF"/>
          </a:solidFill>
          <a:ln cap="flat" cmpd="sng" w="22850">
            <a:solidFill>
              <a:srgbClr val="DA33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940594" y="5487233"/>
            <a:ext cx="611862" cy="611862"/>
          </a:xfrm>
          <a:prstGeom prst="roundRect">
            <a:avLst>
              <a:gd fmla="val 14943052" name="adj"/>
            </a:avLst>
          </a:prstGeom>
          <a:solidFill>
            <a:srgbClr val="DA3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3" name="Google Shape;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8829" y="5621060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40594" y="6303050"/>
            <a:ext cx="3862149" cy="29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b="1" i="0" lang="en-US" sz="185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Nxit një Komunitet më të Informuar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940594" y="6725126"/>
            <a:ext cx="7262813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Aftësia jote për të dalluar të vërtetën kontribuon në dijen kolektive dhe forcon proceset demokratike.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431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37724" y="2534126"/>
            <a:ext cx="5632490" cy="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b="1" i="0" lang="en-US" sz="44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837724" y="3597116"/>
            <a:ext cx="10249376" cy="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b="1" i="0" lang="en-US" sz="4400" u="none" cap="none" strike="noStrik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Faleminderit!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837724" y="4660106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837724" y="5312331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2025-09-11T10:38:18Z</dcterms:created>
</cp:coreProperties>
</file>