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Quattrocento" panose="02020502030000000404" pitchFamily="18" charset="0"/>
      <p:regular r:id="rId15"/>
      <p:bold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07" d="100"/>
          <a:sy n="107" d="100"/>
        </p:scale>
        <p:origin x="4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0831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CCCCC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D4D4D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eye.com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hyperlink" Target="https://justdone.ai/ads/gen/sensity-ai" TargetMode="External"/><Relationship Id="rId4" Type="http://schemas.openxmlformats.org/officeDocument/2006/relationships/hyperlink" Target="https://fotoforensics.com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hyperlink" Target="https://www.midjourney.com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hyperlink" Target="https://openai.com/dall-e-2" TargetMode="External"/><Relationship Id="rId4" Type="http://schemas.openxmlformats.org/officeDocument/2006/relationships/image" Target="../media/image10.png"/><Relationship Id="rId9" Type="http://schemas.openxmlformats.org/officeDocument/2006/relationships/hyperlink" Target="https://stability.ai/blog/stable-diffusion-public-release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D4D4D">
              <a:alpha val="80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24" y="1621393"/>
            <a:ext cx="1401842" cy="140184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3308628" y="1595199"/>
            <a:ext cx="4572833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MEDIActive Youth: Informing the Balkans</a:t>
            </a:r>
            <a:endParaRPr lang="en-US" sz="1900" dirty="0"/>
          </a:p>
        </p:txBody>
      </p:sp>
      <p:sp>
        <p:nvSpPr>
          <p:cNvPr id="6" name="Text 2"/>
          <p:cNvSpPr/>
          <p:nvPr/>
        </p:nvSpPr>
        <p:spPr>
          <a:xfrm>
            <a:off x="8618696" y="1574244"/>
            <a:ext cx="5189101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837724" y="3572947"/>
            <a:ext cx="12954952" cy="24641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9700"/>
              </a:lnSpc>
            </a:pPr>
            <a:r>
              <a:rPr lang="en-US" sz="77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AI </a:t>
            </a:r>
            <a:r>
              <a:rPr lang="en-US" sz="77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generisane</a:t>
            </a:r>
            <a:r>
              <a:rPr lang="en-US" sz="77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77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slike</a:t>
            </a:r>
            <a:r>
              <a:rPr lang="en-US" sz="77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77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77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video </a:t>
            </a:r>
            <a:r>
              <a:rPr lang="en-US" sz="77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zapisi</a:t>
            </a:r>
            <a:endParaRPr lang="en-US" sz="7750" dirty="0"/>
          </a:p>
        </p:txBody>
      </p:sp>
      <p:sp>
        <p:nvSpPr>
          <p:cNvPr id="8" name="Text 4"/>
          <p:cNvSpPr/>
          <p:nvPr/>
        </p:nvSpPr>
        <p:spPr>
          <a:xfrm>
            <a:off x="1748552" y="6351151"/>
            <a:ext cx="11133177" cy="492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850"/>
              </a:lnSpc>
            </a:pPr>
            <a:r>
              <a:rPr lang="en-US" sz="31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Zamagljivanje</a:t>
            </a:r>
            <a:r>
              <a:rPr lang="en-US" sz="31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1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stvarnosti</a:t>
            </a:r>
            <a:r>
              <a:rPr lang="en-US" sz="31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:</a:t>
            </a:r>
            <a:r>
              <a:rPr lang="bs-Latn-BA" sz="31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1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Navigacija</a:t>
            </a:r>
            <a:r>
              <a:rPr lang="en-US" sz="31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1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novim</a:t>
            </a:r>
            <a:r>
              <a:rPr lang="en-US" sz="31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1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pejzažom</a:t>
            </a:r>
            <a:r>
              <a:rPr lang="en-US" sz="31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1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vizuelnih</a:t>
            </a:r>
            <a:r>
              <a:rPr lang="en-US" sz="31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1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medija</a:t>
            </a:r>
            <a:endParaRPr lang="en-US" sz="31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488519"/>
            <a:ext cx="5470327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Implikacije</a:t>
            </a: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</a:t>
            </a: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stvarnog</a:t>
            </a: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svijeta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837724" y="2627948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Politička</a:t>
            </a:r>
            <a:r>
              <a:rPr lang="en-US" sz="19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9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manipulacija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837724" y="3145393"/>
            <a:ext cx="3478768" cy="1340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Lažni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video Kamale Harris koji je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dobio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130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miliona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pregleda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pokazuje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kako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se AI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može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koristiti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oružje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u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političkom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diskursu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837724" y="4694992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Umjetnost</a:t>
            </a:r>
            <a:r>
              <a:rPr lang="en-US" sz="19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9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9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9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kreativnost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837724" y="5212437"/>
            <a:ext cx="3478768" cy="1340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AI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pobjeda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umjetničkim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takmičenjima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postavlja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pitanja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o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definiciji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kreativnosti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budućnosti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ljudskog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umjetničkog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izražavanja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4835128" y="2627948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Krađa</a:t>
            </a:r>
            <a:r>
              <a:rPr lang="en-US" sz="19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9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identiteta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4835128" y="3145393"/>
            <a:ext cx="3478768" cy="1340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Deepfakeovi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slavnih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ličnosti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poput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Toma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Cruisea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pokazuju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kako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se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bilo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sličnost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može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prisvojiti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bez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pristanka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4835128" y="4694992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Finansijske</a:t>
            </a:r>
            <a:r>
              <a:rPr lang="en-US" sz="19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9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prevare</a:t>
            </a:r>
            <a:endParaRPr lang="en-US" sz="1900" dirty="0"/>
          </a:p>
        </p:txBody>
      </p:sp>
      <p:sp>
        <p:nvSpPr>
          <p:cNvPr id="11" name="Text 8"/>
          <p:cNvSpPr/>
          <p:nvPr/>
        </p:nvSpPr>
        <p:spPr>
          <a:xfrm>
            <a:off x="4835128" y="5212437"/>
            <a:ext cx="3478768" cy="1340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Lažni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video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snimci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Elona Muska koji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promovišu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finansijske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šeme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pokazuju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potencijal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AI da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omogući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sofisticiranu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prevaru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267301"/>
            <a:ext cx="5936813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Budućnost</a:t>
            </a: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vizuelnih</a:t>
            </a: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medija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837724" y="2197298"/>
            <a:ext cx="12643604" cy="8501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6650"/>
              </a:lnSpc>
            </a:pPr>
            <a:r>
              <a:rPr lang="en-US" sz="53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Mač</a:t>
            </a:r>
            <a:r>
              <a:rPr lang="en-US" sz="53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53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</a:t>
            </a:r>
            <a:r>
              <a:rPr lang="en-US" sz="53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53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dvije</a:t>
            </a:r>
            <a:r>
              <a:rPr lang="en-US" sz="53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53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oštrice</a:t>
            </a:r>
            <a:r>
              <a:rPr lang="en-US" sz="53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AI </a:t>
            </a:r>
            <a:r>
              <a:rPr lang="en-US" sz="53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kreativnosti</a:t>
            </a:r>
            <a:endParaRPr lang="en-US" sz="5350" dirty="0"/>
          </a:p>
        </p:txBody>
      </p:sp>
      <p:sp>
        <p:nvSpPr>
          <p:cNvPr id="4" name="Text 2"/>
          <p:cNvSpPr/>
          <p:nvPr/>
        </p:nvSpPr>
        <p:spPr>
          <a:xfrm>
            <a:off x="837724" y="3570923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Mogućnosti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837724" y="4088368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Demokratizacija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kreativnih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alata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837724" y="4496633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Nove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umjetničke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mogućnosti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837724" y="4904899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pl-PL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Pristupačnost za one bez tradicionalnih vještina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837724" y="5313164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Zabava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inovacije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7578328" y="3570923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Challenges</a:t>
            </a:r>
            <a:endParaRPr lang="en-US" sz="1900" dirty="0"/>
          </a:p>
        </p:txBody>
      </p:sp>
      <p:sp>
        <p:nvSpPr>
          <p:cNvPr id="10" name="Text 8"/>
          <p:cNvSpPr/>
          <p:nvPr/>
        </p:nvSpPr>
        <p:spPr>
          <a:xfrm>
            <a:off x="7578328" y="4088368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Verifikacija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postaje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sve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teža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7578328" y="4496633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pl-PL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Potreba za obrazovanjem o digitalnoj pismenosti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7578328" y="4904899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pl-PL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Regulatorni i pravni okviri zaostaju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7578328" y="5313164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Povjerenje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u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vizualne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medije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se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smanjuje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837724" y="5957054"/>
            <a:ext cx="12954952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Razumijevanjem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kako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se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stvara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sadržaj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generisan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vještačkom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inteligencijom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učenjem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kritičke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procjene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digitalnih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medija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možemo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bolje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cijeniti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mogućnosti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umjetne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inteligencije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dok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ostajemo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oprezni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protiv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potencijalne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zloupotrebe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Budućnost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zahtijeva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tehnološka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rješenja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ljudsku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prosudbu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CCCCC">
              <a:alpha val="8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2386727" y="2770823"/>
            <a:ext cx="9856827" cy="12320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9700"/>
              </a:lnSpc>
            </a:pPr>
            <a:r>
              <a:rPr lang="en-US" sz="775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Hvala</a:t>
            </a:r>
            <a:endParaRPr lang="en-US" sz="7750" dirty="0"/>
          </a:p>
        </p:txBody>
      </p:sp>
      <p:sp>
        <p:nvSpPr>
          <p:cNvPr id="5" name="Text 2"/>
          <p:cNvSpPr/>
          <p:nvPr/>
        </p:nvSpPr>
        <p:spPr>
          <a:xfrm>
            <a:off x="5343882" y="4316968"/>
            <a:ext cx="3942636" cy="492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850"/>
              </a:lnSpc>
            </a:pPr>
            <a:r>
              <a:rPr lang="en-US" sz="31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Pitanja</a:t>
            </a:r>
            <a:r>
              <a:rPr lang="en-US" sz="31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?</a:t>
            </a:r>
            <a:endParaRPr lang="en-US" sz="3100" dirty="0"/>
          </a:p>
        </p:txBody>
      </p:sp>
      <p:sp>
        <p:nvSpPr>
          <p:cNvPr id="6" name="Text 3"/>
          <p:cNvSpPr/>
          <p:nvPr/>
        </p:nvSpPr>
        <p:spPr>
          <a:xfrm>
            <a:off x="837724" y="5123736"/>
            <a:ext cx="1295495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600"/>
              </a:lnSpc>
            </a:pP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Cijenimo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vaš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angažman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pozdravljamo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sva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pitanja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koja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imate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o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vizualnim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medijima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generisanim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vještačkom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inteligencijom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2751058"/>
            <a:ext cx="7468553" cy="16752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posljednjih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nekoliko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godina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vještačka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inteligencija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je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napravila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ogroman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napredak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u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stvaranju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vizualnog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sadržaja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zamagljujući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granice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između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medija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koje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stvorili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ljudi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kompjuteri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 Slike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generisane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vještačkom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inteligencijom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pobijedile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velikim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foto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takmičenjima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lažni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politički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videozapisi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postali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viralni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s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milionima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pregleda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a AI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sada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može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oponašati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određene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glasove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stvoriti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uvjerljive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deepfakeove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837723" y="4881348"/>
            <a:ext cx="7468553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Ova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prezentacija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istražuje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proces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koji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stoji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AI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generiranja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slika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videa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značajne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primjere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metode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za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razlikovanje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autentičnog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AI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generisanog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sadržaja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421844"/>
            <a:ext cx="9660969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Značajni</a:t>
            </a: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slučajevi</a:t>
            </a: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AI 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generisanih</a:t>
            </a: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vizuelnih</a:t>
            </a: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medija</a:t>
            </a:r>
            <a:endParaRPr lang="en-US" sz="3850" dirty="0"/>
          </a:p>
        </p:txBody>
      </p:sp>
      <p:sp>
        <p:nvSpPr>
          <p:cNvPr id="3" name="Shape 1"/>
          <p:cNvSpPr/>
          <p:nvPr/>
        </p:nvSpPr>
        <p:spPr>
          <a:xfrm>
            <a:off x="837724" y="2456617"/>
            <a:ext cx="6372701" cy="2238375"/>
          </a:xfrm>
          <a:prstGeom prst="roundRect">
            <a:avLst>
              <a:gd name="adj" fmla="val 1404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1070015" y="2688908"/>
            <a:ext cx="3110627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Tom Cruise DeepFake (2021)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1070015" y="3122533"/>
            <a:ext cx="5908119" cy="1340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Serija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TikTok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videa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s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hiperrealističnim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deepfakeom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glumca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Toma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Cruisea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pokazala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je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napredno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stanje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deepfake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tehnologije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izazvala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zabrinutost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zbog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potencijalne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zloupotrebe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7419856" y="2456617"/>
            <a:ext cx="6372820" cy="2238375"/>
          </a:xfrm>
          <a:prstGeom prst="roundRect">
            <a:avLst>
              <a:gd name="adj" fmla="val 1404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7652147" y="2688908"/>
            <a:ext cx="3107412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"This Person Does Not Exist"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7652147" y="3122533"/>
            <a:ext cx="5908238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Ova web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stranica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generiše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novo lice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kreirano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vještačkom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inteligencijom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svaki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put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kada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osvježite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stranicu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demonstrirajući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kako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AI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može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stvoriti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vrlo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realistične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slike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ljudi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koji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zapravo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ne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postoje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837724" y="4904423"/>
            <a:ext cx="6372701" cy="1903333"/>
          </a:xfrm>
          <a:prstGeom prst="roundRect">
            <a:avLst>
              <a:gd name="adj" fmla="val 1651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1070015" y="5136713"/>
            <a:ext cx="3494365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pl-PL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AI umjetnost pobjeđuje na takmičenju (2022)</a:t>
            </a:r>
            <a:endParaRPr lang="en-US" sz="1900" dirty="0"/>
          </a:p>
        </p:txBody>
      </p:sp>
      <p:sp>
        <p:nvSpPr>
          <p:cNvPr id="11" name="Text 9"/>
          <p:cNvSpPr/>
          <p:nvPr/>
        </p:nvSpPr>
        <p:spPr>
          <a:xfrm>
            <a:off x="1070015" y="5570339"/>
            <a:ext cx="5908119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Umjetničko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djelo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generisano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vještačkom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inteligencijom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osvojilo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je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prvo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mjesto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takmičenju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likovnih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umjetnosti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državnom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sajmu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u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Coloradu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što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je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izazvalo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raspravu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o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prirodi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umjetnosti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kreativnosti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u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doba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umjetne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inteligencije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7419856" y="4904423"/>
            <a:ext cx="6372820" cy="1903333"/>
          </a:xfrm>
          <a:prstGeom prst="roundRect">
            <a:avLst>
              <a:gd name="adj" fmla="val 1651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7652147" y="5136713"/>
            <a:ext cx="3566874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fi-FI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Lažni video Kamale Harris (2024)</a:t>
            </a:r>
            <a:endParaRPr lang="en-US" sz="1900" dirty="0"/>
          </a:p>
        </p:txBody>
      </p:sp>
      <p:sp>
        <p:nvSpPr>
          <p:cNvPr id="14" name="Text 12"/>
          <p:cNvSpPr/>
          <p:nvPr/>
        </p:nvSpPr>
        <p:spPr>
          <a:xfrm>
            <a:off x="7652147" y="5570339"/>
            <a:ext cx="5908238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Lažni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video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kampanje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predsjedničke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kandidatkinje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Kamale Harris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privukao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je 130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miliona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pregleda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nakon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što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ga je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objavio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Elon Musk bez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jasnog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navođenja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da je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lažan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6380" y="389334"/>
            <a:ext cx="3604736" cy="416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250"/>
              </a:lnSpc>
            </a:pPr>
            <a:r>
              <a:rPr lang="en-US" sz="26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Nemogući</a:t>
            </a:r>
            <a:r>
              <a:rPr lang="en-US" sz="26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6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susret</a:t>
            </a:r>
            <a:endParaRPr lang="en-US" sz="26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80" y="1177171"/>
            <a:ext cx="6576179" cy="845498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495461" y="1145381"/>
            <a:ext cx="6576179" cy="4529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Ova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slika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koju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je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kreirala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vještačka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inteligencija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prikazuje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Georgea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Clooneyja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Wolfganga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Amadeusa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Mozarta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kako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navodno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zajedno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piju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milkshakeove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od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vanile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u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palati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Schönbrunn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u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Beču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100" dirty="0"/>
          </a:p>
        </p:txBody>
      </p:sp>
      <p:sp>
        <p:nvSpPr>
          <p:cNvPr id="5" name="Text 2"/>
          <p:cNvSpPr/>
          <p:nvPr/>
        </p:nvSpPr>
        <p:spPr>
          <a:xfrm>
            <a:off x="7495461" y="1725692"/>
            <a:ext cx="6576179" cy="2264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To je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fizički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nemoguće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- Mozart (1757-1791)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umro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je 170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godina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prije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nego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što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je Clooney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rođen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(1961)!</a:t>
            </a:r>
            <a:endParaRPr lang="en-US" sz="1100" dirty="0"/>
          </a:p>
        </p:txBody>
      </p:sp>
      <p:sp>
        <p:nvSpPr>
          <p:cNvPr id="6" name="Text 3"/>
          <p:cNvSpPr/>
          <p:nvPr/>
        </p:nvSpPr>
        <p:spPr>
          <a:xfrm>
            <a:off x="7495461" y="2079546"/>
            <a:ext cx="6576179" cy="4529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Lažni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YouTube video je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takođe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kreiran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o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ovom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"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događaju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" u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obrazovne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svrhe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demonstrirajući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kreativne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sposobnosti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vještačke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inteligencije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7495461" y="2659856"/>
            <a:ext cx="6576179" cy="2264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Link: https://youtu.be/wpUaivMtY58</a:t>
            </a:r>
            <a:endParaRPr lang="en-US" sz="11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629370"/>
            <a:ext cx="7500580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Razotkrivanje</a:t>
            </a: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sadržaja</a:t>
            </a: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generisanog</a:t>
            </a: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vještačkom</a:t>
            </a: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inteligencijom</a:t>
            </a:r>
            <a:endParaRPr lang="en-US" sz="38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2664143"/>
            <a:ext cx="4318278" cy="83772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47155" y="3711297"/>
            <a:ext cx="2852380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Provjerite</a:t>
            </a: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9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nedosljednosti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1047155" y="4144923"/>
            <a:ext cx="3899416" cy="16752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Potražite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nepravilnosti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u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crtama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lica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što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asimetrične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oči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ili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zubi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neobičnog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oblika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Provjerite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nedosljednosti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u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pozadini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ili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osvjetljenju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koje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ne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slijede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prirodnu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fiziku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6002" y="2664143"/>
            <a:ext cx="4318278" cy="83772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365433" y="3711297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Analizirajte</a:t>
            </a: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9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metapodatke</a:t>
            </a:r>
            <a:endParaRPr lang="en-US" sz="1900" dirty="0"/>
          </a:p>
        </p:txBody>
      </p:sp>
      <p:sp>
        <p:nvSpPr>
          <p:cNvPr id="8" name="Text 4"/>
          <p:cNvSpPr/>
          <p:nvPr/>
        </p:nvSpPr>
        <p:spPr>
          <a:xfrm>
            <a:off x="5365433" y="4144923"/>
            <a:ext cx="3899416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Pregledajte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metapodatke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slike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ili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video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datoteke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za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o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njenom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porijeklu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istoriji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uređivanja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4279" y="2664143"/>
            <a:ext cx="4318278" cy="83772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83710" y="3711297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Koristite</a:t>
            </a: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9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digitalnu</a:t>
            </a: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9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forenziku</a:t>
            </a:r>
            <a:endParaRPr lang="en-US" sz="1900" dirty="0"/>
          </a:p>
        </p:txBody>
      </p:sp>
      <p:sp>
        <p:nvSpPr>
          <p:cNvPr id="11" name="Text 6"/>
          <p:cNvSpPr/>
          <p:nvPr/>
        </p:nvSpPr>
        <p:spPr>
          <a:xfrm>
            <a:off x="9683710" y="4144923"/>
            <a:ext cx="3899416" cy="16752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Koristite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specijalizovani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softver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dizajniran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za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otkrivanje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manipulisanog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ili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AI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generisanog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sadržaja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AI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pokretanih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alata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posebno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obučenih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za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identifikaciju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sintetičkih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medija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  <p:sp>
        <p:nvSpPr>
          <p:cNvPr id="12" name="Text 7"/>
          <p:cNvSpPr/>
          <p:nvPr/>
        </p:nvSpPr>
        <p:spPr>
          <a:xfrm>
            <a:off x="837724" y="6265188"/>
            <a:ext cx="1295495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Uvijek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uzmite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u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obzir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izvor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kontekst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sadržaja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 Da li je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renomiranog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izvora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? Da li je u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skladu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poznatim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činjenicama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?</a:t>
            </a:r>
            <a:endParaRPr lang="en-US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7593" y="513993"/>
            <a:ext cx="6549390" cy="5497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300"/>
              </a:lnSpc>
            </a:pPr>
            <a:r>
              <a:rPr lang="en-US" sz="34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Online </a:t>
            </a:r>
            <a:r>
              <a:rPr lang="en-US" sz="34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resursi</a:t>
            </a:r>
            <a:r>
              <a:rPr lang="en-US" sz="34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za </a:t>
            </a:r>
            <a:r>
              <a:rPr lang="en-US" sz="34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verifikaciju</a:t>
            </a:r>
            <a:endParaRPr lang="en-US" sz="3450" dirty="0"/>
          </a:p>
        </p:txBody>
      </p:sp>
      <p:sp>
        <p:nvSpPr>
          <p:cNvPr id="3" name="Shape 1"/>
          <p:cNvSpPr/>
          <p:nvPr/>
        </p:nvSpPr>
        <p:spPr>
          <a:xfrm>
            <a:off x="747593" y="1554242"/>
            <a:ext cx="3755946" cy="1778198"/>
          </a:xfrm>
          <a:prstGeom prst="roundRect">
            <a:avLst>
              <a:gd name="adj" fmla="val 1577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747593" y="1554242"/>
            <a:ext cx="91440" cy="1778198"/>
          </a:xfrm>
          <a:prstGeom prst="roundRect">
            <a:avLst>
              <a:gd name="adj" fmla="val 30662"/>
            </a:avLst>
          </a:prstGeom>
          <a:solidFill>
            <a:srgbClr val="EF9C8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1048703" y="1763911"/>
            <a:ext cx="2198965" cy="274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u="sng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TinEye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1048703" y="2225516"/>
            <a:ext cx="3245168" cy="8972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50"/>
              </a:lnSpc>
            </a:pP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Obrnuta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tražilica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slika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koja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pomaže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u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pronalaženju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originalnog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izvora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slike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450" dirty="0"/>
          </a:p>
        </p:txBody>
      </p:sp>
      <p:sp>
        <p:nvSpPr>
          <p:cNvPr id="7" name="Shape 5"/>
          <p:cNvSpPr/>
          <p:nvPr/>
        </p:nvSpPr>
        <p:spPr>
          <a:xfrm>
            <a:off x="4690348" y="1554242"/>
            <a:ext cx="3755946" cy="1778198"/>
          </a:xfrm>
          <a:prstGeom prst="roundRect">
            <a:avLst>
              <a:gd name="adj" fmla="val 1577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4690348" y="1554242"/>
            <a:ext cx="91440" cy="1778198"/>
          </a:xfrm>
          <a:prstGeom prst="roundRect">
            <a:avLst>
              <a:gd name="adj" fmla="val 30662"/>
            </a:avLst>
          </a:prstGeom>
          <a:solidFill>
            <a:srgbClr val="EF9C8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4991457" y="1763911"/>
            <a:ext cx="2951321" cy="274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50"/>
              </a:lnSpc>
            </a:pPr>
            <a:r>
              <a:rPr lang="en-US" sz="1700" u="sng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Google </a:t>
            </a:r>
            <a:r>
              <a:rPr lang="en-US" sz="1700" u="sng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obrnuta</a:t>
            </a:r>
            <a:r>
              <a:rPr lang="en-US" sz="1700" u="sng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u="sng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pretraga</a:t>
            </a:r>
            <a:r>
              <a:rPr lang="en-US" sz="1700" u="sng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u="sng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slika</a:t>
            </a:r>
            <a:endParaRPr lang="en-US" sz="1700" dirty="0"/>
          </a:p>
        </p:txBody>
      </p:sp>
      <p:sp>
        <p:nvSpPr>
          <p:cNvPr id="10" name="Text 8"/>
          <p:cNvSpPr/>
          <p:nvPr/>
        </p:nvSpPr>
        <p:spPr>
          <a:xfrm>
            <a:off x="4991457" y="2225516"/>
            <a:ext cx="3245168" cy="5981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50"/>
              </a:lnSpc>
            </a:pPr>
            <a:r>
              <a:rPr lang="pl-PL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Prati porijeklo i korištenje slika na webu.</a:t>
            </a:r>
            <a:endParaRPr lang="en-US" sz="1450" dirty="0"/>
          </a:p>
        </p:txBody>
      </p:sp>
      <p:sp>
        <p:nvSpPr>
          <p:cNvPr id="11" name="Shape 9"/>
          <p:cNvSpPr/>
          <p:nvPr/>
        </p:nvSpPr>
        <p:spPr>
          <a:xfrm>
            <a:off x="747593" y="3519249"/>
            <a:ext cx="3755946" cy="1778198"/>
          </a:xfrm>
          <a:prstGeom prst="roundRect">
            <a:avLst>
              <a:gd name="adj" fmla="val 1577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747593" y="3519249"/>
            <a:ext cx="91440" cy="1778198"/>
          </a:xfrm>
          <a:prstGeom prst="roundRect">
            <a:avLst>
              <a:gd name="adj" fmla="val 30662"/>
            </a:avLst>
          </a:prstGeom>
          <a:solidFill>
            <a:srgbClr val="EF9C8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1048703" y="3728918"/>
            <a:ext cx="2198965" cy="274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u="sng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FotoForensics</a:t>
            </a:r>
            <a:endParaRPr lang="en-US" sz="1700" dirty="0"/>
          </a:p>
        </p:txBody>
      </p:sp>
      <p:sp>
        <p:nvSpPr>
          <p:cNvPr id="14" name="Text 12"/>
          <p:cNvSpPr/>
          <p:nvPr/>
        </p:nvSpPr>
        <p:spPr>
          <a:xfrm>
            <a:off x="1048703" y="4190524"/>
            <a:ext cx="3245168" cy="8972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50"/>
              </a:lnSpc>
            </a:pP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Pruža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alate za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analizu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digitalnog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sastava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slika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za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otkrivanje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promjena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450" dirty="0"/>
          </a:p>
        </p:txBody>
      </p:sp>
      <p:sp>
        <p:nvSpPr>
          <p:cNvPr id="15" name="Shape 13"/>
          <p:cNvSpPr/>
          <p:nvPr/>
        </p:nvSpPr>
        <p:spPr>
          <a:xfrm>
            <a:off x="4690348" y="3519249"/>
            <a:ext cx="3755946" cy="1778198"/>
          </a:xfrm>
          <a:prstGeom prst="roundRect">
            <a:avLst>
              <a:gd name="adj" fmla="val 1577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Shape 14"/>
          <p:cNvSpPr/>
          <p:nvPr/>
        </p:nvSpPr>
        <p:spPr>
          <a:xfrm>
            <a:off x="4690348" y="3519249"/>
            <a:ext cx="91440" cy="1778198"/>
          </a:xfrm>
          <a:prstGeom prst="roundRect">
            <a:avLst>
              <a:gd name="adj" fmla="val 30662"/>
            </a:avLst>
          </a:prstGeom>
          <a:solidFill>
            <a:srgbClr val="EF9C8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4991457" y="3728918"/>
            <a:ext cx="2537103" cy="274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50"/>
              </a:lnSpc>
            </a:pPr>
            <a:r>
              <a:rPr lang="en-US" sz="1700" u="sng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InVID</a:t>
            </a:r>
            <a:r>
              <a:rPr lang="en-US" sz="1700" u="sng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u="sng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dodatak</a:t>
            </a:r>
            <a:r>
              <a:rPr lang="en-US" sz="1700" u="sng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za </a:t>
            </a:r>
            <a:r>
              <a:rPr lang="en-US" sz="1700" u="sng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verifikaciju</a:t>
            </a:r>
            <a:endParaRPr lang="en-US" sz="1700" dirty="0"/>
          </a:p>
        </p:txBody>
      </p:sp>
      <p:sp>
        <p:nvSpPr>
          <p:cNvPr id="18" name="Text 16"/>
          <p:cNvSpPr/>
          <p:nvPr/>
        </p:nvSpPr>
        <p:spPr>
          <a:xfrm>
            <a:off x="4991457" y="4190524"/>
            <a:ext cx="3245168" cy="5981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50"/>
              </a:lnSpc>
            </a:pP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Proširenje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preglednika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koje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nudi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različite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alate za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provjeru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videa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slika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450" dirty="0"/>
          </a:p>
        </p:txBody>
      </p:sp>
      <p:sp>
        <p:nvSpPr>
          <p:cNvPr id="19" name="Shape 17"/>
          <p:cNvSpPr/>
          <p:nvPr/>
        </p:nvSpPr>
        <p:spPr>
          <a:xfrm>
            <a:off x="747593" y="5484257"/>
            <a:ext cx="3755946" cy="1778198"/>
          </a:xfrm>
          <a:prstGeom prst="roundRect">
            <a:avLst>
              <a:gd name="adj" fmla="val 1577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Shape 18"/>
          <p:cNvSpPr/>
          <p:nvPr/>
        </p:nvSpPr>
        <p:spPr>
          <a:xfrm>
            <a:off x="747593" y="5484257"/>
            <a:ext cx="91440" cy="1778198"/>
          </a:xfrm>
          <a:prstGeom prst="roundRect">
            <a:avLst>
              <a:gd name="adj" fmla="val 30662"/>
            </a:avLst>
          </a:prstGeom>
          <a:solidFill>
            <a:srgbClr val="EF9C8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1048703" y="5693926"/>
            <a:ext cx="2198965" cy="274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u="sng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Sensity</a:t>
            </a:r>
            <a:endParaRPr lang="en-US" sz="1700" dirty="0"/>
          </a:p>
        </p:txBody>
      </p:sp>
      <p:sp>
        <p:nvSpPr>
          <p:cNvPr id="22" name="Text 20"/>
          <p:cNvSpPr/>
          <p:nvPr/>
        </p:nvSpPr>
        <p:spPr>
          <a:xfrm>
            <a:off x="1048703" y="6155531"/>
            <a:ext cx="3245168" cy="8972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50"/>
              </a:lnSpc>
            </a:pP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Specijalizirao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se za deepfake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detekciju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pruža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resurse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za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identifikaciju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AI-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generiranih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videa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450" dirty="0"/>
          </a:p>
        </p:txBody>
      </p:sp>
      <p:sp>
        <p:nvSpPr>
          <p:cNvPr id="23" name="Text 21"/>
          <p:cNvSpPr/>
          <p:nvPr/>
        </p:nvSpPr>
        <p:spPr>
          <a:xfrm>
            <a:off x="8909923" y="1530787"/>
            <a:ext cx="4980384" cy="989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it-IT" sz="2050" b="1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Ovi alati vam mogu pomoći da utvrdite da li je sadržaj manipulisan ili generisan od strane AI.</a:t>
            </a:r>
            <a:endParaRPr lang="en-US" sz="2050" dirty="0"/>
          </a:p>
        </p:txBody>
      </p:sp>
      <p:pic>
        <p:nvPicPr>
          <p:cNvPr id="24" name="Image 0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9923" y="2730460"/>
            <a:ext cx="4980384" cy="498038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248489"/>
            <a:ext cx="7468553" cy="12318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850"/>
              </a:lnSpc>
            </a:pPr>
            <a:r>
              <a:rPr lang="it-IT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Značajni AI alati za </a:t>
            </a:r>
            <a:r>
              <a:rPr lang="it-IT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generisanje</a:t>
            </a:r>
            <a:r>
              <a:rPr lang="it-IT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slika</a:t>
            </a:r>
            <a:endParaRPr lang="en-US" sz="38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124" y="2794397"/>
            <a:ext cx="523637" cy="52363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109579" y="2918698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u="sng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DALL-E 2</a:t>
            </a:r>
            <a:endParaRPr lang="en-US" sz="1900" dirty="0"/>
          </a:p>
        </p:txBody>
      </p:sp>
      <p:sp>
        <p:nvSpPr>
          <p:cNvPr id="6" name="Text 2"/>
          <p:cNvSpPr/>
          <p:nvPr/>
        </p:nvSpPr>
        <p:spPr>
          <a:xfrm>
            <a:off x="7109579" y="3352324"/>
            <a:ext cx="6683097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Kreirao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OpenAI,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poznat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po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vrlo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detaljnim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kreativnim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slikama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tekstualnih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opisa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4124" y="4441269"/>
            <a:ext cx="523637" cy="52363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109579" y="4565571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u="sng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Midjourney</a:t>
            </a:r>
            <a:endParaRPr lang="en-US" sz="1900" dirty="0"/>
          </a:p>
        </p:txBody>
      </p:sp>
      <p:sp>
        <p:nvSpPr>
          <p:cNvPr id="9" name="Text 4"/>
          <p:cNvSpPr/>
          <p:nvPr/>
        </p:nvSpPr>
        <p:spPr>
          <a:xfrm>
            <a:off x="7109579" y="4999196"/>
            <a:ext cx="6683097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Popularan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zbog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svojih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umjetničkih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prikaza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sposobnosti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stvaranja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slika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u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različitim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stilovima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4124" y="6088142"/>
            <a:ext cx="523637" cy="52363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109579" y="6212443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u="sng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Stable Diffusion</a:t>
            </a:r>
            <a:endParaRPr lang="en-US" sz="1900" dirty="0"/>
          </a:p>
        </p:txBody>
      </p:sp>
      <p:sp>
        <p:nvSpPr>
          <p:cNvPr id="12" name="Text 6"/>
          <p:cNvSpPr/>
          <p:nvPr/>
        </p:nvSpPr>
        <p:spPr>
          <a:xfrm>
            <a:off x="7109579" y="6646069"/>
            <a:ext cx="6683097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Model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otvorenog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koda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koji je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demokratizirao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AI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generiranje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slika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448157"/>
            <a:ext cx="5575816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Deepfake 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revolucija</a:t>
            </a:r>
            <a:endParaRPr lang="en-US" sz="38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2613779"/>
            <a:ext cx="5699760" cy="393192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78328" y="2587585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Deepfake </a:t>
            </a:r>
            <a:r>
              <a:rPr lang="en-US" sz="19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tehnologija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7578328" y="3105031"/>
            <a:ext cx="6221968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Deepfakeovi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koriste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AI za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zamjenu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sličnosti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jedne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osobe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drugom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u video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digitalnom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sadržaju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7578328" y="3963591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Poznati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primjeri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uključuju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: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578328" y="4487108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Tom Cruise TikTok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videozapisi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koji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postali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viralni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7578328" y="4895374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sv-SE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Kontroverza oko kloniranja glasa Scarlett Johansson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7578328" y="5303639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Lažni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video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snimci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Elona Muska koji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promovišu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finansijske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prevare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7578328" y="5827157"/>
            <a:ext cx="6221968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Tehnologija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stoji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This Person Does Not Exist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stvara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potpuno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izmišljena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ali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fotorealistična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ljudska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lica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970127"/>
            <a:ext cx="4972645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Etička</a:t>
            </a: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razmatranja</a:t>
            </a:r>
            <a:endParaRPr lang="en-US" sz="3850" dirty="0"/>
          </a:p>
        </p:txBody>
      </p:sp>
      <p:sp>
        <p:nvSpPr>
          <p:cNvPr id="3" name="Shape 1"/>
          <p:cNvSpPr/>
          <p:nvPr/>
        </p:nvSpPr>
        <p:spPr>
          <a:xfrm>
            <a:off x="837724" y="3004899"/>
            <a:ext cx="6372701" cy="1522571"/>
          </a:xfrm>
          <a:prstGeom prst="roundRect">
            <a:avLst>
              <a:gd name="adj" fmla="val 2064"/>
            </a:avLst>
          </a:prstGeom>
          <a:solidFill>
            <a:srgbClr val="1D424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1047155" y="3214330"/>
            <a:ext cx="2872859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Autorska</a:t>
            </a:r>
            <a:r>
              <a:rPr lang="en-US" sz="19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9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prava</a:t>
            </a:r>
            <a:r>
              <a:rPr lang="en-US" sz="19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9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9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9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vlasništvo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1047155" y="3647956"/>
            <a:ext cx="5953839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posjeduje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prava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sadržaj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generisan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umjetnom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inteligencijom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?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Može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li AI "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stvoriti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"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originalno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djelo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ili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je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izvedeno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?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7419856" y="3004899"/>
            <a:ext cx="6372820" cy="1522571"/>
          </a:xfrm>
          <a:prstGeom prst="roundRect">
            <a:avLst>
              <a:gd name="adj" fmla="val 2064"/>
            </a:avLst>
          </a:prstGeom>
          <a:solidFill>
            <a:srgbClr val="EF9C8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7629287" y="3214330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Dezinformacije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7629287" y="3647956"/>
            <a:ext cx="5953958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Kako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možemo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spriječiti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širenje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lažnih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vijesti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manipulisanih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medija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koji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izgledaju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autentično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?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837724" y="4736902"/>
            <a:ext cx="6372701" cy="1522571"/>
          </a:xfrm>
          <a:prstGeom prst="roundRect">
            <a:avLst>
              <a:gd name="adj" fmla="val 2064"/>
            </a:avLst>
          </a:prstGeom>
          <a:solidFill>
            <a:srgbClr val="1D424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1047155" y="4946333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Zabrinutost</a:t>
            </a:r>
            <a:r>
              <a:rPr lang="en-US" sz="19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za </a:t>
            </a:r>
            <a:r>
              <a:rPr lang="en-US" sz="19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privatnost</a:t>
            </a:r>
            <a:endParaRPr lang="en-US" sz="1900" dirty="0"/>
          </a:p>
        </p:txBody>
      </p:sp>
      <p:sp>
        <p:nvSpPr>
          <p:cNvPr id="11" name="Text 9"/>
          <p:cNvSpPr/>
          <p:nvPr/>
        </p:nvSpPr>
        <p:spPr>
          <a:xfrm>
            <a:off x="1047155" y="5379958"/>
            <a:ext cx="5953839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Koje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su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implikacije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stvaranja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realističnih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slika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ili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videa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stvarnih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ljudi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bez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njihovog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pristanka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?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7419856" y="4736902"/>
            <a:ext cx="6372820" cy="1522571"/>
          </a:xfrm>
          <a:prstGeom prst="roundRect">
            <a:avLst>
              <a:gd name="adj" fmla="val 2064"/>
            </a:avLst>
          </a:prstGeom>
          <a:solidFill>
            <a:srgbClr val="EF9C8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7629287" y="4946333"/>
            <a:ext cx="2752725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Uticaj</a:t>
            </a:r>
            <a:r>
              <a:rPr lang="en-US" sz="19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kreativne</a:t>
            </a:r>
            <a:r>
              <a:rPr lang="en-US" sz="19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industrije</a:t>
            </a:r>
            <a:endParaRPr lang="en-US" sz="1900" dirty="0"/>
          </a:p>
        </p:txBody>
      </p:sp>
      <p:sp>
        <p:nvSpPr>
          <p:cNvPr id="14" name="Text 12"/>
          <p:cNvSpPr/>
          <p:nvPr/>
        </p:nvSpPr>
        <p:spPr>
          <a:xfrm>
            <a:off x="7629287" y="5379958"/>
            <a:ext cx="5953958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Kako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će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sadržaj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generisan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vještačkom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inteligencijom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uticati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umjetnike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fotografe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druge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kreativne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profesionalce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?</a:t>
            </a:r>
            <a:endParaRPr lang="en-US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909</Words>
  <Application>Microsoft Macintosh PowerPoint</Application>
  <PresentationFormat>Custom</PresentationFormat>
  <Paragraphs>100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Quattrocento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azra</dc:creator>
  <cp:lastModifiedBy>Andela Zaric</cp:lastModifiedBy>
  <cp:revision>3</cp:revision>
  <dcterms:created xsi:type="dcterms:W3CDTF">2025-09-11T13:11:18Z</dcterms:created>
  <dcterms:modified xsi:type="dcterms:W3CDTF">2025-10-13T12:17:57Z</dcterms:modified>
</cp:coreProperties>
</file>