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4630400" cy="8229600"/>
  <p:notesSz cx="8229600" cy="14630400"/>
  <p:embeddedFontLst>
    <p:embeddedFont>
      <p:font typeface="Fraunces Extra Bold" panose="020B0604020202020204" charset="0"/>
      <p:regular r:id="rId14"/>
    </p:embeddedFont>
    <p:embeddedFont>
      <p:font typeface="Nobile" panose="020B0604020202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1" d="100"/>
          <a:sy n="71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088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F2F2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1075730"/>
            <a:ext cx="1473994" cy="1473994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8315206" y="1047393"/>
            <a:ext cx="552890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MEDIActive Youth: </a:t>
            </a:r>
            <a:r>
              <a:rPr lang="en-US" sz="220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Informimi</a:t>
            </a:r>
            <a:r>
              <a:rPr lang="en-US" sz="22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</a:t>
            </a:r>
            <a:r>
              <a:rPr lang="en-US" sz="22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Ballkanit</a:t>
            </a:r>
            <a:endParaRPr lang="en-US" sz="2200" dirty="0"/>
          </a:p>
        </p:txBody>
      </p:sp>
      <p:sp>
        <p:nvSpPr>
          <p:cNvPr id="5" name="Text 1"/>
          <p:cNvSpPr/>
          <p:nvPr/>
        </p:nvSpPr>
        <p:spPr>
          <a:xfrm>
            <a:off x="6280190" y="3145036"/>
            <a:ext cx="7556421" cy="283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Dhoma</a:t>
            </a: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e </a:t>
            </a:r>
            <a:r>
              <a:rPr lang="en-US" sz="44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Jehonës</a:t>
            </a: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44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Algoritmike</a:t>
            </a: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: Si </a:t>
            </a:r>
            <a:r>
              <a:rPr lang="en-US" sz="44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të</a:t>
            </a: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44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Lundrosh</a:t>
            </a: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44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Lajmet</a:t>
            </a: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44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në</a:t>
            </a: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44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Epokën</a:t>
            </a: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e </a:t>
            </a:r>
            <a:r>
              <a:rPr lang="en-US" sz="44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Mediave</a:t>
            </a: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44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Sociale</a:t>
            </a:r>
            <a:endParaRPr lang="en-US" sz="4450" dirty="0"/>
          </a:p>
        </p:txBody>
      </p:sp>
      <p:sp>
        <p:nvSpPr>
          <p:cNvPr id="6" name="Text 2"/>
          <p:cNvSpPr/>
          <p:nvPr/>
        </p:nvSpPr>
        <p:spPr>
          <a:xfrm>
            <a:off x="6280190" y="6320314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Ky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prezantim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eksploron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ndikimin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thellë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algoritmeve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mbi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konsumimin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lajmeve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veçanërisht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mediat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sociale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dhe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ofron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strategji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për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diversifikuar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“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dijetarin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”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tuaj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informacionit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85982"/>
            <a:ext cx="7556421" cy="1956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 </a:t>
            </a:r>
            <a:r>
              <a:rPr lang="en-US" sz="61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Ardhmja</a:t>
            </a:r>
            <a:r>
              <a:rPr lang="en-US" sz="61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61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Juaj</a:t>
            </a:r>
            <a:r>
              <a:rPr lang="en-US" sz="61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e </a:t>
            </a:r>
            <a:r>
              <a:rPr lang="en-US" sz="61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Informuar</a:t>
            </a:r>
            <a:endParaRPr lang="en-US" sz="6150" dirty="0"/>
          </a:p>
        </p:txBody>
      </p:sp>
      <p:sp>
        <p:nvSpPr>
          <p:cNvPr id="4" name="Text 1"/>
          <p:cNvSpPr/>
          <p:nvPr/>
        </p:nvSpPr>
        <p:spPr>
          <a:xfrm>
            <a:off x="793790" y="3482578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Duke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kuptuar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se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algoritmet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formojnë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lajmet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tuaja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duke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diversifikuar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mënyrë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aktive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burimet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dhe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duke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vlerësuar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informacionin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kritikisht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mund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çliroheni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nga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“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dhomat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jehonës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”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dhe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bëheni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një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qytetar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informuar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dhe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qëndrueshëm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5189339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Përqafoni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leksikimin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lajmeve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jo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vetëm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për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pasuruar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kuptimin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tuaj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edhe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për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kontribuar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një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shoqëri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informuar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dhe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qëndrueshme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Zgjedhjet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tuaja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informuara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forcojnë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demokracinë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6618208"/>
            <a:ext cx="6378893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Bëhu</a:t>
            </a:r>
            <a:r>
              <a:rPr lang="en-US" sz="26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6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ndryshimi</a:t>
            </a:r>
            <a:r>
              <a:rPr lang="en-US" sz="26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6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në</a:t>
            </a:r>
            <a:r>
              <a:rPr lang="en-US" sz="26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6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ekosistemin</a:t>
            </a:r>
            <a:r>
              <a:rPr lang="en-US" sz="26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e </a:t>
            </a:r>
            <a:r>
              <a:rPr lang="en-US" sz="26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lajmeve</a:t>
            </a:r>
            <a:r>
              <a:rPr lang="en-US" sz="26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.</a:t>
            </a:r>
            <a:endParaRPr lang="en-US" sz="26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F2F2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93790" y="3023235"/>
            <a:ext cx="11341298" cy="1417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150"/>
              </a:lnSpc>
              <a:buNone/>
            </a:pPr>
            <a:r>
              <a:rPr lang="en-US" sz="890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Faleminderit</a:t>
            </a:r>
            <a:r>
              <a:rPr lang="en-US" sz="8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!</a:t>
            </a:r>
            <a:endParaRPr lang="en-US" sz="8900" dirty="0"/>
          </a:p>
        </p:txBody>
      </p:sp>
      <p:sp>
        <p:nvSpPr>
          <p:cNvPr id="5" name="Text 2"/>
          <p:cNvSpPr/>
          <p:nvPr/>
        </p:nvSpPr>
        <p:spPr>
          <a:xfrm>
            <a:off x="793790" y="4781074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Pyetje</a:t>
            </a:r>
            <a:r>
              <a:rPr lang="en-US" sz="26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?</a:t>
            </a:r>
            <a:endParaRPr lang="en-US" sz="26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512933"/>
            <a:ext cx="755642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it-IT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Mediat Sociale: Burimi i Ri i Lajmeve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793790" y="3902035"/>
            <a:ext cx="755642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Sot,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mediat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sociale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janë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burimi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kryesor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lajmeve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veçanërisht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për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rinjtë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Kjo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varësi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do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thotë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se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autorët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ashtu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edhe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konsumatorët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udhëhiqen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nga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algoritmet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që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përcaktojnë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shpërndarjen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përmbajtjes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Autorët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përshtatin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titujt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dhe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artikujt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për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rritur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ndërveprimin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klikimet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dhe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ndarjet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67163"/>
            <a:ext cx="5179338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Si 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funksionojnë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algoritmet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793790" y="3087767"/>
            <a:ext cx="4196358" cy="3108638"/>
          </a:xfrm>
          <a:prstGeom prst="roundRect">
            <a:avLst>
              <a:gd name="adj" fmla="val 8310"/>
            </a:avLst>
          </a:prstGeom>
          <a:solidFill>
            <a:srgbClr val="FAFFFA"/>
          </a:solidFill>
          <a:ln w="30480">
            <a:solidFill>
              <a:srgbClr val="CED9CE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93790" y="3087767"/>
            <a:ext cx="121919" cy="3108638"/>
          </a:xfrm>
          <a:prstGeom prst="roundRect">
            <a:avLst>
              <a:gd name="adj" fmla="val 167442"/>
            </a:avLst>
          </a:prstGeom>
          <a:solidFill>
            <a:srgbClr val="438951"/>
          </a:solidFill>
          <a:ln/>
        </p:spPr>
      </p:sp>
      <p:sp>
        <p:nvSpPr>
          <p:cNvPr id="5" name="Text 3"/>
          <p:cNvSpPr/>
          <p:nvPr/>
        </p:nvSpPr>
        <p:spPr>
          <a:xfrm>
            <a:off x="1173004" y="3345061"/>
            <a:ext cx="320373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Prioritizimi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Përmbajtjes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73004" y="3835479"/>
            <a:ext cx="355985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Algoritmet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japin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prioritet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përmbajtjes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bazuar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ndërveprimet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përdoruesit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duke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treguar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shumë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me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cilën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kalon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kohë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5216962" y="3087768"/>
            <a:ext cx="4196358" cy="3108638"/>
          </a:xfrm>
          <a:prstGeom prst="roundRect">
            <a:avLst>
              <a:gd name="adj" fmla="val 8310"/>
            </a:avLst>
          </a:prstGeom>
          <a:solidFill>
            <a:srgbClr val="FAFFFA"/>
          </a:solidFill>
          <a:ln w="30480">
            <a:solidFill>
              <a:srgbClr val="CED9CE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5216962" y="3087767"/>
            <a:ext cx="121920" cy="3108638"/>
          </a:xfrm>
          <a:prstGeom prst="roundRect">
            <a:avLst>
              <a:gd name="adj" fmla="val 167442"/>
            </a:avLst>
          </a:prstGeom>
          <a:solidFill>
            <a:srgbClr val="438951"/>
          </a:solidFill>
          <a:ln/>
        </p:spPr>
      </p:sp>
      <p:sp>
        <p:nvSpPr>
          <p:cNvPr id="9" name="Text 7"/>
          <p:cNvSpPr/>
          <p:nvPr/>
        </p:nvSpPr>
        <p:spPr>
          <a:xfrm>
            <a:off x="5596176" y="3345061"/>
            <a:ext cx="355985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Amplifikimi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Ndërveprimit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596176" y="3835479"/>
            <a:ext cx="355985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Pëlqimi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komentimi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ose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ndarja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rrit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përmbajtjen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ngjashme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gjitha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feed-et 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tua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mediat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sociale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9640133" y="3087767"/>
            <a:ext cx="4196358" cy="3108638"/>
          </a:xfrm>
          <a:prstGeom prst="roundRect">
            <a:avLst>
              <a:gd name="adj" fmla="val 8310"/>
            </a:avLst>
          </a:prstGeom>
          <a:solidFill>
            <a:srgbClr val="FAFFFA"/>
          </a:solidFill>
          <a:ln w="30480">
            <a:solidFill>
              <a:srgbClr val="CED9CE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9640133" y="3087767"/>
            <a:ext cx="152402" cy="3108638"/>
          </a:xfrm>
          <a:prstGeom prst="roundRect">
            <a:avLst>
              <a:gd name="adj" fmla="val 167442"/>
            </a:avLst>
          </a:prstGeom>
          <a:solidFill>
            <a:srgbClr val="438951"/>
          </a:solidFill>
          <a:ln/>
        </p:spPr>
      </p:sp>
      <p:sp>
        <p:nvSpPr>
          <p:cNvPr id="13" name="Text 11"/>
          <p:cNvSpPr/>
          <p:nvPr/>
        </p:nvSpPr>
        <p:spPr>
          <a:xfrm>
            <a:off x="10019348" y="3345061"/>
            <a:ext cx="346424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Synimi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Bazuar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në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Profil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0019348" y="3835479"/>
            <a:ext cx="355985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Platformat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përdorin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dhënat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profilit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(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shtetësia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mosha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vendndodhja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)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për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ofruar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përmbajtje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lajmesh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“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përshtatshme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”.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793790" y="630401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Qëllimi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përfundimtar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është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maksimizohet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koha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përdoruesit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platformat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duke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ndikuar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shpërndarjen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lajmeve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466975"/>
            <a:ext cx="6568916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Anët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Negative 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të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Algoritmeve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793790" y="3487579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</p:sp>
      <p:sp>
        <p:nvSpPr>
          <p:cNvPr id="4" name="Text 2"/>
          <p:cNvSpPr/>
          <p:nvPr/>
        </p:nvSpPr>
        <p:spPr>
          <a:xfrm>
            <a:off x="1530906" y="356544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Kufizimi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Përmbajtjes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530906" y="4055864"/>
            <a:ext cx="564249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Algoritmet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mund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kufizojnë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ose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përjashtojnë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opinionet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dhe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informacionin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që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konsiderohen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“jo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tërheqës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,” duke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çuar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perceptime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paragjykuara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7456884" y="3487579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</p:sp>
      <p:sp>
        <p:nvSpPr>
          <p:cNvPr id="7" name="Text 5"/>
          <p:cNvSpPr/>
          <p:nvPr/>
        </p:nvSpPr>
        <p:spPr>
          <a:xfrm>
            <a:off x="8194000" y="356544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Flluska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Filtruese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8194000" y="4055864"/>
            <a:ext cx="564261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Ato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ushqejnë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paragjykimin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konfirmimit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forcojnë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modelet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përdoruesve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dhe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pengojnë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mendimin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kritik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539972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Mbështetja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vetëm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tek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mediat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sociale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për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lajme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mund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sjellë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një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perspektivë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ndjeshëm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paragjykuar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dhe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kufizuar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81018"/>
            <a:ext cx="755642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Algoritmet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dhe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Politika: 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Zgjedhjet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në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SHBA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793790" y="3074194"/>
            <a:ext cx="350150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Zgjedhjet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SHBA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shpesh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studiohen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për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ndikimin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algoritmik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Hulumtimet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tregojnë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se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mbi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gjysma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përdoruesve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Facebook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shohin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përmbajtje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politike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që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përputhet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me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mendimet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tyre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89" y="5818584"/>
            <a:ext cx="35015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Vetëm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14.7%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takojnë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rregullisht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përmbajtje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nga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perspektiva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ndryshme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(p.sh.,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liberalët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duke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parë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pikëpamje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konservatore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).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4856321" y="3074194"/>
            <a:ext cx="35015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Studimet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tregojnë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se Twitter (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tani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X)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pati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një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ndikim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konsiderueshëm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zgjedhjet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e 2016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dhe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2020, duke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influencuar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votuesit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4856321" y="5818584"/>
            <a:ext cx="35015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Kjo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tregon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ndikimin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fortë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që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kanë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mediat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sociale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dhe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algoritmet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mbi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rezultatin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zgjedhjeve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52982"/>
            <a:ext cx="5069324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it-IT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Rritja e Lajmeve të Rreme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793790" y="2973586"/>
            <a:ext cx="4196358" cy="3954339"/>
          </a:xfrm>
          <a:prstGeom prst="roundRect">
            <a:avLst>
              <a:gd name="adj" fmla="val 6181"/>
            </a:avLst>
          </a:prstGeom>
          <a:solidFill>
            <a:srgbClr val="E8F3E8"/>
          </a:solidFill>
          <a:ln/>
        </p:spPr>
      </p:sp>
      <p:sp>
        <p:nvSpPr>
          <p:cNvPr id="4" name="Shape 2"/>
          <p:cNvSpPr/>
          <p:nvPr/>
        </p:nvSpPr>
        <p:spPr>
          <a:xfrm>
            <a:off x="1020604" y="320040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438951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770" y="3349228"/>
            <a:ext cx="306110" cy="38266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0604" y="41076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Realitet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Përthyer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0604" y="4598075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Algoritmet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duke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synuar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përmbajtje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tërheqëse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mund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krijojnë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një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perceptim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shtrembëruar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realitetit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dhe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informacionit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2973586"/>
            <a:ext cx="4196358" cy="3954339"/>
          </a:xfrm>
          <a:prstGeom prst="roundRect">
            <a:avLst>
              <a:gd name="adj" fmla="val 6181"/>
            </a:avLst>
          </a:prstGeom>
          <a:solidFill>
            <a:srgbClr val="E8F3E8"/>
          </a:solidFill>
          <a:ln/>
        </p:spPr>
      </p:sp>
      <p:sp>
        <p:nvSpPr>
          <p:cNvPr id="9" name="Shape 6"/>
          <p:cNvSpPr/>
          <p:nvPr/>
        </p:nvSpPr>
        <p:spPr>
          <a:xfrm>
            <a:off x="5443776" y="320040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438951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0942" y="3349228"/>
            <a:ext cx="306110" cy="382667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43776" y="41076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Shembulli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COVID-19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43776" y="4598075"/>
            <a:ext cx="37427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Gjatë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pandemisë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lajmet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rreme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mbi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vaksinat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patën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një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ndikim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fortë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duke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ushqyer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lëvizjen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anti-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vaksinë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9640133" y="2973586"/>
            <a:ext cx="4196358" cy="3954339"/>
          </a:xfrm>
          <a:prstGeom prst="roundRect">
            <a:avLst>
              <a:gd name="adj" fmla="val 6181"/>
            </a:avLst>
          </a:prstGeom>
          <a:solidFill>
            <a:srgbClr val="E8F3E8"/>
          </a:solidFill>
          <a:ln/>
        </p:spPr>
      </p:sp>
      <p:sp>
        <p:nvSpPr>
          <p:cNvPr id="14" name="Shape 10"/>
          <p:cNvSpPr/>
          <p:nvPr/>
        </p:nvSpPr>
        <p:spPr>
          <a:xfrm>
            <a:off x="9866948" y="320040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438951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4114" y="3349228"/>
            <a:ext cx="306110" cy="382667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66948" y="41076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Spam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Algoritmik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66948" y="4598075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Ndërveprimi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me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disa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artikuj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mund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bëjë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që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algoritmet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“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spamojnë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”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përmbajtje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ngjashme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për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mbajtur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përdoruesit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online.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56222"/>
            <a:ext cx="741056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Diversifikimi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Konsumimit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të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Lajmeve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317682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Thelbësore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për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informacion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saktë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verifikim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lehtë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fakteve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dhe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mirëqenie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mendore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794879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01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793790" y="4149923"/>
            <a:ext cx="4196358" cy="3048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6" name="Text 4"/>
          <p:cNvSpPr/>
          <p:nvPr/>
        </p:nvSpPr>
        <p:spPr>
          <a:xfrm>
            <a:off x="793790" y="43242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Vlerëso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Zakonet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93790" y="4814649"/>
            <a:ext cx="419635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Vlerëso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konsumimin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tënd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aktual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lajmeve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dhe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mediave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sociale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Identifiko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modelet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që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tregojnë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ndikimin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algoritmeve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5216962" y="3794879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02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5216962" y="4149923"/>
            <a:ext cx="4196358" cy="3048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0" name="Text 8"/>
          <p:cNvSpPr/>
          <p:nvPr/>
        </p:nvSpPr>
        <p:spPr>
          <a:xfrm>
            <a:off x="5216962" y="4324231"/>
            <a:ext cx="287012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Eksploro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Llojet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e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Lajmeve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5216962" y="4814649"/>
            <a:ext cx="419635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Diskuto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zakonet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mediatike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me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tjerët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Hulumto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dhe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lexo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nga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burime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që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nuk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shfaqen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shpesh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feed-in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tënd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9640133" y="3794879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9640133" y="4149923"/>
            <a:ext cx="4196358" cy="3048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4" name="Text 12"/>
          <p:cNvSpPr/>
          <p:nvPr/>
        </p:nvSpPr>
        <p:spPr>
          <a:xfrm>
            <a:off x="9640133" y="4324231"/>
            <a:ext cx="289024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Diversifiko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Burimet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9640133" y="4814649"/>
            <a:ext cx="419635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Edhe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pse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mediat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sociale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janë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pranueshme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mos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u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mbështet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vetëm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tek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ato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Kërko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burime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sakta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jo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sensacionale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749516"/>
            <a:ext cx="8096964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Sigurimi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Besueshmërisë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dhe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Rëndësisë</a:t>
            </a:r>
            <a:endParaRPr lang="en-US" sz="3550" dirty="0"/>
          </a:p>
        </p:txBody>
      </p:sp>
      <p:sp>
        <p:nvSpPr>
          <p:cNvPr id="4" name="Shape 1"/>
          <p:cNvSpPr/>
          <p:nvPr/>
        </p:nvSpPr>
        <p:spPr>
          <a:xfrm>
            <a:off x="793790" y="4911804"/>
            <a:ext cx="4196358" cy="2403396"/>
          </a:xfrm>
          <a:prstGeom prst="roundRect">
            <a:avLst>
              <a:gd name="adj" fmla="val 6087"/>
            </a:avLst>
          </a:prstGeom>
          <a:solidFill>
            <a:srgbClr val="FAFFFA"/>
          </a:solidFill>
          <a:ln/>
        </p:spPr>
      </p:sp>
      <p:sp>
        <p:nvSpPr>
          <p:cNvPr id="5" name="Shape 2"/>
          <p:cNvSpPr/>
          <p:nvPr/>
        </p:nvSpPr>
        <p:spPr>
          <a:xfrm>
            <a:off x="793790" y="4881324"/>
            <a:ext cx="4196358" cy="121920"/>
          </a:xfrm>
          <a:prstGeom prst="roundRect">
            <a:avLst>
              <a:gd name="adj" fmla="val 167442"/>
            </a:avLst>
          </a:prstGeom>
          <a:solidFill>
            <a:srgbClr val="438951"/>
          </a:solidFill>
          <a:ln/>
        </p:spPr>
      </p:sp>
      <p:sp>
        <p:nvSpPr>
          <p:cNvPr id="6" name="Shape 3"/>
          <p:cNvSpPr/>
          <p:nvPr/>
        </p:nvSpPr>
        <p:spPr>
          <a:xfrm>
            <a:off x="2551688" y="4571643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438951"/>
          </a:solidFill>
          <a:ln/>
        </p:spPr>
      </p:sp>
      <p:sp>
        <p:nvSpPr>
          <p:cNvPr id="7" name="Text 4"/>
          <p:cNvSpPr/>
          <p:nvPr/>
        </p:nvSpPr>
        <p:spPr>
          <a:xfrm>
            <a:off x="2755761" y="4741783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</a:t>
            </a:r>
            <a:endParaRPr lang="en-US" sz="2100" dirty="0"/>
          </a:p>
        </p:txBody>
      </p:sp>
      <p:sp>
        <p:nvSpPr>
          <p:cNvPr id="8" name="Text 5"/>
          <p:cNvSpPr/>
          <p:nvPr/>
        </p:nvSpPr>
        <p:spPr>
          <a:xfrm>
            <a:off x="1051084" y="547878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Verifiko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Besueshmërinë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51084" y="5969198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Lexo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mbi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tema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ndryshme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nga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burime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shumta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veçanërisht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nga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ato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besueshme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për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pasur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një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pamje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balancuar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5216962" y="4911804"/>
            <a:ext cx="4196358" cy="2403396"/>
          </a:xfrm>
          <a:prstGeom prst="roundRect">
            <a:avLst>
              <a:gd name="adj" fmla="val 6087"/>
            </a:avLst>
          </a:prstGeom>
          <a:solidFill>
            <a:srgbClr val="FAFFFA"/>
          </a:solidFill>
          <a:ln/>
        </p:spPr>
      </p:sp>
      <p:sp>
        <p:nvSpPr>
          <p:cNvPr id="11" name="Shape 8"/>
          <p:cNvSpPr/>
          <p:nvPr/>
        </p:nvSpPr>
        <p:spPr>
          <a:xfrm>
            <a:off x="5216962" y="4881324"/>
            <a:ext cx="4196358" cy="121920"/>
          </a:xfrm>
          <a:prstGeom prst="roundRect">
            <a:avLst>
              <a:gd name="adj" fmla="val 167442"/>
            </a:avLst>
          </a:prstGeom>
          <a:solidFill>
            <a:srgbClr val="438951"/>
          </a:solidFill>
          <a:ln/>
        </p:spPr>
      </p:sp>
      <p:sp>
        <p:nvSpPr>
          <p:cNvPr id="12" name="Shape 9"/>
          <p:cNvSpPr/>
          <p:nvPr/>
        </p:nvSpPr>
        <p:spPr>
          <a:xfrm>
            <a:off x="6974860" y="4571643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438951"/>
          </a:solidFill>
          <a:ln/>
        </p:spPr>
      </p:sp>
      <p:sp>
        <p:nvSpPr>
          <p:cNvPr id="13" name="Text 10"/>
          <p:cNvSpPr/>
          <p:nvPr/>
        </p:nvSpPr>
        <p:spPr>
          <a:xfrm>
            <a:off x="7178933" y="4741783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</a:t>
            </a:r>
            <a:endParaRPr lang="en-US" sz="2100" dirty="0"/>
          </a:p>
        </p:txBody>
      </p:sp>
      <p:sp>
        <p:nvSpPr>
          <p:cNvPr id="14" name="Text 11"/>
          <p:cNvSpPr/>
          <p:nvPr/>
        </p:nvSpPr>
        <p:spPr>
          <a:xfrm>
            <a:off x="5474256" y="5478780"/>
            <a:ext cx="301752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Kërko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Pikëpamje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Kundërshtuese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5474256" y="5969198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Kërko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mënyrë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aktive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perspektiva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ndryshme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për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formuar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një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opinion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saktë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mbi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një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çështje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16" name="Shape 13"/>
          <p:cNvSpPr/>
          <p:nvPr/>
        </p:nvSpPr>
        <p:spPr>
          <a:xfrm>
            <a:off x="9640133" y="4911804"/>
            <a:ext cx="4196358" cy="2403396"/>
          </a:xfrm>
          <a:prstGeom prst="roundRect">
            <a:avLst>
              <a:gd name="adj" fmla="val 6087"/>
            </a:avLst>
          </a:prstGeom>
          <a:solidFill>
            <a:srgbClr val="FAFFFA"/>
          </a:solidFill>
          <a:ln/>
        </p:spPr>
      </p:sp>
      <p:sp>
        <p:nvSpPr>
          <p:cNvPr id="17" name="Shape 14"/>
          <p:cNvSpPr/>
          <p:nvPr/>
        </p:nvSpPr>
        <p:spPr>
          <a:xfrm>
            <a:off x="9640133" y="4881324"/>
            <a:ext cx="4196358" cy="121920"/>
          </a:xfrm>
          <a:prstGeom prst="roundRect">
            <a:avLst>
              <a:gd name="adj" fmla="val 167442"/>
            </a:avLst>
          </a:prstGeom>
          <a:solidFill>
            <a:srgbClr val="438951"/>
          </a:solidFill>
          <a:ln/>
        </p:spPr>
      </p:sp>
      <p:sp>
        <p:nvSpPr>
          <p:cNvPr id="18" name="Shape 15"/>
          <p:cNvSpPr/>
          <p:nvPr/>
        </p:nvSpPr>
        <p:spPr>
          <a:xfrm>
            <a:off x="11398032" y="4571643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438951"/>
          </a:solidFill>
          <a:ln/>
        </p:spPr>
      </p:sp>
      <p:sp>
        <p:nvSpPr>
          <p:cNvPr id="19" name="Text 16"/>
          <p:cNvSpPr/>
          <p:nvPr/>
        </p:nvSpPr>
        <p:spPr>
          <a:xfrm>
            <a:off x="11602105" y="4741783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</a:t>
            </a:r>
            <a:endParaRPr lang="en-US" sz="2100" dirty="0"/>
          </a:p>
        </p:txBody>
      </p:sp>
      <p:sp>
        <p:nvSpPr>
          <p:cNvPr id="20" name="Text 17"/>
          <p:cNvSpPr/>
          <p:nvPr/>
        </p:nvSpPr>
        <p:spPr>
          <a:xfrm>
            <a:off x="9897427" y="5478780"/>
            <a:ext cx="288869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Përqendrohu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te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Përdorueshmëria</a:t>
            </a:r>
            <a:endParaRPr lang="en-US" sz="2200" dirty="0"/>
          </a:p>
        </p:txBody>
      </p:sp>
      <p:sp>
        <p:nvSpPr>
          <p:cNvPr id="21" name="Text 18"/>
          <p:cNvSpPr/>
          <p:nvPr/>
        </p:nvSpPr>
        <p:spPr>
          <a:xfrm>
            <a:off x="9897427" y="5969198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Përparësi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lajmet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që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interesojnë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vërtet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nga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burime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besueshme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duke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shmangur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titujt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mashtrues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(clickbait).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55865"/>
            <a:ext cx="8027551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Pyetjet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Kryesore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për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Vetëvlerësim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317646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 po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përdor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një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gamë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gjerë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burimesh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ndryshme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?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618667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janë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lajmet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që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po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lexoj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tërheqëse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për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mua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?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060865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 jam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vetëdijshëm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që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edhe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pse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historitë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sensacionale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janë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interesante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emocionuese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ose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zemëruara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ato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gjithashtu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mund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jenë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rreme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?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88" y="4839807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janë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lajmet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që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po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lexoj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hulumtuara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mirë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besueshme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dhe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duke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përdorur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burime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legjitime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artikujt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tyre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?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282005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 po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përdor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aplikacione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dhe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botues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ndryshëm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për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marrë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lajmet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mia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?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4039195" y="6648786"/>
            <a:ext cx="6552009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26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Dhe</a:t>
            </a:r>
            <a:r>
              <a:rPr lang="en-US" sz="26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6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ndonjëherë</a:t>
            </a:r>
            <a:r>
              <a:rPr lang="en-US" sz="26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, </a:t>
            </a:r>
            <a:r>
              <a:rPr lang="en-US" sz="26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thjesht</a:t>
            </a:r>
            <a:r>
              <a:rPr lang="en-US" sz="26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6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ke</a:t>
            </a:r>
            <a:r>
              <a:rPr lang="en-US" sz="26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6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nevojë</a:t>
            </a:r>
            <a:r>
              <a:rPr lang="en-US" sz="26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6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për</a:t>
            </a:r>
            <a:r>
              <a:rPr lang="en-US" sz="26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6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një</a:t>
            </a:r>
            <a:r>
              <a:rPr lang="en-US" sz="26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6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pushim</a:t>
            </a:r>
            <a:r>
              <a:rPr lang="en-US" sz="26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…</a:t>
            </a:r>
            <a:endParaRPr lang="en-US" sz="26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809</Words>
  <Application>Microsoft Office PowerPoint</Application>
  <PresentationFormat>Custom</PresentationFormat>
  <Paragraphs>77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Fraunces Light</vt:lpstr>
      <vt:lpstr>Nobile</vt:lpstr>
      <vt:lpstr>Fraunces Extra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Alesia Dodaj</cp:lastModifiedBy>
  <cp:revision>3</cp:revision>
  <dcterms:created xsi:type="dcterms:W3CDTF">2025-09-11T12:47:13Z</dcterms:created>
  <dcterms:modified xsi:type="dcterms:W3CDTF">2025-09-30T12:15:57Z</dcterms:modified>
</cp:coreProperties>
</file>