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notesMasterIdLst>
    <p:notesMasterId r:id="rId14"/>
  </p:notesMasterIdLst>
  <p:sldSz cx="14630400" cy="8229600"/>
  <p:notesSz cx="8229600" cy="14630400"/>
  <p:embeddedFontLst>
    <p:embeddedFont>
      <p:font typeface="Merriweather"/>
      <p:regular r:id="rId19"/>
    </p:embeddedFont>
    <p:embeddedFont>
      <p:font typeface="Merriweather"/>
      <p:regular r:id="rId20"/>
    </p:embeddedFont>
    <p:embeddedFont>
      <p:font typeface="Merriweather"/>
      <p:regular r:id="rId21"/>
    </p:embeddedFont>
    <p:embeddedFont>
      <p:font typeface="Merriweather"/>
      <p:regular r:id="rId22"/>
    </p:embeddedFont>
    <p:embeddedFont>
      <p:font typeface="Open Sans"/>
      <p:regular r:id="rId23"/>
    </p:embeddedFont>
    <p:embeddedFont>
      <p:font typeface="Open Sans"/>
      <p:regular r:id="rId24"/>
    </p:embeddedFont>
    <p:embeddedFont>
      <p:font typeface="Open Sans"/>
      <p:regular r:id="rId25"/>
    </p:embeddedFont>
    <p:embeddedFont>
      <p:font typeface="Open Sans"/>
      <p:regular r:id="rId26"/>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9" Type="http://schemas.openxmlformats.org/officeDocument/2006/relationships/font" Target="fonts/font1.fntdata"/><Relationship Id="rId20" Type="http://schemas.openxmlformats.org/officeDocument/2006/relationships/font" Target="fonts/font2.fntdata"/><Relationship Id="rId21" Type="http://schemas.openxmlformats.org/officeDocument/2006/relationships/font" Target="fonts/font3.fntdata"/><Relationship Id="rId22" Type="http://schemas.openxmlformats.org/officeDocument/2006/relationships/font" Target="fonts/font4.fntdata"/><Relationship Id="rId23" Type="http://schemas.openxmlformats.org/officeDocument/2006/relationships/font" Target="fonts/font5.fntdata"/><Relationship Id="rId24" Type="http://schemas.openxmlformats.org/officeDocument/2006/relationships/font" Target="fonts/font6.fntdata"/><Relationship Id="rId25" Type="http://schemas.openxmlformats.org/officeDocument/2006/relationships/font" Target="fonts/font7.fntdata"/><Relationship Id="rId26"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slideLayout" Target="../slideLayouts/slideLayout7.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0.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1981"/>
          </a:xfrm>
          <a:prstGeom prst="rect">
            <a:avLst/>
          </a:prstGeom>
        </p:spPr>
      </p:pic>
      <p:pic>
        <p:nvPicPr>
          <p:cNvPr id="3" name="Image 1" descr="preencoded.png">    </p:cNvPr>
          <p:cNvPicPr>
            <a:picLocks noChangeAspect="1"/>
          </p:cNvPicPr>
          <p:nvPr/>
        </p:nvPicPr>
        <p:blipFill>
          <a:blip r:embed="rId2"/>
          <a:stretch>
            <a:fillRect/>
          </a:stretch>
        </p:blipFill>
        <p:spPr>
          <a:xfrm>
            <a:off x="757357" y="838438"/>
            <a:ext cx="1448276" cy="1448276"/>
          </a:xfrm>
          <a:prstGeom prst="rect">
            <a:avLst/>
          </a:prstGeom>
        </p:spPr>
      </p:pic>
      <p:sp>
        <p:nvSpPr>
          <p:cNvPr id="4" name="Text 0"/>
          <p:cNvSpPr/>
          <p:nvPr/>
        </p:nvSpPr>
        <p:spPr>
          <a:xfrm>
            <a:off x="3123128" y="811411"/>
            <a:ext cx="5271016" cy="676275"/>
          </a:xfrm>
          <a:prstGeom prst="rect">
            <a:avLst/>
          </a:prstGeom>
          <a:noFill/>
          <a:ln/>
        </p:spPr>
        <p:txBody>
          <a:bodyPr wrap="square" lIns="0" tIns="0" rIns="0" bIns="0" rtlCol="0" anchor="t"/>
          <a:lstStyle/>
          <a:p>
            <a:pPr algn="ctr" indent="0" marL="0">
              <a:lnSpc>
                <a:spcPts val="2650"/>
              </a:lnSpc>
              <a:buNone/>
            </a:pPr>
            <a:r>
              <a:rPr lang="en-US" sz="2100" b="1" dirty="0">
                <a:solidFill>
                  <a:srgbClr val="403C4E"/>
                </a:solidFill>
                <a:latin typeface="Merriweather Bold" pitchFamily="34" charset="0"/>
                <a:ea typeface="Merriweather Bold" pitchFamily="34" charset="-122"/>
                <a:cs typeface="Merriweather Bold" pitchFamily="34" charset="-120"/>
              </a:rPr>
              <a:t>MEDIActive Youth: Informing the Balkans</a:t>
            </a:r>
            <a:endParaRPr lang="en-US" sz="2100" dirty="0"/>
          </a:p>
        </p:txBody>
      </p:sp>
      <p:sp>
        <p:nvSpPr>
          <p:cNvPr id="5" name="Text 1"/>
          <p:cNvSpPr/>
          <p:nvPr/>
        </p:nvSpPr>
        <p:spPr>
          <a:xfrm>
            <a:off x="757357" y="2854643"/>
            <a:ext cx="7629287" cy="2705100"/>
          </a:xfrm>
          <a:prstGeom prst="rect">
            <a:avLst/>
          </a:prstGeom>
          <a:noFill/>
          <a:ln/>
        </p:spPr>
        <p:txBody>
          <a:bodyPr wrap="square" lIns="0" tIns="0" rIns="0" bIns="0" rtlCol="0" anchor="t"/>
          <a:lstStyle/>
          <a:p>
            <a:pPr algn="l" indent="0" marL="0">
              <a:lnSpc>
                <a:spcPts val="10650"/>
              </a:lnSpc>
              <a:buNone/>
            </a:pPr>
            <a:r>
              <a:rPr lang="en-US" sz="8500" b="1" dirty="0">
                <a:solidFill>
                  <a:srgbClr val="403C4E"/>
                </a:solidFill>
                <a:latin typeface="Merriweather Bold" pitchFamily="34" charset="0"/>
                <a:ea typeface="Merriweather Bold" pitchFamily="34" charset="-122"/>
                <a:cs typeface="Merriweather Bold" pitchFamily="34" charset="-120"/>
              </a:rPr>
              <a:t>Youth Media Activism</a:t>
            </a:r>
            <a:endParaRPr lang="en-US" sz="8500" dirty="0"/>
          </a:p>
        </p:txBody>
      </p:sp>
      <p:sp>
        <p:nvSpPr>
          <p:cNvPr id="6" name="Text 2"/>
          <p:cNvSpPr/>
          <p:nvPr/>
        </p:nvSpPr>
        <p:spPr>
          <a:xfrm>
            <a:off x="757357" y="5884307"/>
            <a:ext cx="7629287" cy="1081802"/>
          </a:xfrm>
          <a:prstGeom prst="rect">
            <a:avLst/>
          </a:prstGeom>
          <a:noFill/>
          <a:ln/>
        </p:spPr>
        <p:txBody>
          <a:bodyPr wrap="square" lIns="0" tIns="0" rIns="0" bIns="0" rtlCol="0" anchor="t"/>
          <a:lstStyle/>
          <a:p>
            <a:pPr algn="l" indent="0" marL="0">
              <a:lnSpc>
                <a:spcPts val="4250"/>
              </a:lnSpc>
              <a:buNone/>
            </a:pPr>
            <a:r>
              <a:rPr lang="en-US" sz="3400" b="1" dirty="0">
                <a:solidFill>
                  <a:srgbClr val="403C4E"/>
                </a:solidFill>
                <a:latin typeface="Merriweather Bold" pitchFamily="34" charset="0"/>
                <a:ea typeface="Merriweather Bold" pitchFamily="34" charset="-122"/>
                <a:cs typeface="Merriweather Bold" pitchFamily="34" charset="-120"/>
              </a:rPr>
              <a:t>Power and Pitfalls in the Digital Age</a:t>
            </a:r>
            <a:endParaRPr lang="en-US" sz="3400" dirty="0"/>
          </a:p>
        </p:txBody>
      </p:sp>
      <p:sp>
        <p:nvSpPr>
          <p:cNvPr id="7" name="Text 3"/>
          <p:cNvSpPr/>
          <p:nvPr/>
        </p:nvSpPr>
        <p:spPr>
          <a:xfrm>
            <a:off x="757357" y="7290673"/>
            <a:ext cx="7629287" cy="346234"/>
          </a:xfrm>
          <a:prstGeom prst="rect">
            <a:avLst/>
          </a:prstGeom>
          <a:noFill/>
          <a:ln/>
        </p:spPr>
        <p:txBody>
          <a:bodyPr wrap="none" lIns="0" tIns="0" rIns="0" bIns="0" rtlCol="0" anchor="t"/>
          <a:lstStyle/>
          <a:p>
            <a:pPr algn="l" indent="0" marL="0">
              <a:lnSpc>
                <a:spcPts val="2700"/>
              </a:lnSpc>
              <a:buNone/>
            </a:pPr>
            <a:endParaRPr lang="en-US" sz="1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676632"/>
            <a:ext cx="11977449" cy="708779"/>
          </a:xfrm>
          <a:prstGeom prst="rect">
            <a:avLst/>
          </a:prstGeom>
          <a:noFill/>
          <a:ln/>
        </p:spPr>
        <p:txBody>
          <a:bodyPr wrap="none" lIns="0" tIns="0" rIns="0" bIns="0" rtlCol="0" anchor="t"/>
          <a:lstStyle/>
          <a:p>
            <a:pPr algn="l" indent="0" marL="0">
              <a:lnSpc>
                <a:spcPts val="5550"/>
              </a:lnSpc>
              <a:buNone/>
            </a:pPr>
            <a:r>
              <a:rPr lang="en-US" sz="4450" b="1" dirty="0">
                <a:solidFill>
                  <a:srgbClr val="403C4E"/>
                </a:solidFill>
                <a:latin typeface="Merriweather Bold" pitchFamily="34" charset="0"/>
                <a:ea typeface="Merriweather Bold" pitchFamily="34" charset="-122"/>
                <a:cs typeface="Merriweather Bold" pitchFamily="34" charset="-120"/>
              </a:rPr>
              <a:t>Notable Examples of Youth Media Activism</a:t>
            </a:r>
            <a:endParaRPr lang="en-US" sz="4450" dirty="0"/>
          </a:p>
        </p:txBody>
      </p:sp>
      <p:sp>
        <p:nvSpPr>
          <p:cNvPr id="3" name="Shape 1"/>
          <p:cNvSpPr/>
          <p:nvPr/>
        </p:nvSpPr>
        <p:spPr>
          <a:xfrm>
            <a:off x="793790" y="2179201"/>
            <a:ext cx="6407944" cy="2403396"/>
          </a:xfrm>
          <a:prstGeom prst="roundRect">
            <a:avLst>
              <a:gd name="adj" fmla="val 6087"/>
            </a:avLst>
          </a:prstGeom>
          <a:solidFill>
            <a:srgbClr val="FFFFFF"/>
          </a:solidFill>
          <a:ln/>
        </p:spPr>
      </p:sp>
      <p:sp>
        <p:nvSpPr>
          <p:cNvPr id="4" name="Shape 2"/>
          <p:cNvSpPr/>
          <p:nvPr/>
        </p:nvSpPr>
        <p:spPr>
          <a:xfrm>
            <a:off x="793790" y="2148721"/>
            <a:ext cx="6407944" cy="121920"/>
          </a:xfrm>
          <a:prstGeom prst="roundRect">
            <a:avLst>
              <a:gd name="adj" fmla="val 78139"/>
            </a:avLst>
          </a:prstGeom>
          <a:solidFill>
            <a:srgbClr val="FFAD94"/>
          </a:solidFill>
          <a:ln/>
        </p:spPr>
      </p:sp>
      <p:sp>
        <p:nvSpPr>
          <p:cNvPr id="5" name="Shape 3"/>
          <p:cNvSpPr/>
          <p:nvPr/>
        </p:nvSpPr>
        <p:spPr>
          <a:xfrm>
            <a:off x="3657540" y="1839039"/>
            <a:ext cx="680442" cy="680442"/>
          </a:xfrm>
          <a:prstGeom prst="roundRect">
            <a:avLst>
              <a:gd name="adj" fmla="val 134383"/>
            </a:avLst>
          </a:prstGeom>
          <a:solidFill>
            <a:srgbClr val="FFAD94"/>
          </a:solidFill>
          <a:ln/>
        </p:spPr>
      </p:sp>
      <p:sp>
        <p:nvSpPr>
          <p:cNvPr id="6" name="Text 4"/>
          <p:cNvSpPr/>
          <p:nvPr/>
        </p:nvSpPr>
        <p:spPr>
          <a:xfrm>
            <a:off x="3861614" y="2009180"/>
            <a:ext cx="272177" cy="340162"/>
          </a:xfrm>
          <a:prstGeom prst="rect">
            <a:avLst/>
          </a:prstGeom>
          <a:noFill/>
          <a:ln/>
        </p:spPr>
        <p:txBody>
          <a:bodyPr wrap="none" lIns="0" tIns="0" rIns="0" bIns="0" rtlCol="0" anchor="t"/>
          <a:lstStyle/>
          <a:p>
            <a:pPr algn="l" indent="0" marL="0">
              <a:lnSpc>
                <a:spcPts val="3400"/>
              </a:lnSpc>
              <a:buNone/>
            </a:pPr>
            <a:r>
              <a:rPr lang="en-US" sz="2100" b="1" dirty="0">
                <a:solidFill>
                  <a:srgbClr val="000000"/>
                </a:solidFill>
                <a:latin typeface="Merriweather Bold" pitchFamily="34" charset="0"/>
                <a:ea typeface="Merriweather Bold" pitchFamily="34" charset="-122"/>
                <a:cs typeface="Merriweather Bold" pitchFamily="34" charset="-120"/>
              </a:rPr>
              <a:t>1</a:t>
            </a:r>
            <a:endParaRPr lang="en-US" sz="2100" dirty="0"/>
          </a:p>
        </p:txBody>
      </p:sp>
      <p:sp>
        <p:nvSpPr>
          <p:cNvPr id="7" name="Text 5"/>
          <p:cNvSpPr/>
          <p:nvPr/>
        </p:nvSpPr>
        <p:spPr>
          <a:xfrm>
            <a:off x="1051084" y="2746177"/>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Arab Spring</a:t>
            </a:r>
            <a:endParaRPr lang="en-US" sz="2200" dirty="0"/>
          </a:p>
        </p:txBody>
      </p:sp>
      <p:sp>
        <p:nvSpPr>
          <p:cNvPr id="8" name="Text 6"/>
          <p:cNvSpPr/>
          <p:nvPr/>
        </p:nvSpPr>
        <p:spPr>
          <a:xfrm>
            <a:off x="1051084" y="3236595"/>
            <a:ext cx="5893356" cy="1088708"/>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Young activists used social media to organize uprisings across the Middle East, circumventing state censorship and enabling mass mobilization</a:t>
            </a:r>
            <a:endParaRPr lang="en-US" sz="1750" dirty="0"/>
          </a:p>
        </p:txBody>
      </p:sp>
      <p:sp>
        <p:nvSpPr>
          <p:cNvPr id="9" name="Shape 7"/>
          <p:cNvSpPr/>
          <p:nvPr/>
        </p:nvSpPr>
        <p:spPr>
          <a:xfrm>
            <a:off x="7428548" y="2179201"/>
            <a:ext cx="6408063" cy="2403396"/>
          </a:xfrm>
          <a:prstGeom prst="roundRect">
            <a:avLst>
              <a:gd name="adj" fmla="val 6087"/>
            </a:avLst>
          </a:prstGeom>
          <a:solidFill>
            <a:srgbClr val="FFFFFF"/>
          </a:solidFill>
          <a:ln/>
        </p:spPr>
      </p:sp>
      <p:sp>
        <p:nvSpPr>
          <p:cNvPr id="10" name="Shape 8"/>
          <p:cNvSpPr/>
          <p:nvPr/>
        </p:nvSpPr>
        <p:spPr>
          <a:xfrm>
            <a:off x="7428548" y="2148721"/>
            <a:ext cx="6408063" cy="121920"/>
          </a:xfrm>
          <a:prstGeom prst="roundRect">
            <a:avLst>
              <a:gd name="adj" fmla="val 78139"/>
            </a:avLst>
          </a:prstGeom>
          <a:solidFill>
            <a:srgbClr val="FFAD94"/>
          </a:solidFill>
          <a:ln/>
        </p:spPr>
      </p:sp>
      <p:sp>
        <p:nvSpPr>
          <p:cNvPr id="11" name="Shape 9"/>
          <p:cNvSpPr/>
          <p:nvPr/>
        </p:nvSpPr>
        <p:spPr>
          <a:xfrm>
            <a:off x="10292298" y="1839039"/>
            <a:ext cx="680442" cy="680442"/>
          </a:xfrm>
          <a:prstGeom prst="roundRect">
            <a:avLst>
              <a:gd name="adj" fmla="val 134383"/>
            </a:avLst>
          </a:prstGeom>
          <a:solidFill>
            <a:srgbClr val="FFAD94"/>
          </a:solidFill>
          <a:ln/>
        </p:spPr>
      </p:sp>
      <p:sp>
        <p:nvSpPr>
          <p:cNvPr id="12" name="Text 10"/>
          <p:cNvSpPr/>
          <p:nvPr/>
        </p:nvSpPr>
        <p:spPr>
          <a:xfrm>
            <a:off x="10496371" y="2009180"/>
            <a:ext cx="272177" cy="340162"/>
          </a:xfrm>
          <a:prstGeom prst="rect">
            <a:avLst/>
          </a:prstGeom>
          <a:noFill/>
          <a:ln/>
        </p:spPr>
        <p:txBody>
          <a:bodyPr wrap="none" lIns="0" tIns="0" rIns="0" bIns="0" rtlCol="0" anchor="t"/>
          <a:lstStyle/>
          <a:p>
            <a:pPr algn="l" indent="0" marL="0">
              <a:lnSpc>
                <a:spcPts val="3400"/>
              </a:lnSpc>
              <a:buNone/>
            </a:pPr>
            <a:r>
              <a:rPr lang="en-US" sz="2100" b="1" dirty="0">
                <a:solidFill>
                  <a:srgbClr val="000000"/>
                </a:solidFill>
                <a:latin typeface="Merriweather Bold" pitchFamily="34" charset="0"/>
                <a:ea typeface="Merriweather Bold" pitchFamily="34" charset="-122"/>
                <a:cs typeface="Merriweather Bold" pitchFamily="34" charset="-120"/>
              </a:rPr>
              <a:t>2</a:t>
            </a:r>
            <a:endParaRPr lang="en-US" sz="2100" dirty="0"/>
          </a:p>
        </p:txBody>
      </p:sp>
      <p:sp>
        <p:nvSpPr>
          <p:cNvPr id="13" name="Text 11"/>
          <p:cNvSpPr/>
          <p:nvPr/>
        </p:nvSpPr>
        <p:spPr>
          <a:xfrm>
            <a:off x="7685842" y="2746177"/>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Black Lives Matter</a:t>
            </a:r>
            <a:endParaRPr lang="en-US" sz="2200" dirty="0"/>
          </a:p>
        </p:txBody>
      </p:sp>
      <p:sp>
        <p:nvSpPr>
          <p:cNvPr id="14" name="Text 12"/>
          <p:cNvSpPr/>
          <p:nvPr/>
        </p:nvSpPr>
        <p:spPr>
          <a:xfrm>
            <a:off x="7685842" y="3236595"/>
            <a:ext cx="5893475" cy="1088708"/>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Youth activists amplified the movement through hashtags and live streaming of protests, bringing police brutality issues to global attention</a:t>
            </a:r>
            <a:endParaRPr lang="en-US" sz="1750" dirty="0"/>
          </a:p>
        </p:txBody>
      </p:sp>
      <p:sp>
        <p:nvSpPr>
          <p:cNvPr id="15" name="Shape 13"/>
          <p:cNvSpPr/>
          <p:nvPr/>
        </p:nvSpPr>
        <p:spPr>
          <a:xfrm>
            <a:off x="793790" y="5149572"/>
            <a:ext cx="6407944" cy="2403396"/>
          </a:xfrm>
          <a:prstGeom prst="roundRect">
            <a:avLst>
              <a:gd name="adj" fmla="val 6087"/>
            </a:avLst>
          </a:prstGeom>
          <a:solidFill>
            <a:srgbClr val="FFFFFF"/>
          </a:solidFill>
          <a:ln/>
        </p:spPr>
      </p:sp>
      <p:sp>
        <p:nvSpPr>
          <p:cNvPr id="16" name="Shape 14"/>
          <p:cNvSpPr/>
          <p:nvPr/>
        </p:nvSpPr>
        <p:spPr>
          <a:xfrm>
            <a:off x="793790" y="5119092"/>
            <a:ext cx="6407944" cy="121920"/>
          </a:xfrm>
          <a:prstGeom prst="roundRect">
            <a:avLst>
              <a:gd name="adj" fmla="val 78139"/>
            </a:avLst>
          </a:prstGeom>
          <a:solidFill>
            <a:srgbClr val="FFAD94"/>
          </a:solidFill>
          <a:ln/>
        </p:spPr>
      </p:sp>
      <p:sp>
        <p:nvSpPr>
          <p:cNvPr id="17" name="Shape 15"/>
          <p:cNvSpPr/>
          <p:nvPr/>
        </p:nvSpPr>
        <p:spPr>
          <a:xfrm>
            <a:off x="3657540" y="4809411"/>
            <a:ext cx="680442" cy="680442"/>
          </a:xfrm>
          <a:prstGeom prst="roundRect">
            <a:avLst>
              <a:gd name="adj" fmla="val 134383"/>
            </a:avLst>
          </a:prstGeom>
          <a:solidFill>
            <a:srgbClr val="FFAD94"/>
          </a:solidFill>
          <a:ln/>
        </p:spPr>
      </p:sp>
      <p:sp>
        <p:nvSpPr>
          <p:cNvPr id="18" name="Text 16"/>
          <p:cNvSpPr/>
          <p:nvPr/>
        </p:nvSpPr>
        <p:spPr>
          <a:xfrm>
            <a:off x="3861614" y="4979551"/>
            <a:ext cx="272177" cy="340162"/>
          </a:xfrm>
          <a:prstGeom prst="rect">
            <a:avLst/>
          </a:prstGeom>
          <a:noFill/>
          <a:ln/>
        </p:spPr>
        <p:txBody>
          <a:bodyPr wrap="none" lIns="0" tIns="0" rIns="0" bIns="0" rtlCol="0" anchor="t"/>
          <a:lstStyle/>
          <a:p>
            <a:pPr algn="l" indent="0" marL="0">
              <a:lnSpc>
                <a:spcPts val="3400"/>
              </a:lnSpc>
              <a:buNone/>
            </a:pPr>
            <a:r>
              <a:rPr lang="en-US" sz="2100" b="1" dirty="0">
                <a:solidFill>
                  <a:srgbClr val="000000"/>
                </a:solidFill>
                <a:latin typeface="Merriweather Bold" pitchFamily="34" charset="0"/>
                <a:ea typeface="Merriweather Bold" pitchFamily="34" charset="-122"/>
                <a:cs typeface="Merriweather Bold" pitchFamily="34" charset="-120"/>
              </a:rPr>
              <a:t>3</a:t>
            </a:r>
            <a:endParaRPr lang="en-US" sz="2100" dirty="0"/>
          </a:p>
        </p:txBody>
      </p:sp>
      <p:sp>
        <p:nvSpPr>
          <p:cNvPr id="19" name="Text 17"/>
          <p:cNvSpPr/>
          <p:nvPr/>
        </p:nvSpPr>
        <p:spPr>
          <a:xfrm>
            <a:off x="1051084" y="571654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Climate Change</a:t>
            </a:r>
            <a:endParaRPr lang="en-US" sz="2200" dirty="0"/>
          </a:p>
        </p:txBody>
      </p:sp>
      <p:sp>
        <p:nvSpPr>
          <p:cNvPr id="20" name="Text 18"/>
          <p:cNvSpPr/>
          <p:nvPr/>
        </p:nvSpPr>
        <p:spPr>
          <a:xfrm>
            <a:off x="1051084" y="6206966"/>
            <a:ext cx="5893356" cy="1088708"/>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Greta Thunberg and others used social media to organize global climate strikes and pressure world leaders for meaningful action</a:t>
            </a:r>
            <a:endParaRPr lang="en-US" sz="1750" dirty="0"/>
          </a:p>
        </p:txBody>
      </p:sp>
      <p:sp>
        <p:nvSpPr>
          <p:cNvPr id="21" name="Shape 19"/>
          <p:cNvSpPr/>
          <p:nvPr/>
        </p:nvSpPr>
        <p:spPr>
          <a:xfrm>
            <a:off x="7428548" y="5149572"/>
            <a:ext cx="6408063" cy="2403396"/>
          </a:xfrm>
          <a:prstGeom prst="roundRect">
            <a:avLst>
              <a:gd name="adj" fmla="val 6087"/>
            </a:avLst>
          </a:prstGeom>
          <a:solidFill>
            <a:srgbClr val="FFFFFF"/>
          </a:solidFill>
          <a:ln/>
        </p:spPr>
      </p:sp>
      <p:sp>
        <p:nvSpPr>
          <p:cNvPr id="22" name="Shape 20"/>
          <p:cNvSpPr/>
          <p:nvPr/>
        </p:nvSpPr>
        <p:spPr>
          <a:xfrm>
            <a:off x="7428548" y="5119092"/>
            <a:ext cx="6408063" cy="121920"/>
          </a:xfrm>
          <a:prstGeom prst="roundRect">
            <a:avLst>
              <a:gd name="adj" fmla="val 78139"/>
            </a:avLst>
          </a:prstGeom>
          <a:solidFill>
            <a:srgbClr val="FFAD94"/>
          </a:solidFill>
          <a:ln/>
        </p:spPr>
      </p:sp>
      <p:sp>
        <p:nvSpPr>
          <p:cNvPr id="23" name="Shape 21"/>
          <p:cNvSpPr/>
          <p:nvPr/>
        </p:nvSpPr>
        <p:spPr>
          <a:xfrm>
            <a:off x="10292298" y="4809411"/>
            <a:ext cx="680442" cy="680442"/>
          </a:xfrm>
          <a:prstGeom prst="roundRect">
            <a:avLst>
              <a:gd name="adj" fmla="val 134383"/>
            </a:avLst>
          </a:prstGeom>
          <a:solidFill>
            <a:srgbClr val="FFAD94"/>
          </a:solidFill>
          <a:ln/>
        </p:spPr>
      </p:sp>
      <p:sp>
        <p:nvSpPr>
          <p:cNvPr id="24" name="Text 22"/>
          <p:cNvSpPr/>
          <p:nvPr/>
        </p:nvSpPr>
        <p:spPr>
          <a:xfrm>
            <a:off x="10496371" y="4979551"/>
            <a:ext cx="272177" cy="340162"/>
          </a:xfrm>
          <a:prstGeom prst="rect">
            <a:avLst/>
          </a:prstGeom>
          <a:noFill/>
          <a:ln/>
        </p:spPr>
        <p:txBody>
          <a:bodyPr wrap="none" lIns="0" tIns="0" rIns="0" bIns="0" rtlCol="0" anchor="t"/>
          <a:lstStyle/>
          <a:p>
            <a:pPr algn="l" indent="0" marL="0">
              <a:lnSpc>
                <a:spcPts val="3400"/>
              </a:lnSpc>
              <a:buNone/>
            </a:pPr>
            <a:r>
              <a:rPr lang="en-US" sz="2100" b="1" dirty="0">
                <a:solidFill>
                  <a:srgbClr val="000000"/>
                </a:solidFill>
                <a:latin typeface="Merriweather Bold" pitchFamily="34" charset="0"/>
                <a:ea typeface="Merriweather Bold" pitchFamily="34" charset="-122"/>
                <a:cs typeface="Merriweather Bold" pitchFamily="34" charset="-120"/>
              </a:rPr>
              <a:t>4</a:t>
            </a:r>
            <a:endParaRPr lang="en-US" sz="2100" dirty="0"/>
          </a:p>
        </p:txBody>
      </p:sp>
      <p:sp>
        <p:nvSpPr>
          <p:cNvPr id="25" name="Text 23"/>
          <p:cNvSpPr/>
          <p:nvPr/>
        </p:nvSpPr>
        <p:spPr>
          <a:xfrm>
            <a:off x="7685842" y="571654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#MeToo Movement</a:t>
            </a:r>
            <a:endParaRPr lang="en-US" sz="2200" dirty="0"/>
          </a:p>
        </p:txBody>
      </p:sp>
      <p:sp>
        <p:nvSpPr>
          <p:cNvPr id="26" name="Text 24"/>
          <p:cNvSpPr/>
          <p:nvPr/>
        </p:nvSpPr>
        <p:spPr>
          <a:xfrm>
            <a:off x="7685842" y="6206966"/>
            <a:ext cx="5893475" cy="1088708"/>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Largely driven by young activists, this movement spread rapidly through social media to address sexual harassment and assault worldwide</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35235"/>
          </a:xfrm>
          <a:prstGeom prst="rect">
            <a:avLst/>
          </a:prstGeom>
        </p:spPr>
      </p:pic>
      <p:sp>
        <p:nvSpPr>
          <p:cNvPr id="3" name="Text 0"/>
          <p:cNvSpPr/>
          <p:nvPr/>
        </p:nvSpPr>
        <p:spPr>
          <a:xfrm>
            <a:off x="793790" y="3498413"/>
            <a:ext cx="8361759" cy="708779"/>
          </a:xfrm>
          <a:prstGeom prst="rect">
            <a:avLst/>
          </a:prstGeom>
          <a:noFill/>
          <a:ln/>
        </p:spPr>
        <p:txBody>
          <a:bodyPr wrap="none" lIns="0" tIns="0" rIns="0" bIns="0" rtlCol="0" anchor="t"/>
          <a:lstStyle/>
          <a:p>
            <a:pPr algn="l" indent="0" marL="0">
              <a:lnSpc>
                <a:spcPts val="5550"/>
              </a:lnSpc>
              <a:buNone/>
            </a:pPr>
            <a:r>
              <a:rPr lang="en-US" sz="4450" b="1" dirty="0">
                <a:solidFill>
                  <a:srgbClr val="403C4E"/>
                </a:solidFill>
                <a:latin typeface="Merriweather Bold" pitchFamily="34" charset="0"/>
                <a:ea typeface="Merriweather Bold" pitchFamily="34" charset="-122"/>
                <a:cs typeface="Merriweather Bold" pitchFamily="34" charset="-120"/>
              </a:rPr>
              <a:t>Conclusion: The Tool Analogy</a:t>
            </a:r>
            <a:endParaRPr lang="en-US" sz="4450" dirty="0"/>
          </a:p>
        </p:txBody>
      </p:sp>
      <p:sp>
        <p:nvSpPr>
          <p:cNvPr id="4" name="Text 1"/>
          <p:cNvSpPr/>
          <p:nvPr/>
        </p:nvSpPr>
        <p:spPr>
          <a:xfrm>
            <a:off x="1133951" y="4802505"/>
            <a:ext cx="5904548" cy="1088708"/>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Social media is like a </a:t>
            </a:r>
            <a:pPr algn="l" indent="0" marL="0">
              <a:lnSpc>
                <a:spcPts val="2850"/>
              </a:lnSpc>
              <a:buNone/>
            </a:pPr>
            <a:r>
              <a:rPr lang="en-US" sz="1750" dirty="0">
                <a:solidFill>
                  <a:srgbClr val="FFAD94"/>
                </a:solidFill>
                <a:latin typeface="Open Sans" pitchFamily="34" charset="0"/>
                <a:ea typeface="Open Sans" pitchFamily="34" charset="-122"/>
                <a:cs typeface="Open Sans" pitchFamily="34" charset="-120"/>
              </a:rPr>
              <a:t>Hilti screwdriver</a:t>
            </a:r>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 a powerful tool that can only be effective if the user knows how to operate it.</a:t>
            </a:r>
            <a:endParaRPr lang="en-US" sz="1750" dirty="0"/>
          </a:p>
        </p:txBody>
      </p:sp>
      <p:sp>
        <p:nvSpPr>
          <p:cNvPr id="5" name="Shape 2"/>
          <p:cNvSpPr/>
          <p:nvPr/>
        </p:nvSpPr>
        <p:spPr>
          <a:xfrm>
            <a:off x="793790" y="4802505"/>
            <a:ext cx="30480" cy="1088708"/>
          </a:xfrm>
          <a:prstGeom prst="rect">
            <a:avLst/>
          </a:prstGeom>
          <a:solidFill>
            <a:srgbClr val="FFAD94"/>
          </a:solidFill>
          <a:ln/>
        </p:spPr>
      </p:sp>
      <p:sp>
        <p:nvSpPr>
          <p:cNvPr id="6" name="Text 3"/>
          <p:cNvSpPr/>
          <p:nvPr/>
        </p:nvSpPr>
        <p:spPr>
          <a:xfrm>
            <a:off x="793790" y="6146363"/>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For the majority of young people who lack adequate "training" or experience, social media often serves as an obstacle rather than an enabler of political empowerment.</a:t>
            </a:r>
            <a:endParaRPr lang="en-US" sz="1750" dirty="0"/>
          </a:p>
        </p:txBody>
      </p:sp>
      <p:sp>
        <p:nvSpPr>
          <p:cNvPr id="7" name="Text 4"/>
          <p:cNvSpPr/>
          <p:nvPr/>
        </p:nvSpPr>
        <p:spPr>
          <a:xfrm>
            <a:off x="7599521" y="4774168"/>
            <a:ext cx="4935736"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Harnessing Full Potential Requires:</a:t>
            </a:r>
            <a:endParaRPr lang="en-US" sz="2200" dirty="0"/>
          </a:p>
        </p:txBody>
      </p:sp>
      <p:sp>
        <p:nvSpPr>
          <p:cNvPr id="8" name="Text 5"/>
          <p:cNvSpPr/>
          <p:nvPr/>
        </p:nvSpPr>
        <p:spPr>
          <a:xfrm>
            <a:off x="7599521" y="5355312"/>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Critical media literacy</a:t>
            </a:r>
            <a:endParaRPr lang="en-US" sz="1750" dirty="0"/>
          </a:p>
        </p:txBody>
      </p:sp>
      <p:sp>
        <p:nvSpPr>
          <p:cNvPr id="9" name="Text 6"/>
          <p:cNvSpPr/>
          <p:nvPr/>
        </p:nvSpPr>
        <p:spPr>
          <a:xfrm>
            <a:off x="7599521" y="5797510"/>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Active engagement with diverse perspectives</a:t>
            </a:r>
            <a:endParaRPr lang="en-US" sz="1750" dirty="0"/>
          </a:p>
        </p:txBody>
      </p:sp>
      <p:sp>
        <p:nvSpPr>
          <p:cNvPr id="10" name="Text 7"/>
          <p:cNvSpPr/>
          <p:nvPr/>
        </p:nvSpPr>
        <p:spPr>
          <a:xfrm>
            <a:off x="7599521" y="6239708"/>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Well-developed political awareness</a:t>
            </a:r>
            <a:endParaRPr lang="en-US" sz="1750" dirty="0"/>
          </a:p>
        </p:txBody>
      </p:sp>
      <p:sp>
        <p:nvSpPr>
          <p:cNvPr id="11" name="Text 8"/>
          <p:cNvSpPr/>
          <p:nvPr/>
        </p:nvSpPr>
        <p:spPr>
          <a:xfrm>
            <a:off x="7599521" y="6681907"/>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Traditional research skills</a:t>
            </a:r>
            <a:endParaRPr lang="en-US" sz="1750" dirty="0"/>
          </a:p>
        </p:txBody>
      </p:sp>
      <p:sp>
        <p:nvSpPr>
          <p:cNvPr id="12" name="Text 9"/>
          <p:cNvSpPr/>
          <p:nvPr/>
        </p:nvSpPr>
        <p:spPr>
          <a:xfrm>
            <a:off x="7599521" y="7124105"/>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Ability to verify information</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2699980"/>
            <a:ext cx="13042821" cy="2126456"/>
          </a:xfrm>
          <a:prstGeom prst="rect">
            <a:avLst/>
          </a:prstGeom>
          <a:noFill/>
          <a:ln/>
        </p:spPr>
        <p:txBody>
          <a:bodyPr wrap="none" lIns="0" tIns="0" rIns="0" bIns="0" rtlCol="0" anchor="t"/>
          <a:lstStyle/>
          <a:p>
            <a:pPr algn="ctr" indent="0" marL="0">
              <a:lnSpc>
                <a:spcPts val="16700"/>
              </a:lnSpc>
              <a:buNone/>
            </a:pPr>
            <a:r>
              <a:rPr lang="en-US" sz="13350" b="1" dirty="0">
                <a:solidFill>
                  <a:srgbClr val="403C4E"/>
                </a:solidFill>
                <a:latin typeface="Merriweather Bold" pitchFamily="34" charset="0"/>
                <a:ea typeface="Merriweather Bold" pitchFamily="34" charset="-122"/>
                <a:cs typeface="Merriweather Bold" pitchFamily="34" charset="-120"/>
              </a:rPr>
              <a:t>Thank You</a:t>
            </a:r>
            <a:endParaRPr lang="en-US" sz="13350" dirty="0"/>
          </a:p>
        </p:txBody>
      </p:sp>
      <p:sp>
        <p:nvSpPr>
          <p:cNvPr id="5" name="Text 2"/>
          <p:cNvSpPr/>
          <p:nvPr/>
        </p:nvSpPr>
        <p:spPr>
          <a:xfrm>
            <a:off x="793790" y="5166598"/>
            <a:ext cx="13042821" cy="362903"/>
          </a:xfrm>
          <a:prstGeom prst="rect">
            <a:avLst/>
          </a:prstGeom>
          <a:noFill/>
          <a:ln/>
        </p:spPr>
        <p:txBody>
          <a:bodyPr wrap="none" lIns="0" tIns="0" rIns="0" bIns="0" rtlCol="0" anchor="t"/>
          <a:lstStyle/>
          <a:p>
            <a:pPr algn="ctr" indent="0" marL="0">
              <a:lnSpc>
                <a:spcPts val="2850"/>
              </a:lnSpc>
              <a:buNone/>
            </a:pPr>
            <a:r>
              <a:rPr lang="en-US" sz="1750" dirty="0">
                <a:solidFill>
                  <a:srgbClr val="403C4E"/>
                </a:solidFill>
                <a:latin typeface="Open Sans" pitchFamily="34" charset="0"/>
                <a:ea typeface="Open Sans" pitchFamily="34" charset="-122"/>
                <a:cs typeface="Open Sans" pitchFamily="34" charset="-120"/>
              </a:rPr>
              <a:t>Questions?</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3026093"/>
            <a:ext cx="7556421" cy="2177415"/>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Youth activism has been a powerful force for social change throughout history. In the modern era, it has evolved with digital technology, creating new opportunities and challenges. This presentation explores how young people use media for social change, the impact of social media on political awareness, and the critical skills needed to navigate today's information landscape.</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633299"/>
            <a:ext cx="6864429" cy="708779"/>
          </a:xfrm>
          <a:prstGeom prst="rect">
            <a:avLst/>
          </a:prstGeom>
          <a:noFill/>
          <a:ln/>
        </p:spPr>
        <p:txBody>
          <a:bodyPr wrap="none" lIns="0" tIns="0" rIns="0" bIns="0" rtlCol="0" anchor="t"/>
          <a:lstStyle/>
          <a:p>
            <a:pPr algn="l" indent="0" marL="0">
              <a:lnSpc>
                <a:spcPts val="5550"/>
              </a:lnSpc>
              <a:buNone/>
            </a:pPr>
            <a:r>
              <a:rPr lang="en-US" sz="4450" b="1" dirty="0">
                <a:solidFill>
                  <a:srgbClr val="403C4E"/>
                </a:solidFill>
                <a:latin typeface="Merriweather Bold" pitchFamily="34" charset="0"/>
                <a:ea typeface="Merriweather Bold" pitchFamily="34" charset="-122"/>
                <a:cs typeface="Merriweather Bold" pitchFamily="34" charset="-120"/>
              </a:rPr>
              <a:t>Defining Youth Activism</a:t>
            </a:r>
            <a:endParaRPr lang="en-US" sz="4450" dirty="0"/>
          </a:p>
        </p:txBody>
      </p:sp>
      <p:sp>
        <p:nvSpPr>
          <p:cNvPr id="3" name="Shape 1"/>
          <p:cNvSpPr/>
          <p:nvPr/>
        </p:nvSpPr>
        <p:spPr>
          <a:xfrm>
            <a:off x="793790" y="2795707"/>
            <a:ext cx="4196358" cy="2819519"/>
          </a:xfrm>
          <a:prstGeom prst="roundRect">
            <a:avLst>
              <a:gd name="adj" fmla="val 3379"/>
            </a:avLst>
          </a:prstGeom>
          <a:solidFill>
            <a:srgbClr val="FFFFFF"/>
          </a:solidFill>
          <a:ln w="30480">
            <a:solidFill>
              <a:srgbClr val="E5BEB2"/>
            </a:solidFill>
            <a:prstDash val="solid"/>
          </a:ln>
        </p:spPr>
      </p:sp>
      <p:sp>
        <p:nvSpPr>
          <p:cNvPr id="4" name="Text 2"/>
          <p:cNvSpPr/>
          <p:nvPr/>
        </p:nvSpPr>
        <p:spPr>
          <a:xfrm>
            <a:off x="1051084" y="3053001"/>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Active Participation</a:t>
            </a:r>
            <a:endParaRPr lang="en-US" sz="2200" dirty="0"/>
          </a:p>
        </p:txBody>
      </p:sp>
      <p:sp>
        <p:nvSpPr>
          <p:cNvPr id="5" name="Text 3"/>
          <p:cNvSpPr/>
          <p:nvPr/>
        </p:nvSpPr>
        <p:spPr>
          <a:xfrm>
            <a:off x="1051084" y="3543419"/>
            <a:ext cx="3681770" cy="1814513"/>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Young people actively promoting social change through protests, advocacy campaigns, awareness-raising, civic engagement, and volunteering</a:t>
            </a:r>
            <a:endParaRPr lang="en-US" sz="1750" dirty="0"/>
          </a:p>
        </p:txBody>
      </p:sp>
      <p:sp>
        <p:nvSpPr>
          <p:cNvPr id="6" name="Shape 4"/>
          <p:cNvSpPr/>
          <p:nvPr/>
        </p:nvSpPr>
        <p:spPr>
          <a:xfrm>
            <a:off x="5216962" y="2795707"/>
            <a:ext cx="4196358" cy="2819519"/>
          </a:xfrm>
          <a:prstGeom prst="roundRect">
            <a:avLst>
              <a:gd name="adj" fmla="val 3379"/>
            </a:avLst>
          </a:prstGeom>
          <a:solidFill>
            <a:srgbClr val="FFFFFF"/>
          </a:solidFill>
          <a:ln w="30480">
            <a:solidFill>
              <a:srgbClr val="E5BEB2"/>
            </a:solidFill>
            <a:prstDash val="solid"/>
          </a:ln>
        </p:spPr>
      </p:sp>
      <p:sp>
        <p:nvSpPr>
          <p:cNvPr id="7" name="Text 5"/>
          <p:cNvSpPr/>
          <p:nvPr/>
        </p:nvSpPr>
        <p:spPr>
          <a:xfrm>
            <a:off x="5474256" y="3053001"/>
            <a:ext cx="3412569"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Beyond Demonstrations</a:t>
            </a:r>
            <a:endParaRPr lang="en-US" sz="2200" dirty="0"/>
          </a:p>
        </p:txBody>
      </p:sp>
      <p:sp>
        <p:nvSpPr>
          <p:cNvPr id="8" name="Text 6"/>
          <p:cNvSpPr/>
          <p:nvPr/>
        </p:nvSpPr>
        <p:spPr>
          <a:xfrm>
            <a:off x="5474256" y="3543419"/>
            <a:ext cx="3681770" cy="1088708"/>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Includes subtler forms like education initiatives and skill-building for civic participation</a:t>
            </a:r>
            <a:endParaRPr lang="en-US" sz="1750" dirty="0"/>
          </a:p>
        </p:txBody>
      </p:sp>
      <p:sp>
        <p:nvSpPr>
          <p:cNvPr id="9" name="Shape 7"/>
          <p:cNvSpPr/>
          <p:nvPr/>
        </p:nvSpPr>
        <p:spPr>
          <a:xfrm>
            <a:off x="9640133" y="2795707"/>
            <a:ext cx="4196358" cy="2819519"/>
          </a:xfrm>
          <a:prstGeom prst="roundRect">
            <a:avLst>
              <a:gd name="adj" fmla="val 3379"/>
            </a:avLst>
          </a:prstGeom>
          <a:solidFill>
            <a:srgbClr val="FFFFFF"/>
          </a:solidFill>
          <a:ln w="30480">
            <a:solidFill>
              <a:srgbClr val="E5BEB2"/>
            </a:solidFill>
            <a:prstDash val="solid"/>
          </a:ln>
        </p:spPr>
      </p:sp>
      <p:sp>
        <p:nvSpPr>
          <p:cNvPr id="10" name="Text 8"/>
          <p:cNvSpPr/>
          <p:nvPr/>
        </p:nvSpPr>
        <p:spPr>
          <a:xfrm>
            <a:off x="9897427" y="3053001"/>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Evolving Definition</a:t>
            </a:r>
            <a:endParaRPr lang="en-US" sz="2200" dirty="0"/>
          </a:p>
        </p:txBody>
      </p:sp>
      <p:sp>
        <p:nvSpPr>
          <p:cNvPr id="11" name="Text 9"/>
          <p:cNvSpPr/>
          <p:nvPr/>
        </p:nvSpPr>
        <p:spPr>
          <a:xfrm>
            <a:off x="9897427" y="3543419"/>
            <a:ext cx="3681770" cy="1088708"/>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Has expanded over time to encompass diverse approaches to fostering active citizenship</a:t>
            </a:r>
            <a:endParaRPr lang="en-US" sz="1750" dirty="0"/>
          </a:p>
        </p:txBody>
      </p:sp>
      <p:sp>
        <p:nvSpPr>
          <p:cNvPr id="12" name="Text 10"/>
          <p:cNvSpPr/>
          <p:nvPr/>
        </p:nvSpPr>
        <p:spPr>
          <a:xfrm>
            <a:off x="793790" y="5870377"/>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As scholar Ron Kassimir highlights, the condition of youth directly influences society's aspirations and challenges, underscoring the significance of their activism.</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92217" y="465296"/>
            <a:ext cx="5966222" cy="528757"/>
          </a:xfrm>
          <a:prstGeom prst="rect">
            <a:avLst/>
          </a:prstGeom>
          <a:noFill/>
          <a:ln/>
        </p:spPr>
        <p:txBody>
          <a:bodyPr wrap="none" lIns="0" tIns="0" rIns="0" bIns="0" rtlCol="0" anchor="t"/>
          <a:lstStyle/>
          <a:p>
            <a:pPr algn="l" indent="0" marL="0">
              <a:lnSpc>
                <a:spcPts val="4150"/>
              </a:lnSpc>
              <a:buNone/>
            </a:pPr>
            <a:r>
              <a:rPr lang="en-US" sz="3300" b="1" dirty="0">
                <a:solidFill>
                  <a:srgbClr val="403C4E"/>
                </a:solidFill>
                <a:latin typeface="Merriweather Bold" pitchFamily="34" charset="0"/>
                <a:ea typeface="Merriweather Bold" pitchFamily="34" charset="-122"/>
                <a:cs typeface="Merriweather Bold" pitchFamily="34" charset="-120"/>
              </a:rPr>
              <a:t>Why Youth Activism Matters</a:t>
            </a:r>
            <a:endParaRPr lang="en-US" sz="3300" dirty="0"/>
          </a:p>
        </p:txBody>
      </p:sp>
      <p:pic>
        <p:nvPicPr>
          <p:cNvPr id="3" name="Image 0" descr="preencoded.png">    </p:cNvPr>
          <p:cNvPicPr>
            <a:picLocks noChangeAspect="1"/>
          </p:cNvPicPr>
          <p:nvPr/>
        </p:nvPicPr>
        <p:blipFill>
          <a:blip r:embed="rId1"/>
          <a:stretch>
            <a:fillRect/>
          </a:stretch>
        </p:blipFill>
        <p:spPr>
          <a:xfrm>
            <a:off x="592217" y="1438037"/>
            <a:ext cx="6516648" cy="6516648"/>
          </a:xfrm>
          <a:prstGeom prst="rect">
            <a:avLst/>
          </a:prstGeom>
        </p:spPr>
      </p:pic>
      <p:sp>
        <p:nvSpPr>
          <p:cNvPr id="4" name="Text 1"/>
          <p:cNvSpPr/>
          <p:nvPr/>
        </p:nvSpPr>
        <p:spPr>
          <a:xfrm>
            <a:off x="7529155" y="1400056"/>
            <a:ext cx="6516648" cy="541258"/>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403C4E"/>
                </a:solidFill>
                <a:latin typeface="Open Sans" pitchFamily="34" charset="0"/>
                <a:ea typeface="Open Sans" pitchFamily="34" charset="-122"/>
                <a:cs typeface="Open Sans" pitchFamily="34" charset="-120"/>
              </a:rPr>
              <a:t>Young people bring fresh perspectives, energy, and commitment to addressing social issues</a:t>
            </a:r>
            <a:endParaRPr lang="en-US" sz="1300" dirty="0"/>
          </a:p>
        </p:txBody>
      </p:sp>
      <p:sp>
        <p:nvSpPr>
          <p:cNvPr id="5" name="Text 2"/>
          <p:cNvSpPr/>
          <p:nvPr/>
        </p:nvSpPr>
        <p:spPr>
          <a:xfrm>
            <a:off x="7529155" y="2000488"/>
            <a:ext cx="6516648" cy="270629"/>
          </a:xfrm>
          <a:prstGeom prst="rect">
            <a:avLst/>
          </a:prstGeom>
          <a:noFill/>
          <a:ln/>
        </p:spPr>
        <p:txBody>
          <a:bodyPr wrap="none" lIns="0" tIns="0" rIns="0" bIns="0" rtlCol="0" anchor="t"/>
          <a:lstStyle/>
          <a:p>
            <a:pPr algn="l" marL="342900" indent="-342900">
              <a:lnSpc>
                <a:spcPts val="2100"/>
              </a:lnSpc>
              <a:buSzPct val="100000"/>
              <a:buChar char="•"/>
            </a:pPr>
            <a:r>
              <a:rPr lang="en-US" sz="1300" dirty="0">
                <a:solidFill>
                  <a:srgbClr val="403C4E"/>
                </a:solidFill>
                <a:latin typeface="Open Sans" pitchFamily="34" charset="0"/>
                <a:ea typeface="Open Sans" pitchFamily="34" charset="-122"/>
                <a:cs typeface="Open Sans" pitchFamily="34" charset="-120"/>
              </a:rPr>
              <a:t>Their involvement helps shape future leadership</a:t>
            </a:r>
            <a:endParaRPr lang="en-US" sz="1300" dirty="0"/>
          </a:p>
        </p:txBody>
      </p:sp>
      <p:sp>
        <p:nvSpPr>
          <p:cNvPr id="6" name="Text 3"/>
          <p:cNvSpPr/>
          <p:nvPr/>
        </p:nvSpPr>
        <p:spPr>
          <a:xfrm>
            <a:off x="7529155" y="2330291"/>
            <a:ext cx="6516648" cy="270629"/>
          </a:xfrm>
          <a:prstGeom prst="rect">
            <a:avLst/>
          </a:prstGeom>
          <a:noFill/>
          <a:ln/>
        </p:spPr>
        <p:txBody>
          <a:bodyPr wrap="none" lIns="0" tIns="0" rIns="0" bIns="0" rtlCol="0" anchor="t"/>
          <a:lstStyle/>
          <a:p>
            <a:pPr algn="l" marL="342900" indent="-342900">
              <a:lnSpc>
                <a:spcPts val="2100"/>
              </a:lnSpc>
              <a:buSzPct val="100000"/>
              <a:buChar char="•"/>
            </a:pPr>
            <a:r>
              <a:rPr lang="en-US" sz="1300" dirty="0">
                <a:solidFill>
                  <a:srgbClr val="403C4E"/>
                </a:solidFill>
                <a:latin typeface="Open Sans" pitchFamily="34" charset="0"/>
                <a:ea typeface="Open Sans" pitchFamily="34" charset="-122"/>
                <a:cs typeface="Open Sans" pitchFamily="34" charset="-120"/>
              </a:rPr>
              <a:t>Sustains democratic participation</a:t>
            </a:r>
            <a:endParaRPr lang="en-US" sz="1300" dirty="0"/>
          </a:p>
        </p:txBody>
      </p:sp>
      <p:sp>
        <p:nvSpPr>
          <p:cNvPr id="7" name="Text 4"/>
          <p:cNvSpPr/>
          <p:nvPr/>
        </p:nvSpPr>
        <p:spPr>
          <a:xfrm>
            <a:off x="7529155" y="2660094"/>
            <a:ext cx="6516648" cy="270629"/>
          </a:xfrm>
          <a:prstGeom prst="rect">
            <a:avLst/>
          </a:prstGeom>
          <a:noFill/>
          <a:ln/>
        </p:spPr>
        <p:txBody>
          <a:bodyPr wrap="none" lIns="0" tIns="0" rIns="0" bIns="0" rtlCol="0" anchor="t"/>
          <a:lstStyle/>
          <a:p>
            <a:pPr algn="l" marL="342900" indent="-342900">
              <a:lnSpc>
                <a:spcPts val="2100"/>
              </a:lnSpc>
              <a:buSzPct val="100000"/>
              <a:buChar char="•"/>
            </a:pPr>
            <a:r>
              <a:rPr lang="en-US" sz="1300" dirty="0">
                <a:solidFill>
                  <a:srgbClr val="403C4E"/>
                </a:solidFill>
                <a:latin typeface="Open Sans" pitchFamily="34" charset="0"/>
                <a:ea typeface="Open Sans" pitchFamily="34" charset="-122"/>
                <a:cs typeface="Open Sans" pitchFamily="34" charset="-120"/>
              </a:rPr>
              <a:t>Essential for addressing 21st-century challenges</a:t>
            </a:r>
            <a:endParaRPr lang="en-US" sz="1300" dirty="0"/>
          </a:p>
        </p:txBody>
      </p:sp>
      <p:sp>
        <p:nvSpPr>
          <p:cNvPr id="8" name="Text 5"/>
          <p:cNvSpPr/>
          <p:nvPr/>
        </p:nvSpPr>
        <p:spPr>
          <a:xfrm>
            <a:off x="7529155" y="2989898"/>
            <a:ext cx="6516648" cy="270629"/>
          </a:xfrm>
          <a:prstGeom prst="rect">
            <a:avLst/>
          </a:prstGeom>
          <a:noFill/>
          <a:ln/>
        </p:spPr>
        <p:txBody>
          <a:bodyPr wrap="none" lIns="0" tIns="0" rIns="0" bIns="0" rtlCol="0" anchor="t"/>
          <a:lstStyle/>
          <a:p>
            <a:pPr algn="l" marL="342900" indent="-342900">
              <a:lnSpc>
                <a:spcPts val="2100"/>
              </a:lnSpc>
              <a:buSzPct val="100000"/>
              <a:buChar char="•"/>
            </a:pPr>
            <a:r>
              <a:rPr lang="en-US" sz="1300" dirty="0">
                <a:solidFill>
                  <a:srgbClr val="403C4E"/>
                </a:solidFill>
                <a:latin typeface="Open Sans" pitchFamily="34" charset="0"/>
                <a:ea typeface="Open Sans" pitchFamily="34" charset="-122"/>
                <a:cs typeface="Open Sans" pitchFamily="34" charset="-120"/>
              </a:rPr>
              <a:t>Creates positive change for communities and beyond</a:t>
            </a:r>
            <a:endParaRPr lang="en-US" sz="1300" dirty="0"/>
          </a:p>
        </p:txBody>
      </p:sp>
      <p:sp>
        <p:nvSpPr>
          <p:cNvPr id="9" name="Text 6"/>
          <p:cNvSpPr/>
          <p:nvPr/>
        </p:nvSpPr>
        <p:spPr>
          <a:xfrm>
            <a:off x="592217" y="8335208"/>
            <a:ext cx="13445966" cy="541258"/>
          </a:xfrm>
          <a:prstGeom prst="rect">
            <a:avLst/>
          </a:prstGeom>
          <a:noFill/>
          <a:ln/>
        </p:spPr>
        <p:txBody>
          <a:bodyPr wrap="square" lIns="0" tIns="0" rIns="0" bIns="0" rtlCol="0" anchor="t"/>
          <a:lstStyle/>
          <a:p>
            <a:pPr algn="l" indent="0" marL="0">
              <a:lnSpc>
                <a:spcPts val="2100"/>
              </a:lnSpc>
              <a:buNone/>
            </a:pPr>
            <a:r>
              <a:rPr lang="en-US" sz="1300" dirty="0">
                <a:solidFill>
                  <a:srgbClr val="403C4E"/>
                </a:solidFill>
                <a:latin typeface="Open Sans" pitchFamily="34" charset="0"/>
                <a:ea typeface="Open Sans" pitchFamily="34" charset="-122"/>
                <a:cs typeface="Open Sans" pitchFamily="34" charset="-120"/>
              </a:rPr>
              <a:t>The digital age has transformed youth activism by providing new tools for engagement, but also presents challenges like sustaining long-term commitment, addressing the digital divide, and countering government surveillance.</a:t>
            </a:r>
            <a:endParaRPr lang="en-US" sz="13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33874" y="929045"/>
            <a:ext cx="7649051" cy="1334929"/>
          </a:xfrm>
          <a:prstGeom prst="rect">
            <a:avLst/>
          </a:prstGeom>
          <a:noFill/>
          <a:ln/>
        </p:spPr>
        <p:txBody>
          <a:bodyPr wrap="square" lIns="0" tIns="0" rIns="0" bIns="0" rtlCol="0" anchor="t"/>
          <a:lstStyle/>
          <a:p>
            <a:pPr algn="l" indent="0" marL="0">
              <a:lnSpc>
                <a:spcPts val="5250"/>
              </a:lnSpc>
              <a:buNone/>
            </a:pPr>
            <a:r>
              <a:rPr lang="en-US" sz="4200" b="1" dirty="0">
                <a:solidFill>
                  <a:srgbClr val="403C4E"/>
                </a:solidFill>
                <a:latin typeface="Merriweather Bold" pitchFamily="34" charset="0"/>
                <a:ea typeface="Merriweather Bold" pitchFamily="34" charset="-122"/>
                <a:cs typeface="Merriweather Bold" pitchFamily="34" charset="-120"/>
              </a:rPr>
              <a:t>Social Media's Influence on Politics</a:t>
            </a:r>
            <a:endParaRPr lang="en-US" sz="4200" dirty="0"/>
          </a:p>
        </p:txBody>
      </p:sp>
      <p:pic>
        <p:nvPicPr>
          <p:cNvPr id="4" name="Image 1" descr="preencoded.png">    </p:cNvPr>
          <p:cNvPicPr>
            <a:picLocks noChangeAspect="1"/>
          </p:cNvPicPr>
          <p:nvPr/>
        </p:nvPicPr>
        <p:blipFill>
          <a:blip r:embed="rId2"/>
          <a:stretch>
            <a:fillRect/>
          </a:stretch>
        </p:blipFill>
        <p:spPr>
          <a:xfrm>
            <a:off x="6233874" y="2584252"/>
            <a:ext cx="1067872" cy="1572101"/>
          </a:xfrm>
          <a:prstGeom prst="rect">
            <a:avLst/>
          </a:prstGeom>
        </p:spPr>
      </p:pic>
      <p:sp>
        <p:nvSpPr>
          <p:cNvPr id="5" name="Text 1"/>
          <p:cNvSpPr/>
          <p:nvPr/>
        </p:nvSpPr>
        <p:spPr>
          <a:xfrm>
            <a:off x="7515225" y="2797731"/>
            <a:ext cx="2752963" cy="333613"/>
          </a:xfrm>
          <a:prstGeom prst="rect">
            <a:avLst/>
          </a:prstGeom>
          <a:noFill/>
          <a:ln/>
        </p:spPr>
        <p:txBody>
          <a:bodyPr wrap="none" lIns="0" tIns="0" rIns="0" bIns="0" rtlCol="0" anchor="t"/>
          <a:lstStyle/>
          <a:p>
            <a:pPr algn="l" indent="0" marL="0">
              <a:lnSpc>
                <a:spcPts val="2600"/>
              </a:lnSpc>
              <a:buNone/>
            </a:pPr>
            <a:r>
              <a:rPr lang="en-US" sz="2100" b="1" dirty="0">
                <a:solidFill>
                  <a:srgbClr val="403C4E"/>
                </a:solidFill>
                <a:latin typeface="Merriweather Bold" pitchFamily="34" charset="0"/>
                <a:ea typeface="Merriweather Bold" pitchFamily="34" charset="-122"/>
                <a:cs typeface="Merriweather Bold" pitchFamily="34" charset="-120"/>
              </a:rPr>
              <a:t>Cambridge Analytica</a:t>
            </a:r>
            <a:endParaRPr lang="en-US" sz="2100" dirty="0"/>
          </a:p>
        </p:txBody>
      </p:sp>
      <p:sp>
        <p:nvSpPr>
          <p:cNvPr id="6" name="Text 2"/>
          <p:cNvSpPr/>
          <p:nvPr/>
        </p:nvSpPr>
        <p:spPr>
          <a:xfrm>
            <a:off x="7515225" y="3259455"/>
            <a:ext cx="6367701" cy="683419"/>
          </a:xfrm>
          <a:prstGeom prst="rect">
            <a:avLst/>
          </a:prstGeom>
          <a:noFill/>
          <a:ln/>
        </p:spPr>
        <p:txBody>
          <a:bodyPr wrap="square" lIns="0" tIns="0" rIns="0" bIns="0" rtlCol="0" anchor="t"/>
          <a:lstStyle/>
          <a:p>
            <a:pPr algn="l" indent="0" marL="0">
              <a:lnSpc>
                <a:spcPts val="2650"/>
              </a:lnSpc>
              <a:buNone/>
            </a:pPr>
            <a:r>
              <a:rPr lang="en-US" sz="1650" dirty="0">
                <a:solidFill>
                  <a:srgbClr val="403C4E"/>
                </a:solidFill>
                <a:latin typeface="Open Sans" pitchFamily="34" charset="0"/>
                <a:ea typeface="Open Sans" pitchFamily="34" charset="-122"/>
                <a:cs typeface="Open Sans" pitchFamily="34" charset="-120"/>
              </a:rPr>
              <a:t>Leveraged Facebook data to target undecided voters through personalized campaigns in Brexit and Trump's election</a:t>
            </a:r>
            <a:endParaRPr lang="en-US" sz="1650" dirty="0"/>
          </a:p>
        </p:txBody>
      </p:sp>
      <p:pic>
        <p:nvPicPr>
          <p:cNvPr id="7" name="Image 2" descr="preencoded.png">    </p:cNvPr>
          <p:cNvPicPr>
            <a:picLocks noChangeAspect="1"/>
          </p:cNvPicPr>
          <p:nvPr/>
        </p:nvPicPr>
        <p:blipFill>
          <a:blip r:embed="rId3"/>
          <a:stretch>
            <a:fillRect/>
          </a:stretch>
        </p:blipFill>
        <p:spPr>
          <a:xfrm>
            <a:off x="6233874" y="4156353"/>
            <a:ext cx="1067872" cy="1572101"/>
          </a:xfrm>
          <a:prstGeom prst="rect">
            <a:avLst/>
          </a:prstGeom>
        </p:spPr>
      </p:pic>
      <p:sp>
        <p:nvSpPr>
          <p:cNvPr id="8" name="Text 3"/>
          <p:cNvSpPr/>
          <p:nvPr/>
        </p:nvSpPr>
        <p:spPr>
          <a:xfrm>
            <a:off x="7515225" y="4369832"/>
            <a:ext cx="3031212" cy="333613"/>
          </a:xfrm>
          <a:prstGeom prst="rect">
            <a:avLst/>
          </a:prstGeom>
          <a:noFill/>
          <a:ln/>
        </p:spPr>
        <p:txBody>
          <a:bodyPr wrap="none" lIns="0" tIns="0" rIns="0" bIns="0" rtlCol="0" anchor="t"/>
          <a:lstStyle/>
          <a:p>
            <a:pPr algn="l" indent="0" marL="0">
              <a:lnSpc>
                <a:spcPts val="2600"/>
              </a:lnSpc>
              <a:buNone/>
            </a:pPr>
            <a:r>
              <a:rPr lang="en-US" sz="2100" b="1" dirty="0">
                <a:solidFill>
                  <a:srgbClr val="403C4E"/>
                </a:solidFill>
                <a:latin typeface="Merriweather Bold" pitchFamily="34" charset="0"/>
                <a:ea typeface="Merriweather Bold" pitchFamily="34" charset="-122"/>
                <a:cs typeface="Merriweather Bold" pitchFamily="34" charset="-120"/>
              </a:rPr>
              <a:t>Platform Manipulation</a:t>
            </a:r>
            <a:endParaRPr lang="en-US" sz="2100" dirty="0"/>
          </a:p>
        </p:txBody>
      </p:sp>
      <p:sp>
        <p:nvSpPr>
          <p:cNvPr id="9" name="Text 4"/>
          <p:cNvSpPr/>
          <p:nvPr/>
        </p:nvSpPr>
        <p:spPr>
          <a:xfrm>
            <a:off x="7515225" y="4831556"/>
            <a:ext cx="6367701" cy="683419"/>
          </a:xfrm>
          <a:prstGeom prst="rect">
            <a:avLst/>
          </a:prstGeom>
          <a:noFill/>
          <a:ln/>
        </p:spPr>
        <p:txBody>
          <a:bodyPr wrap="square" lIns="0" tIns="0" rIns="0" bIns="0" rtlCol="0" anchor="t"/>
          <a:lstStyle/>
          <a:p>
            <a:pPr algn="l" indent="0" marL="0">
              <a:lnSpc>
                <a:spcPts val="2650"/>
              </a:lnSpc>
              <a:buNone/>
            </a:pPr>
            <a:r>
              <a:rPr lang="en-US" sz="1650" dirty="0">
                <a:solidFill>
                  <a:srgbClr val="403C4E"/>
                </a:solidFill>
                <a:latin typeface="Open Sans" pitchFamily="34" charset="0"/>
                <a:ea typeface="Open Sans" pitchFamily="34" charset="-122"/>
                <a:cs typeface="Open Sans" pitchFamily="34" charset="-120"/>
              </a:rPr>
              <a:t>Mobilized passive individuals in Brexit and suppressed potential votes for Hillary Clinton</a:t>
            </a:r>
            <a:endParaRPr lang="en-US" sz="1650" dirty="0"/>
          </a:p>
        </p:txBody>
      </p:sp>
      <p:pic>
        <p:nvPicPr>
          <p:cNvPr id="10" name="Image 3" descr="preencoded.png">    </p:cNvPr>
          <p:cNvPicPr>
            <a:picLocks noChangeAspect="1"/>
          </p:cNvPicPr>
          <p:nvPr/>
        </p:nvPicPr>
        <p:blipFill>
          <a:blip r:embed="rId4"/>
          <a:stretch>
            <a:fillRect/>
          </a:stretch>
        </p:blipFill>
        <p:spPr>
          <a:xfrm>
            <a:off x="6233874" y="5728454"/>
            <a:ext cx="1067872" cy="1572101"/>
          </a:xfrm>
          <a:prstGeom prst="rect">
            <a:avLst/>
          </a:prstGeom>
        </p:spPr>
      </p:pic>
      <p:sp>
        <p:nvSpPr>
          <p:cNvPr id="11" name="Text 5"/>
          <p:cNvSpPr/>
          <p:nvPr/>
        </p:nvSpPr>
        <p:spPr>
          <a:xfrm>
            <a:off x="7515225" y="5941933"/>
            <a:ext cx="2669619" cy="333613"/>
          </a:xfrm>
          <a:prstGeom prst="rect">
            <a:avLst/>
          </a:prstGeom>
          <a:noFill/>
          <a:ln/>
        </p:spPr>
        <p:txBody>
          <a:bodyPr wrap="none" lIns="0" tIns="0" rIns="0" bIns="0" rtlCol="0" anchor="t"/>
          <a:lstStyle/>
          <a:p>
            <a:pPr algn="l" indent="0" marL="0">
              <a:lnSpc>
                <a:spcPts val="2600"/>
              </a:lnSpc>
              <a:buNone/>
            </a:pPr>
            <a:r>
              <a:rPr lang="en-US" sz="2100" b="1" dirty="0">
                <a:solidFill>
                  <a:srgbClr val="403C4E"/>
                </a:solidFill>
                <a:latin typeface="Merriweather Bold" pitchFamily="34" charset="0"/>
                <a:ea typeface="Merriweather Bold" pitchFamily="34" charset="-122"/>
                <a:cs typeface="Merriweather Bold" pitchFamily="34" charset="-120"/>
              </a:rPr>
              <a:t>Recent Example</a:t>
            </a:r>
            <a:endParaRPr lang="en-US" sz="2100" dirty="0"/>
          </a:p>
        </p:txBody>
      </p:sp>
      <p:sp>
        <p:nvSpPr>
          <p:cNvPr id="12" name="Text 6"/>
          <p:cNvSpPr/>
          <p:nvPr/>
        </p:nvSpPr>
        <p:spPr>
          <a:xfrm>
            <a:off x="7515225" y="6403658"/>
            <a:ext cx="6367701" cy="683419"/>
          </a:xfrm>
          <a:prstGeom prst="rect">
            <a:avLst/>
          </a:prstGeom>
          <a:noFill/>
          <a:ln/>
        </p:spPr>
        <p:txBody>
          <a:bodyPr wrap="square" lIns="0" tIns="0" rIns="0" bIns="0" rtlCol="0" anchor="t"/>
          <a:lstStyle/>
          <a:p>
            <a:pPr algn="l" indent="0" marL="0">
              <a:lnSpc>
                <a:spcPts val="2650"/>
              </a:lnSpc>
              <a:buNone/>
            </a:pPr>
            <a:r>
              <a:rPr lang="en-US" sz="1650" dirty="0">
                <a:solidFill>
                  <a:srgbClr val="403C4E"/>
                </a:solidFill>
                <a:latin typeface="Open Sans" pitchFamily="34" charset="0"/>
                <a:ea typeface="Open Sans" pitchFamily="34" charset="-122"/>
                <a:cs typeface="Open Sans" pitchFamily="34" charset="-120"/>
              </a:rPr>
              <a:t>Elon Musk amplified misinformation on X (Twitter), including a falsified video about Kamala Harris with 120-130 million views</a:t>
            </a:r>
            <a:endParaRPr lang="en-US" sz="16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1029"/>
          </a:xfrm>
          <a:prstGeom prst="rect">
            <a:avLst/>
          </a:prstGeom>
        </p:spPr>
      </p:pic>
      <p:sp>
        <p:nvSpPr>
          <p:cNvPr id="3" name="Text 0"/>
          <p:cNvSpPr/>
          <p:nvPr/>
        </p:nvSpPr>
        <p:spPr>
          <a:xfrm>
            <a:off x="6251853" y="601385"/>
            <a:ext cx="7613094" cy="1367076"/>
          </a:xfrm>
          <a:prstGeom prst="rect">
            <a:avLst/>
          </a:prstGeom>
          <a:noFill/>
          <a:ln/>
        </p:spPr>
        <p:txBody>
          <a:bodyPr wrap="square" lIns="0" tIns="0" rIns="0" bIns="0" rtlCol="0" anchor="t"/>
          <a:lstStyle/>
          <a:p>
            <a:pPr algn="l" indent="0" marL="0">
              <a:lnSpc>
                <a:spcPts val="5350"/>
              </a:lnSpc>
              <a:buNone/>
            </a:pPr>
            <a:r>
              <a:rPr lang="en-US" sz="4300" b="1" dirty="0">
                <a:solidFill>
                  <a:srgbClr val="403C4E"/>
                </a:solidFill>
                <a:latin typeface="Merriweather Bold" pitchFamily="34" charset="0"/>
                <a:ea typeface="Merriweather Bold" pitchFamily="34" charset="-122"/>
                <a:cs typeface="Merriweather Bold" pitchFamily="34" charset="-120"/>
              </a:rPr>
              <a:t>Youth Media Consumption Patterns</a:t>
            </a:r>
            <a:endParaRPr lang="en-US" sz="4300" dirty="0"/>
          </a:p>
        </p:txBody>
      </p:sp>
      <p:sp>
        <p:nvSpPr>
          <p:cNvPr id="4" name="Shape 1"/>
          <p:cNvSpPr/>
          <p:nvPr/>
        </p:nvSpPr>
        <p:spPr>
          <a:xfrm>
            <a:off x="6251853" y="2296477"/>
            <a:ext cx="7613094" cy="1629251"/>
          </a:xfrm>
          <a:prstGeom prst="roundRect">
            <a:avLst>
              <a:gd name="adj" fmla="val 5638"/>
            </a:avLst>
          </a:prstGeom>
          <a:solidFill>
            <a:srgbClr val="FCF2B5"/>
          </a:solidFill>
          <a:ln/>
        </p:spPr>
      </p:sp>
      <p:pic>
        <p:nvPicPr>
          <p:cNvPr id="5" name="Image 1" descr="preencoded.png">    </p:cNvPr>
          <p:cNvPicPr>
            <a:picLocks noChangeAspect="1"/>
          </p:cNvPicPr>
          <p:nvPr/>
        </p:nvPicPr>
        <p:blipFill>
          <a:blip r:embed="rId2"/>
          <a:stretch>
            <a:fillRect/>
          </a:stretch>
        </p:blipFill>
        <p:spPr>
          <a:xfrm>
            <a:off x="6470571" y="2637473"/>
            <a:ext cx="273368" cy="218718"/>
          </a:xfrm>
          <a:prstGeom prst="rect">
            <a:avLst/>
          </a:prstGeom>
        </p:spPr>
      </p:pic>
      <p:sp>
        <p:nvSpPr>
          <p:cNvPr id="6" name="Text 2"/>
          <p:cNvSpPr/>
          <p:nvPr/>
        </p:nvSpPr>
        <p:spPr>
          <a:xfrm>
            <a:off x="6962656" y="2569845"/>
            <a:ext cx="6683573" cy="1049774"/>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Open Sans" pitchFamily="34" charset="0"/>
                <a:ea typeface="Open Sans" pitchFamily="34" charset="-122"/>
                <a:cs typeface="Open Sans" pitchFamily="34" charset="-120"/>
              </a:rPr>
              <a:t>According to the European Commission, over 40% of youth encounter fake news daily, with few verifying the accuracy of such information.</a:t>
            </a:r>
            <a:endParaRPr lang="en-US" sz="1700" dirty="0"/>
          </a:p>
        </p:txBody>
      </p:sp>
      <p:sp>
        <p:nvSpPr>
          <p:cNvPr id="7" name="Text 3"/>
          <p:cNvSpPr/>
          <p:nvPr/>
        </p:nvSpPr>
        <p:spPr>
          <a:xfrm>
            <a:off x="6251853" y="4390430"/>
            <a:ext cx="2734032" cy="341709"/>
          </a:xfrm>
          <a:prstGeom prst="rect">
            <a:avLst/>
          </a:prstGeom>
          <a:noFill/>
          <a:ln/>
        </p:spPr>
        <p:txBody>
          <a:bodyPr wrap="none" lIns="0" tIns="0" rIns="0" bIns="0" rtlCol="0" anchor="t"/>
          <a:lstStyle/>
          <a:p>
            <a:pPr algn="l" indent="0" marL="0">
              <a:lnSpc>
                <a:spcPts val="2650"/>
              </a:lnSpc>
              <a:buNone/>
            </a:pPr>
            <a:r>
              <a:rPr lang="en-US" sz="2150" b="1" dirty="0">
                <a:solidFill>
                  <a:srgbClr val="FFAD94"/>
                </a:solidFill>
                <a:latin typeface="Merriweather Bold" pitchFamily="34" charset="0"/>
                <a:ea typeface="Merriweather Bold" pitchFamily="34" charset="-122"/>
                <a:cs typeface="Merriweather Bold" pitchFamily="34" charset="-120"/>
              </a:rPr>
              <a:t>Key Trends</a:t>
            </a:r>
            <a:endParaRPr lang="en-US" sz="2150" dirty="0"/>
          </a:p>
        </p:txBody>
      </p:sp>
      <p:sp>
        <p:nvSpPr>
          <p:cNvPr id="8" name="Text 4"/>
          <p:cNvSpPr/>
          <p:nvPr/>
        </p:nvSpPr>
        <p:spPr>
          <a:xfrm>
            <a:off x="6251853" y="4950857"/>
            <a:ext cx="3539728" cy="699849"/>
          </a:xfrm>
          <a:prstGeom prst="rect">
            <a:avLst/>
          </a:prstGeom>
          <a:noFill/>
          <a:ln/>
        </p:spPr>
        <p:txBody>
          <a:bodyPr wrap="square" lIns="0" tIns="0" rIns="0" bIns="0" rtlCol="0" anchor="t"/>
          <a:lstStyle/>
          <a:p>
            <a:pPr algn="l" marL="342900" indent="-342900">
              <a:lnSpc>
                <a:spcPts val="2750"/>
              </a:lnSpc>
              <a:buSzPct val="100000"/>
              <a:buChar char="•"/>
            </a:pPr>
            <a:r>
              <a:rPr lang="en-US" sz="1700" dirty="0">
                <a:solidFill>
                  <a:srgbClr val="403C4E"/>
                </a:solidFill>
                <a:latin typeface="Open Sans" pitchFamily="34" charset="0"/>
                <a:ea typeface="Open Sans" pitchFamily="34" charset="-122"/>
                <a:cs typeface="Open Sans" pitchFamily="34" charset="-120"/>
              </a:rPr>
              <a:t>Young people spend significant time online</a:t>
            </a:r>
            <a:endParaRPr lang="en-US" sz="1700" dirty="0"/>
          </a:p>
        </p:txBody>
      </p:sp>
      <p:sp>
        <p:nvSpPr>
          <p:cNvPr id="9" name="Text 5"/>
          <p:cNvSpPr/>
          <p:nvPr/>
        </p:nvSpPr>
        <p:spPr>
          <a:xfrm>
            <a:off x="6251853" y="5727144"/>
            <a:ext cx="3539728" cy="699849"/>
          </a:xfrm>
          <a:prstGeom prst="rect">
            <a:avLst/>
          </a:prstGeom>
          <a:noFill/>
          <a:ln/>
        </p:spPr>
        <p:txBody>
          <a:bodyPr wrap="square" lIns="0" tIns="0" rIns="0" bIns="0" rtlCol="0" anchor="t"/>
          <a:lstStyle/>
          <a:p>
            <a:pPr algn="l" marL="342900" indent="-342900">
              <a:lnSpc>
                <a:spcPts val="2750"/>
              </a:lnSpc>
              <a:buSzPct val="100000"/>
              <a:buChar char="•"/>
            </a:pPr>
            <a:r>
              <a:rPr lang="en-US" sz="1700" dirty="0">
                <a:solidFill>
                  <a:srgbClr val="403C4E"/>
                </a:solidFill>
                <a:latin typeface="Open Sans" pitchFamily="34" charset="0"/>
                <a:ea typeface="Open Sans" pitchFamily="34" charset="-122"/>
                <a:cs typeface="Open Sans" pitchFamily="34" charset="-120"/>
              </a:rPr>
              <a:t>Rely on social media as primary news source</a:t>
            </a:r>
            <a:endParaRPr lang="en-US" sz="1700" dirty="0"/>
          </a:p>
        </p:txBody>
      </p:sp>
      <p:sp>
        <p:nvSpPr>
          <p:cNvPr id="10" name="Text 6"/>
          <p:cNvSpPr/>
          <p:nvPr/>
        </p:nvSpPr>
        <p:spPr>
          <a:xfrm>
            <a:off x="6251853" y="6503432"/>
            <a:ext cx="3539728" cy="1049774"/>
          </a:xfrm>
          <a:prstGeom prst="rect">
            <a:avLst/>
          </a:prstGeom>
          <a:noFill/>
          <a:ln/>
        </p:spPr>
        <p:txBody>
          <a:bodyPr wrap="square" lIns="0" tIns="0" rIns="0" bIns="0" rtlCol="0" anchor="t"/>
          <a:lstStyle/>
          <a:p>
            <a:pPr algn="l" marL="342900" indent="-342900">
              <a:lnSpc>
                <a:spcPts val="2750"/>
              </a:lnSpc>
              <a:buSzPct val="100000"/>
              <a:buChar char="•"/>
            </a:pPr>
            <a:r>
              <a:rPr lang="en-US" sz="1700" dirty="0">
                <a:solidFill>
                  <a:srgbClr val="403C4E"/>
                </a:solidFill>
                <a:latin typeface="Open Sans" pitchFamily="34" charset="0"/>
                <a:ea typeface="Open Sans" pitchFamily="34" charset="-122"/>
                <a:cs typeface="Open Sans" pitchFamily="34" charset="-120"/>
              </a:rPr>
              <a:t>Prefer private messaging platforms like Instagram and Messenger</a:t>
            </a:r>
            <a:endParaRPr lang="en-US" sz="1700" dirty="0"/>
          </a:p>
        </p:txBody>
      </p:sp>
      <p:sp>
        <p:nvSpPr>
          <p:cNvPr id="11" name="Text 7"/>
          <p:cNvSpPr/>
          <p:nvPr/>
        </p:nvSpPr>
        <p:spPr>
          <a:xfrm>
            <a:off x="10332839" y="4390430"/>
            <a:ext cx="2734032" cy="341709"/>
          </a:xfrm>
          <a:prstGeom prst="rect">
            <a:avLst/>
          </a:prstGeom>
          <a:noFill/>
          <a:ln/>
        </p:spPr>
        <p:txBody>
          <a:bodyPr wrap="none" lIns="0" tIns="0" rIns="0" bIns="0" rtlCol="0" anchor="t"/>
          <a:lstStyle/>
          <a:p>
            <a:pPr algn="l" indent="0" marL="0">
              <a:lnSpc>
                <a:spcPts val="2650"/>
              </a:lnSpc>
              <a:buNone/>
            </a:pPr>
            <a:r>
              <a:rPr lang="en-US" sz="2150" b="1" dirty="0">
                <a:solidFill>
                  <a:srgbClr val="FFAD94"/>
                </a:solidFill>
                <a:latin typeface="Merriweather Bold" pitchFamily="34" charset="0"/>
                <a:ea typeface="Merriweather Bold" pitchFamily="34" charset="-122"/>
                <a:cs typeface="Merriweather Bold" pitchFamily="34" charset="-120"/>
              </a:rPr>
              <a:t>Concerns</a:t>
            </a:r>
            <a:endParaRPr lang="en-US" sz="2150" dirty="0"/>
          </a:p>
        </p:txBody>
      </p:sp>
      <p:sp>
        <p:nvSpPr>
          <p:cNvPr id="12" name="Text 8"/>
          <p:cNvSpPr/>
          <p:nvPr/>
        </p:nvSpPr>
        <p:spPr>
          <a:xfrm>
            <a:off x="10332839" y="4950857"/>
            <a:ext cx="3539728" cy="349925"/>
          </a:xfrm>
          <a:prstGeom prst="rect">
            <a:avLst/>
          </a:prstGeom>
          <a:noFill/>
          <a:ln/>
        </p:spPr>
        <p:txBody>
          <a:bodyPr wrap="none" lIns="0" tIns="0" rIns="0" bIns="0" rtlCol="0" anchor="t"/>
          <a:lstStyle/>
          <a:p>
            <a:pPr algn="l" marL="342900" indent="-342900">
              <a:lnSpc>
                <a:spcPts val="2750"/>
              </a:lnSpc>
              <a:buSzPct val="100000"/>
              <a:buChar char="•"/>
            </a:pPr>
            <a:r>
              <a:rPr lang="en-US" sz="1700" dirty="0">
                <a:solidFill>
                  <a:srgbClr val="403C4E"/>
                </a:solidFill>
                <a:latin typeface="Open Sans" pitchFamily="34" charset="0"/>
                <a:ea typeface="Open Sans" pitchFamily="34" charset="-122"/>
                <a:cs typeface="Open Sans" pitchFamily="34" charset="-120"/>
              </a:rPr>
              <a:t>Many lack media literacy</a:t>
            </a:r>
            <a:endParaRPr lang="en-US" sz="1700" dirty="0"/>
          </a:p>
        </p:txBody>
      </p:sp>
      <p:sp>
        <p:nvSpPr>
          <p:cNvPr id="13" name="Text 9"/>
          <p:cNvSpPr/>
          <p:nvPr/>
        </p:nvSpPr>
        <p:spPr>
          <a:xfrm>
            <a:off x="10332839" y="5377220"/>
            <a:ext cx="3539728" cy="349925"/>
          </a:xfrm>
          <a:prstGeom prst="rect">
            <a:avLst/>
          </a:prstGeom>
          <a:noFill/>
          <a:ln/>
        </p:spPr>
        <p:txBody>
          <a:bodyPr wrap="none" lIns="0" tIns="0" rIns="0" bIns="0" rtlCol="0" anchor="t"/>
          <a:lstStyle/>
          <a:p>
            <a:pPr algn="l" marL="342900" indent="-342900">
              <a:lnSpc>
                <a:spcPts val="2750"/>
              </a:lnSpc>
              <a:buSzPct val="100000"/>
              <a:buChar char="•"/>
            </a:pPr>
            <a:r>
              <a:rPr lang="en-US" sz="1700" dirty="0">
                <a:solidFill>
                  <a:srgbClr val="403C4E"/>
                </a:solidFill>
                <a:latin typeface="Open Sans" pitchFamily="34" charset="0"/>
                <a:ea typeface="Open Sans" pitchFamily="34" charset="-122"/>
                <a:cs typeface="Open Sans" pitchFamily="34" charset="-120"/>
              </a:rPr>
              <a:t>Susceptible to misinformation</a:t>
            </a:r>
            <a:endParaRPr lang="en-US" sz="1700" dirty="0"/>
          </a:p>
        </p:txBody>
      </p:sp>
      <p:sp>
        <p:nvSpPr>
          <p:cNvPr id="14" name="Text 10"/>
          <p:cNvSpPr/>
          <p:nvPr/>
        </p:nvSpPr>
        <p:spPr>
          <a:xfrm>
            <a:off x="10332839" y="5803583"/>
            <a:ext cx="3539728" cy="349925"/>
          </a:xfrm>
          <a:prstGeom prst="rect">
            <a:avLst/>
          </a:prstGeom>
          <a:noFill/>
          <a:ln/>
        </p:spPr>
        <p:txBody>
          <a:bodyPr wrap="none" lIns="0" tIns="0" rIns="0" bIns="0" rtlCol="0" anchor="t"/>
          <a:lstStyle/>
          <a:p>
            <a:pPr algn="l" marL="342900" indent="-342900">
              <a:lnSpc>
                <a:spcPts val="2750"/>
              </a:lnSpc>
              <a:buSzPct val="100000"/>
              <a:buChar char="•"/>
            </a:pPr>
            <a:r>
              <a:rPr lang="en-US" sz="1700" dirty="0">
                <a:solidFill>
                  <a:srgbClr val="403C4E"/>
                </a:solidFill>
                <a:latin typeface="Open Sans" pitchFamily="34" charset="0"/>
                <a:ea typeface="Open Sans" pitchFamily="34" charset="-122"/>
                <a:cs typeface="Open Sans" pitchFamily="34" charset="-120"/>
              </a:rPr>
              <a:t>Vulnerable to manipulation</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1624"/>
          </a:xfrm>
          <a:prstGeom prst="rect">
            <a:avLst/>
          </a:prstGeom>
        </p:spPr>
      </p:pic>
      <p:sp>
        <p:nvSpPr>
          <p:cNvPr id="3" name="Text 0"/>
          <p:cNvSpPr/>
          <p:nvPr/>
        </p:nvSpPr>
        <p:spPr>
          <a:xfrm>
            <a:off x="6214824" y="572333"/>
            <a:ext cx="7687151" cy="1300639"/>
          </a:xfrm>
          <a:prstGeom prst="rect">
            <a:avLst/>
          </a:prstGeom>
          <a:noFill/>
          <a:ln/>
        </p:spPr>
        <p:txBody>
          <a:bodyPr wrap="square" lIns="0" tIns="0" rIns="0" bIns="0" rtlCol="0" anchor="t"/>
          <a:lstStyle/>
          <a:p>
            <a:pPr algn="l" indent="0" marL="0">
              <a:lnSpc>
                <a:spcPts val="5100"/>
              </a:lnSpc>
              <a:buNone/>
            </a:pPr>
            <a:r>
              <a:rPr lang="en-US" sz="4050" b="1" dirty="0">
                <a:solidFill>
                  <a:srgbClr val="403C4E"/>
                </a:solidFill>
                <a:latin typeface="Merriweather Bold" pitchFamily="34" charset="0"/>
                <a:ea typeface="Merriweather Bold" pitchFamily="34" charset="-122"/>
                <a:cs typeface="Merriweather Bold" pitchFamily="34" charset="-120"/>
              </a:rPr>
              <a:t>The Dual Nature of Social Media Activism</a:t>
            </a:r>
            <a:endParaRPr lang="en-US" sz="4050" dirty="0"/>
          </a:p>
        </p:txBody>
      </p:sp>
      <p:sp>
        <p:nvSpPr>
          <p:cNvPr id="4" name="Shape 1"/>
          <p:cNvSpPr/>
          <p:nvPr/>
        </p:nvSpPr>
        <p:spPr>
          <a:xfrm>
            <a:off x="6214824" y="2185154"/>
            <a:ext cx="22860" cy="5474137"/>
          </a:xfrm>
          <a:prstGeom prst="roundRect">
            <a:avLst>
              <a:gd name="adj" fmla="val 382399"/>
            </a:avLst>
          </a:prstGeom>
          <a:solidFill>
            <a:srgbClr val="E5BEB2"/>
          </a:solidFill>
          <a:ln/>
        </p:spPr>
      </p:sp>
      <p:sp>
        <p:nvSpPr>
          <p:cNvPr id="5" name="Shape 2"/>
          <p:cNvSpPr/>
          <p:nvPr/>
        </p:nvSpPr>
        <p:spPr>
          <a:xfrm>
            <a:off x="6237684" y="2185154"/>
            <a:ext cx="7687151" cy="1547217"/>
          </a:xfrm>
          <a:prstGeom prst="rect">
            <a:avLst/>
          </a:prstGeom>
          <a:solidFill>
            <a:srgbClr val="FFD8CC"/>
          </a:solidFill>
          <a:ln w="7620">
            <a:solidFill>
              <a:srgbClr val="E5BEB2"/>
            </a:solidFill>
            <a:prstDash val="solid"/>
          </a:ln>
        </p:spPr>
      </p:sp>
      <p:sp>
        <p:nvSpPr>
          <p:cNvPr id="6" name="Text 3"/>
          <p:cNvSpPr/>
          <p:nvPr/>
        </p:nvSpPr>
        <p:spPr>
          <a:xfrm>
            <a:off x="6445806" y="2400895"/>
            <a:ext cx="2601635" cy="325160"/>
          </a:xfrm>
          <a:prstGeom prst="rect">
            <a:avLst/>
          </a:prstGeom>
          <a:noFill/>
          <a:ln/>
        </p:spPr>
        <p:txBody>
          <a:bodyPr wrap="none" lIns="0" tIns="0" rIns="0" bIns="0" rtlCol="0" anchor="t"/>
          <a:lstStyle/>
          <a:p>
            <a:pPr algn="l" indent="0" marL="0">
              <a:lnSpc>
                <a:spcPts val="2550"/>
              </a:lnSpc>
              <a:buNone/>
            </a:pPr>
            <a:r>
              <a:rPr lang="en-US" sz="2000" b="1" dirty="0">
                <a:solidFill>
                  <a:srgbClr val="403C4E"/>
                </a:solidFill>
                <a:latin typeface="Merriweather Bold" pitchFamily="34" charset="0"/>
                <a:ea typeface="Merriweather Bold" pitchFamily="34" charset="-122"/>
                <a:cs typeface="Merriweather Bold" pitchFamily="34" charset="-120"/>
              </a:rPr>
              <a:t>Optimistic View</a:t>
            </a:r>
            <a:endParaRPr lang="en-US" sz="2000" dirty="0"/>
          </a:p>
        </p:txBody>
      </p:sp>
      <p:sp>
        <p:nvSpPr>
          <p:cNvPr id="7" name="Text 4"/>
          <p:cNvSpPr/>
          <p:nvPr/>
        </p:nvSpPr>
        <p:spPr>
          <a:xfrm>
            <a:off x="6445806" y="2850833"/>
            <a:ext cx="7263289" cy="665798"/>
          </a:xfrm>
          <a:prstGeom prst="rect">
            <a:avLst/>
          </a:prstGeom>
          <a:noFill/>
          <a:ln/>
        </p:spPr>
        <p:txBody>
          <a:bodyPr wrap="square" lIns="0" tIns="0" rIns="0" bIns="0" rtlCol="0" anchor="t"/>
          <a:lstStyle/>
          <a:p>
            <a:pPr algn="l" indent="0" marL="0">
              <a:lnSpc>
                <a:spcPts val="2600"/>
              </a:lnSpc>
              <a:buNone/>
            </a:pPr>
            <a:r>
              <a:rPr lang="en-US" sz="1600" dirty="0">
                <a:solidFill>
                  <a:srgbClr val="403C4E"/>
                </a:solidFill>
                <a:latin typeface="Open Sans" pitchFamily="34" charset="0"/>
                <a:ea typeface="Open Sans" pitchFamily="34" charset="-122"/>
                <a:cs typeface="Open Sans" pitchFamily="34" charset="-120"/>
              </a:rPr>
              <a:t>Youth activism has evolved to include social media engagement, volunteer work, and non-traditional movements</a:t>
            </a:r>
            <a:endParaRPr lang="en-US" sz="1600" dirty="0"/>
          </a:p>
        </p:txBody>
      </p:sp>
      <p:sp>
        <p:nvSpPr>
          <p:cNvPr id="8" name="Shape 5"/>
          <p:cNvSpPr/>
          <p:nvPr/>
        </p:nvSpPr>
        <p:spPr>
          <a:xfrm>
            <a:off x="6237684" y="4148614"/>
            <a:ext cx="7687151" cy="1547217"/>
          </a:xfrm>
          <a:prstGeom prst="rect">
            <a:avLst/>
          </a:prstGeom>
          <a:solidFill>
            <a:srgbClr val="FFD8CC"/>
          </a:solidFill>
          <a:ln w="7620">
            <a:solidFill>
              <a:srgbClr val="E5BEB2"/>
            </a:solidFill>
            <a:prstDash val="solid"/>
          </a:ln>
        </p:spPr>
      </p:sp>
      <p:sp>
        <p:nvSpPr>
          <p:cNvPr id="9" name="Text 6"/>
          <p:cNvSpPr/>
          <p:nvPr/>
        </p:nvSpPr>
        <p:spPr>
          <a:xfrm>
            <a:off x="6445806" y="4364355"/>
            <a:ext cx="2601635" cy="325160"/>
          </a:xfrm>
          <a:prstGeom prst="rect">
            <a:avLst/>
          </a:prstGeom>
          <a:noFill/>
          <a:ln/>
        </p:spPr>
        <p:txBody>
          <a:bodyPr wrap="none" lIns="0" tIns="0" rIns="0" bIns="0" rtlCol="0" anchor="t"/>
          <a:lstStyle/>
          <a:p>
            <a:pPr algn="l" indent="0" marL="0">
              <a:lnSpc>
                <a:spcPts val="2550"/>
              </a:lnSpc>
              <a:buNone/>
            </a:pPr>
            <a:r>
              <a:rPr lang="en-US" sz="2000" b="1" dirty="0">
                <a:solidFill>
                  <a:srgbClr val="403C4E"/>
                </a:solidFill>
                <a:latin typeface="Merriweather Bold" pitchFamily="34" charset="0"/>
                <a:ea typeface="Merriweather Bold" pitchFamily="34" charset="-122"/>
                <a:cs typeface="Merriweather Bold" pitchFamily="34" charset="-120"/>
              </a:rPr>
              <a:t>Pessimistic View</a:t>
            </a:r>
            <a:endParaRPr lang="en-US" sz="2000" dirty="0"/>
          </a:p>
        </p:txBody>
      </p:sp>
      <p:sp>
        <p:nvSpPr>
          <p:cNvPr id="10" name="Text 7"/>
          <p:cNvSpPr/>
          <p:nvPr/>
        </p:nvSpPr>
        <p:spPr>
          <a:xfrm>
            <a:off x="6445806" y="4814292"/>
            <a:ext cx="7263289" cy="665798"/>
          </a:xfrm>
          <a:prstGeom prst="rect">
            <a:avLst/>
          </a:prstGeom>
          <a:noFill/>
          <a:ln/>
        </p:spPr>
        <p:txBody>
          <a:bodyPr wrap="square" lIns="0" tIns="0" rIns="0" bIns="0" rtlCol="0" anchor="t"/>
          <a:lstStyle/>
          <a:p>
            <a:pPr algn="l" indent="0" marL="0">
              <a:lnSpc>
                <a:spcPts val="2600"/>
              </a:lnSpc>
              <a:buNone/>
            </a:pPr>
            <a:r>
              <a:rPr lang="en-US" sz="1600" dirty="0">
                <a:solidFill>
                  <a:srgbClr val="403C4E"/>
                </a:solidFill>
                <a:latin typeface="Open Sans" pitchFamily="34" charset="0"/>
                <a:ea typeface="Open Sans" pitchFamily="34" charset="-122"/>
                <a:cs typeface="Open Sans" pitchFamily="34" charset="-120"/>
              </a:rPr>
              <a:t>Critics argue today's youth are more self-centered and less civically engaged than previous generations</a:t>
            </a:r>
            <a:endParaRPr lang="en-US" sz="1600" dirty="0"/>
          </a:p>
        </p:txBody>
      </p:sp>
      <p:sp>
        <p:nvSpPr>
          <p:cNvPr id="11" name="Shape 8"/>
          <p:cNvSpPr/>
          <p:nvPr/>
        </p:nvSpPr>
        <p:spPr>
          <a:xfrm>
            <a:off x="6237684" y="6112073"/>
            <a:ext cx="7687151" cy="1547217"/>
          </a:xfrm>
          <a:prstGeom prst="rect">
            <a:avLst/>
          </a:prstGeom>
          <a:solidFill>
            <a:srgbClr val="FFD8CC"/>
          </a:solidFill>
          <a:ln w="7620">
            <a:solidFill>
              <a:srgbClr val="E5BEB2"/>
            </a:solidFill>
            <a:prstDash val="solid"/>
          </a:ln>
        </p:spPr>
      </p:sp>
      <p:sp>
        <p:nvSpPr>
          <p:cNvPr id="12" name="Text 9"/>
          <p:cNvSpPr/>
          <p:nvPr/>
        </p:nvSpPr>
        <p:spPr>
          <a:xfrm>
            <a:off x="6445806" y="6327815"/>
            <a:ext cx="2601635" cy="325160"/>
          </a:xfrm>
          <a:prstGeom prst="rect">
            <a:avLst/>
          </a:prstGeom>
          <a:noFill/>
          <a:ln/>
        </p:spPr>
        <p:txBody>
          <a:bodyPr wrap="none" lIns="0" tIns="0" rIns="0" bIns="0" rtlCol="0" anchor="t"/>
          <a:lstStyle/>
          <a:p>
            <a:pPr algn="l" indent="0" marL="0">
              <a:lnSpc>
                <a:spcPts val="2550"/>
              </a:lnSpc>
              <a:buNone/>
            </a:pPr>
            <a:r>
              <a:rPr lang="en-US" sz="2000" b="1" dirty="0">
                <a:solidFill>
                  <a:srgbClr val="403C4E"/>
                </a:solidFill>
                <a:latin typeface="Merriweather Bold" pitchFamily="34" charset="0"/>
                <a:ea typeface="Merriweather Bold" pitchFamily="34" charset="-122"/>
                <a:cs typeface="Merriweather Bold" pitchFamily="34" charset="-120"/>
              </a:rPr>
              <a:t>Reality</a:t>
            </a:r>
            <a:endParaRPr lang="en-US" sz="2000" dirty="0"/>
          </a:p>
        </p:txBody>
      </p:sp>
      <p:sp>
        <p:nvSpPr>
          <p:cNvPr id="13" name="Text 10"/>
          <p:cNvSpPr/>
          <p:nvPr/>
        </p:nvSpPr>
        <p:spPr>
          <a:xfrm>
            <a:off x="6445806" y="6777752"/>
            <a:ext cx="7263289" cy="665798"/>
          </a:xfrm>
          <a:prstGeom prst="rect">
            <a:avLst/>
          </a:prstGeom>
          <a:noFill/>
          <a:ln/>
        </p:spPr>
        <p:txBody>
          <a:bodyPr wrap="square" lIns="0" tIns="0" rIns="0" bIns="0" rtlCol="0" anchor="t"/>
          <a:lstStyle/>
          <a:p>
            <a:pPr algn="l" indent="0" marL="0">
              <a:lnSpc>
                <a:spcPts val="2600"/>
              </a:lnSpc>
              <a:buNone/>
            </a:pPr>
            <a:r>
              <a:rPr lang="en-US" sz="1600" dirty="0">
                <a:solidFill>
                  <a:srgbClr val="403C4E"/>
                </a:solidFill>
                <a:latin typeface="Open Sans" pitchFamily="34" charset="0"/>
                <a:ea typeface="Open Sans" pitchFamily="34" charset="-122"/>
                <a:cs typeface="Open Sans" pitchFamily="34" charset="-120"/>
              </a:rPr>
              <a:t>While a minority leverage social media to enhance political awareness, most fall into entertainment-focused or passive usage</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892612"/>
            <a:ext cx="7899440" cy="708779"/>
          </a:xfrm>
          <a:prstGeom prst="rect">
            <a:avLst/>
          </a:prstGeom>
          <a:noFill/>
          <a:ln/>
        </p:spPr>
        <p:txBody>
          <a:bodyPr wrap="none" lIns="0" tIns="0" rIns="0" bIns="0" rtlCol="0" anchor="t"/>
          <a:lstStyle/>
          <a:p>
            <a:pPr algn="l" indent="0" marL="0">
              <a:lnSpc>
                <a:spcPts val="5550"/>
              </a:lnSpc>
              <a:buNone/>
            </a:pPr>
            <a:r>
              <a:rPr lang="en-US" sz="4450" b="1" dirty="0">
                <a:solidFill>
                  <a:srgbClr val="403C4E"/>
                </a:solidFill>
                <a:latin typeface="Merriweather Bold" pitchFamily="34" charset="0"/>
                <a:ea typeface="Merriweather Bold" pitchFamily="34" charset="-122"/>
                <a:cs typeface="Merriweather Bold" pitchFamily="34" charset="-120"/>
              </a:rPr>
              <a:t>Case Study: The Arab Spring</a:t>
            </a:r>
            <a:endParaRPr lang="en-US" sz="4450" dirty="0"/>
          </a:p>
        </p:txBody>
      </p:sp>
      <p:sp>
        <p:nvSpPr>
          <p:cNvPr id="3" name="Text 1"/>
          <p:cNvSpPr/>
          <p:nvPr/>
        </p:nvSpPr>
        <p:spPr>
          <a:xfrm>
            <a:off x="793790" y="2145625"/>
            <a:ext cx="7604284" cy="1088708"/>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Beginning in 2010, this wave of protests and revolutions reshaped the Middle East. Young activists used platforms like Facebook, Twitter, and YouTube to:</a:t>
            </a:r>
            <a:endParaRPr lang="en-US" sz="1750" dirty="0"/>
          </a:p>
        </p:txBody>
      </p:sp>
      <p:sp>
        <p:nvSpPr>
          <p:cNvPr id="4" name="Text 2"/>
          <p:cNvSpPr/>
          <p:nvPr/>
        </p:nvSpPr>
        <p:spPr>
          <a:xfrm>
            <a:off x="793790" y="3438406"/>
            <a:ext cx="7604284"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Organize demonstrations</a:t>
            </a:r>
            <a:endParaRPr lang="en-US" sz="1750" dirty="0"/>
          </a:p>
        </p:txBody>
      </p:sp>
      <p:sp>
        <p:nvSpPr>
          <p:cNvPr id="5" name="Text 3"/>
          <p:cNvSpPr/>
          <p:nvPr/>
        </p:nvSpPr>
        <p:spPr>
          <a:xfrm>
            <a:off x="793790" y="3880604"/>
            <a:ext cx="7604284"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Raise awareness</a:t>
            </a:r>
            <a:endParaRPr lang="en-US" sz="1750" dirty="0"/>
          </a:p>
        </p:txBody>
      </p:sp>
      <p:sp>
        <p:nvSpPr>
          <p:cNvPr id="6" name="Text 4"/>
          <p:cNvSpPr/>
          <p:nvPr/>
        </p:nvSpPr>
        <p:spPr>
          <a:xfrm>
            <a:off x="793790" y="4322802"/>
            <a:ext cx="7604284"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Exchange information in countries such as Tunisia and Egypt</a:t>
            </a:r>
            <a:endParaRPr lang="en-US" sz="1750" dirty="0"/>
          </a:p>
        </p:txBody>
      </p:sp>
      <p:sp>
        <p:nvSpPr>
          <p:cNvPr id="7" name="Text 5"/>
          <p:cNvSpPr/>
          <p:nvPr/>
        </p:nvSpPr>
        <p:spPr>
          <a:xfrm>
            <a:off x="793790" y="4765000"/>
            <a:ext cx="7604284"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Circumvent state censorship</a:t>
            </a:r>
            <a:endParaRPr lang="en-US" sz="1750" dirty="0"/>
          </a:p>
        </p:txBody>
      </p:sp>
      <p:sp>
        <p:nvSpPr>
          <p:cNvPr id="8" name="Text 6"/>
          <p:cNvSpPr/>
          <p:nvPr/>
        </p:nvSpPr>
        <p:spPr>
          <a:xfrm>
            <a:off x="793790" y="5207198"/>
            <a:ext cx="7604284"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Enable mass mobilization</a:t>
            </a:r>
            <a:endParaRPr lang="en-US" sz="1750" dirty="0"/>
          </a:p>
        </p:txBody>
      </p:sp>
      <p:sp>
        <p:nvSpPr>
          <p:cNvPr id="9" name="Text 7"/>
          <p:cNvSpPr/>
          <p:nvPr/>
        </p:nvSpPr>
        <p:spPr>
          <a:xfrm>
            <a:off x="793790" y="5774174"/>
            <a:ext cx="7604284" cy="1088708"/>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Government attempts to block internet access—such as Tunisia's website restrictions and Egypt's five-day internet blackout—only strengthened protestors' resolve.</a:t>
            </a:r>
            <a:endParaRPr lang="en-US" sz="1750" dirty="0"/>
          </a:p>
        </p:txBody>
      </p:sp>
      <p:pic>
        <p:nvPicPr>
          <p:cNvPr id="10" name="Image 0" descr="preencoded.png">    </p:cNvPr>
          <p:cNvPicPr>
            <a:picLocks noChangeAspect="1"/>
          </p:cNvPicPr>
          <p:nvPr/>
        </p:nvPicPr>
        <p:blipFill>
          <a:blip r:embed="rId1"/>
          <a:stretch>
            <a:fillRect/>
          </a:stretch>
        </p:blipFill>
        <p:spPr>
          <a:xfrm>
            <a:off x="8959096" y="2196703"/>
            <a:ext cx="4885015" cy="48850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pic>
        <p:nvPicPr>
          <p:cNvPr id="3" name="Image 1" descr="preencoded.png">    </p:cNvPr>
          <p:cNvPicPr>
            <a:picLocks noChangeAspect="1"/>
          </p:cNvPicPr>
          <p:nvPr/>
        </p:nvPicPr>
        <p:blipFill>
          <a:blip r:embed="rId2"/>
          <a:stretch>
            <a:fillRect/>
          </a:stretch>
        </p:blipFill>
        <p:spPr>
          <a:xfrm>
            <a:off x="244912" y="1874044"/>
            <a:ext cx="4996458" cy="4481393"/>
          </a:xfrm>
          <a:prstGeom prst="rect">
            <a:avLst/>
          </a:prstGeom>
        </p:spPr>
      </p:pic>
      <p:sp>
        <p:nvSpPr>
          <p:cNvPr id="4" name="Text 0"/>
          <p:cNvSpPr/>
          <p:nvPr/>
        </p:nvSpPr>
        <p:spPr>
          <a:xfrm>
            <a:off x="6172200" y="697468"/>
            <a:ext cx="6298644" cy="612219"/>
          </a:xfrm>
          <a:prstGeom prst="rect">
            <a:avLst/>
          </a:prstGeom>
          <a:noFill/>
          <a:ln/>
        </p:spPr>
        <p:txBody>
          <a:bodyPr wrap="none" lIns="0" tIns="0" rIns="0" bIns="0" rtlCol="0" anchor="t"/>
          <a:lstStyle/>
          <a:p>
            <a:pPr algn="l" indent="0" marL="0">
              <a:lnSpc>
                <a:spcPts val="4800"/>
              </a:lnSpc>
              <a:buNone/>
            </a:pPr>
            <a:r>
              <a:rPr lang="en-US" sz="3850" b="1" dirty="0">
                <a:solidFill>
                  <a:srgbClr val="403C4E"/>
                </a:solidFill>
                <a:latin typeface="Merriweather Bold" pitchFamily="34" charset="0"/>
                <a:ea typeface="Merriweather Bold" pitchFamily="34" charset="-122"/>
                <a:cs typeface="Merriweather Bold" pitchFamily="34" charset="-120"/>
              </a:rPr>
              <a:t>The Filter Bubble Problem</a:t>
            </a:r>
            <a:endParaRPr lang="en-US" sz="3850" dirty="0"/>
          </a:p>
        </p:txBody>
      </p:sp>
      <p:sp>
        <p:nvSpPr>
          <p:cNvPr id="5" name="Text 1"/>
          <p:cNvSpPr/>
          <p:nvPr/>
        </p:nvSpPr>
        <p:spPr>
          <a:xfrm>
            <a:off x="6466046" y="1823918"/>
            <a:ext cx="7478554" cy="940475"/>
          </a:xfrm>
          <a:prstGeom prst="rect">
            <a:avLst/>
          </a:prstGeom>
          <a:noFill/>
          <a:ln/>
        </p:spPr>
        <p:txBody>
          <a:bodyPr wrap="square" lIns="0" tIns="0" rIns="0" bIns="0" rtlCol="0" anchor="t"/>
          <a:lstStyle/>
          <a:p>
            <a:pPr algn="l" indent="0" marL="0">
              <a:lnSpc>
                <a:spcPts val="2450"/>
              </a:lnSpc>
              <a:buNone/>
            </a:pPr>
            <a:r>
              <a:rPr lang="en-US" sz="1500" dirty="0">
                <a:solidFill>
                  <a:srgbClr val="403C4E"/>
                </a:solidFill>
                <a:latin typeface="Open Sans" pitchFamily="34" charset="0"/>
                <a:ea typeface="Open Sans" pitchFamily="34" charset="-122"/>
                <a:cs typeface="Open Sans" pitchFamily="34" charset="-120"/>
              </a:rPr>
              <a:t>Research from the ADMe group in Vienna highlights that most young people use social media primarily for entertainment, with fewer engaging with political content.</a:t>
            </a:r>
            <a:endParaRPr lang="en-US" sz="1500" dirty="0"/>
          </a:p>
        </p:txBody>
      </p:sp>
      <p:sp>
        <p:nvSpPr>
          <p:cNvPr id="6" name="Shape 2"/>
          <p:cNvSpPr/>
          <p:nvPr/>
        </p:nvSpPr>
        <p:spPr>
          <a:xfrm>
            <a:off x="6172200" y="1603534"/>
            <a:ext cx="22860" cy="1381244"/>
          </a:xfrm>
          <a:prstGeom prst="rect">
            <a:avLst/>
          </a:prstGeom>
          <a:solidFill>
            <a:srgbClr val="FFAD94"/>
          </a:solidFill>
          <a:ln/>
        </p:spPr>
      </p:sp>
      <p:pic>
        <p:nvPicPr>
          <p:cNvPr id="7" name="Image 2" descr="preencoded.png">    </p:cNvPr>
          <p:cNvPicPr>
            <a:picLocks noChangeAspect="1"/>
          </p:cNvPicPr>
          <p:nvPr/>
        </p:nvPicPr>
        <p:blipFill>
          <a:blip r:embed="rId3"/>
          <a:stretch>
            <a:fillRect/>
          </a:stretch>
        </p:blipFill>
        <p:spPr>
          <a:xfrm>
            <a:off x="6172200" y="3205163"/>
            <a:ext cx="979646" cy="1442323"/>
          </a:xfrm>
          <a:prstGeom prst="rect">
            <a:avLst/>
          </a:prstGeom>
        </p:spPr>
      </p:pic>
      <p:sp>
        <p:nvSpPr>
          <p:cNvPr id="8" name="Text 3"/>
          <p:cNvSpPr/>
          <p:nvPr/>
        </p:nvSpPr>
        <p:spPr>
          <a:xfrm>
            <a:off x="7347704" y="3401020"/>
            <a:ext cx="2449235" cy="306110"/>
          </a:xfrm>
          <a:prstGeom prst="rect">
            <a:avLst/>
          </a:prstGeom>
          <a:noFill/>
          <a:ln/>
        </p:spPr>
        <p:txBody>
          <a:bodyPr wrap="none" lIns="0" tIns="0" rIns="0" bIns="0" rtlCol="0" anchor="t"/>
          <a:lstStyle/>
          <a:p>
            <a:pPr algn="l" indent="0" marL="0">
              <a:lnSpc>
                <a:spcPts val="2400"/>
              </a:lnSpc>
              <a:buNone/>
            </a:pPr>
            <a:r>
              <a:rPr lang="en-US" sz="1900" b="1" dirty="0">
                <a:solidFill>
                  <a:srgbClr val="403C4E"/>
                </a:solidFill>
                <a:latin typeface="Merriweather Bold" pitchFamily="34" charset="0"/>
                <a:ea typeface="Merriweather Bold" pitchFamily="34" charset="-122"/>
                <a:cs typeface="Merriweather Bold" pitchFamily="34" charset="-120"/>
              </a:rPr>
              <a:t>Algorithm Trap</a:t>
            </a:r>
            <a:endParaRPr lang="en-US" sz="1900" dirty="0"/>
          </a:p>
        </p:txBody>
      </p:sp>
      <p:sp>
        <p:nvSpPr>
          <p:cNvPr id="9" name="Text 4"/>
          <p:cNvSpPr/>
          <p:nvPr/>
        </p:nvSpPr>
        <p:spPr>
          <a:xfrm>
            <a:off x="7347704" y="3824645"/>
            <a:ext cx="6596896" cy="626983"/>
          </a:xfrm>
          <a:prstGeom prst="rect">
            <a:avLst/>
          </a:prstGeom>
          <a:noFill/>
          <a:ln/>
        </p:spPr>
        <p:txBody>
          <a:bodyPr wrap="square" lIns="0" tIns="0" rIns="0" bIns="0" rtlCol="0" anchor="t"/>
          <a:lstStyle/>
          <a:p>
            <a:pPr algn="l" indent="0" marL="0">
              <a:lnSpc>
                <a:spcPts val="2450"/>
              </a:lnSpc>
              <a:buNone/>
            </a:pPr>
            <a:r>
              <a:rPr lang="en-US" sz="1500" dirty="0">
                <a:solidFill>
                  <a:srgbClr val="403C4E"/>
                </a:solidFill>
                <a:latin typeface="Open Sans" pitchFamily="34" charset="0"/>
                <a:ea typeface="Open Sans" pitchFamily="34" charset="-122"/>
                <a:cs typeface="Open Sans" pitchFamily="34" charset="-120"/>
              </a:rPr>
              <a:t>Most youths fall victim to algorithms that create "filter bubbles," restricting them to narrow, repetitive, and often biased information</a:t>
            </a:r>
            <a:endParaRPr lang="en-US" sz="1500" dirty="0"/>
          </a:p>
        </p:txBody>
      </p:sp>
      <p:pic>
        <p:nvPicPr>
          <p:cNvPr id="10" name="Image 3" descr="preencoded.png">    </p:cNvPr>
          <p:cNvPicPr>
            <a:picLocks noChangeAspect="1"/>
          </p:cNvPicPr>
          <p:nvPr/>
        </p:nvPicPr>
        <p:blipFill>
          <a:blip r:embed="rId4"/>
          <a:stretch>
            <a:fillRect/>
          </a:stretch>
        </p:blipFill>
        <p:spPr>
          <a:xfrm>
            <a:off x="6172200" y="4647486"/>
            <a:ext cx="979646" cy="1442323"/>
          </a:xfrm>
          <a:prstGeom prst="rect">
            <a:avLst/>
          </a:prstGeom>
        </p:spPr>
      </p:pic>
      <p:sp>
        <p:nvSpPr>
          <p:cNvPr id="11" name="Text 5"/>
          <p:cNvSpPr/>
          <p:nvPr/>
        </p:nvSpPr>
        <p:spPr>
          <a:xfrm>
            <a:off x="7347704" y="4843343"/>
            <a:ext cx="2449235" cy="306110"/>
          </a:xfrm>
          <a:prstGeom prst="rect">
            <a:avLst/>
          </a:prstGeom>
          <a:noFill/>
          <a:ln/>
        </p:spPr>
        <p:txBody>
          <a:bodyPr wrap="none" lIns="0" tIns="0" rIns="0" bIns="0" rtlCol="0" anchor="t"/>
          <a:lstStyle/>
          <a:p>
            <a:pPr algn="l" indent="0" marL="0">
              <a:lnSpc>
                <a:spcPts val="2400"/>
              </a:lnSpc>
              <a:buNone/>
            </a:pPr>
            <a:r>
              <a:rPr lang="en-US" sz="1900" b="1" dirty="0">
                <a:solidFill>
                  <a:srgbClr val="403C4E"/>
                </a:solidFill>
                <a:latin typeface="Merriweather Bold" pitchFamily="34" charset="0"/>
                <a:ea typeface="Merriweather Bold" pitchFamily="34" charset="-122"/>
                <a:cs typeface="Merriweather Bold" pitchFamily="34" charset="-120"/>
              </a:rPr>
              <a:t>Skills Gap</a:t>
            </a:r>
            <a:endParaRPr lang="en-US" sz="1900" dirty="0"/>
          </a:p>
        </p:txBody>
      </p:sp>
      <p:sp>
        <p:nvSpPr>
          <p:cNvPr id="12" name="Text 6"/>
          <p:cNvSpPr/>
          <p:nvPr/>
        </p:nvSpPr>
        <p:spPr>
          <a:xfrm>
            <a:off x="7347704" y="5266968"/>
            <a:ext cx="6596896" cy="626983"/>
          </a:xfrm>
          <a:prstGeom prst="rect">
            <a:avLst/>
          </a:prstGeom>
          <a:noFill/>
          <a:ln/>
        </p:spPr>
        <p:txBody>
          <a:bodyPr wrap="square" lIns="0" tIns="0" rIns="0" bIns="0" rtlCol="0" anchor="t"/>
          <a:lstStyle/>
          <a:p>
            <a:pPr algn="l" indent="0" marL="0">
              <a:lnSpc>
                <a:spcPts val="2450"/>
              </a:lnSpc>
              <a:buNone/>
            </a:pPr>
            <a:r>
              <a:rPr lang="en-US" sz="1500" dirty="0">
                <a:solidFill>
                  <a:srgbClr val="403C4E"/>
                </a:solidFill>
                <a:latin typeface="Open Sans" pitchFamily="34" charset="0"/>
                <a:ea typeface="Open Sans" pitchFamily="34" charset="-122"/>
                <a:cs typeface="Open Sans" pitchFamily="34" charset="-120"/>
              </a:rPr>
              <a:t>Only those equipped with skills to critically analyze and seek out diverse sources can harness social media for meaningful learning</a:t>
            </a:r>
            <a:endParaRPr lang="en-US" sz="1500" dirty="0"/>
          </a:p>
        </p:txBody>
      </p:sp>
      <p:pic>
        <p:nvPicPr>
          <p:cNvPr id="13" name="Image 4" descr="preencoded.png">    </p:cNvPr>
          <p:cNvPicPr>
            <a:picLocks noChangeAspect="1"/>
          </p:cNvPicPr>
          <p:nvPr/>
        </p:nvPicPr>
        <p:blipFill>
          <a:blip r:embed="rId5"/>
          <a:stretch>
            <a:fillRect/>
          </a:stretch>
        </p:blipFill>
        <p:spPr>
          <a:xfrm>
            <a:off x="6172200" y="6089809"/>
            <a:ext cx="979646" cy="1442323"/>
          </a:xfrm>
          <a:prstGeom prst="rect">
            <a:avLst/>
          </a:prstGeom>
        </p:spPr>
      </p:pic>
      <p:sp>
        <p:nvSpPr>
          <p:cNvPr id="14" name="Text 7"/>
          <p:cNvSpPr/>
          <p:nvPr/>
        </p:nvSpPr>
        <p:spPr>
          <a:xfrm>
            <a:off x="7347704" y="6285667"/>
            <a:ext cx="2449235" cy="306110"/>
          </a:xfrm>
          <a:prstGeom prst="rect">
            <a:avLst/>
          </a:prstGeom>
          <a:noFill/>
          <a:ln/>
        </p:spPr>
        <p:txBody>
          <a:bodyPr wrap="none" lIns="0" tIns="0" rIns="0" bIns="0" rtlCol="0" anchor="t"/>
          <a:lstStyle/>
          <a:p>
            <a:pPr algn="l" indent="0" marL="0">
              <a:lnSpc>
                <a:spcPts val="2400"/>
              </a:lnSpc>
              <a:buNone/>
            </a:pPr>
            <a:r>
              <a:rPr lang="en-US" sz="1900" b="1" dirty="0">
                <a:solidFill>
                  <a:srgbClr val="403C4E"/>
                </a:solidFill>
                <a:latin typeface="Merriweather Bold" pitchFamily="34" charset="0"/>
                <a:ea typeface="Merriweather Bold" pitchFamily="34" charset="-122"/>
                <a:cs typeface="Merriweather Bold" pitchFamily="34" charset="-120"/>
              </a:rPr>
              <a:t>Consequences</a:t>
            </a:r>
            <a:endParaRPr lang="en-US" sz="1900" dirty="0"/>
          </a:p>
        </p:txBody>
      </p:sp>
      <p:sp>
        <p:nvSpPr>
          <p:cNvPr id="15" name="Text 8"/>
          <p:cNvSpPr/>
          <p:nvPr/>
        </p:nvSpPr>
        <p:spPr>
          <a:xfrm>
            <a:off x="7347704" y="6709291"/>
            <a:ext cx="6596896" cy="626983"/>
          </a:xfrm>
          <a:prstGeom prst="rect">
            <a:avLst/>
          </a:prstGeom>
          <a:noFill/>
          <a:ln/>
        </p:spPr>
        <p:txBody>
          <a:bodyPr wrap="square" lIns="0" tIns="0" rIns="0" bIns="0" rtlCol="0" anchor="t"/>
          <a:lstStyle/>
          <a:p>
            <a:pPr algn="l" indent="0" marL="0">
              <a:lnSpc>
                <a:spcPts val="2450"/>
              </a:lnSpc>
              <a:buNone/>
            </a:pPr>
            <a:r>
              <a:rPr lang="en-US" sz="1500" dirty="0">
                <a:solidFill>
                  <a:srgbClr val="403C4E"/>
                </a:solidFill>
                <a:latin typeface="Open Sans" pitchFamily="34" charset="0"/>
                <a:ea typeface="Open Sans" pitchFamily="34" charset="-122"/>
                <a:cs typeface="Open Sans" pitchFamily="34" charset="-120"/>
              </a:rPr>
              <a:t>For others, these platforms can lead to intellectual stagnation, reinforcing simplistic views and discouraging deeper political awareness</a:t>
            </a:r>
            <a:endParaRPr lang="en-US" sz="15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2025-09-11T13:12:31Z</dcterms:created>
  <dcterms:modified xsi:type="dcterms:W3CDTF">2025-09-11T13:12:31Z</dcterms:modified>
</cp:coreProperties>
</file>