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embeddedFontLst>
    <p:embeddedFont>
      <p:font typeface="Brygada 1918"/>
      <p:regular r:id="rId19"/>
    </p:embeddedFont>
    <p:embeddedFont>
      <p:font typeface="Brygada 1918"/>
      <p:regular r:id="rId20"/>
    </p:embeddedFont>
    <p:embeddedFont>
      <p:font typeface="Brygada 1918"/>
      <p:regular r:id="rId21"/>
    </p:embeddedFont>
    <p:embeddedFont>
      <p:font typeface="Brygada 1918"/>
      <p:regular r:id="rId22"/>
    </p:embeddedFont>
    <p:embeddedFont>
      <p:font typeface="Montserrat Medium"/>
      <p:regular r:id="rId23"/>
    </p:embeddedFont>
    <p:embeddedFont>
      <p:font typeface="Montserrat Medium"/>
      <p:regular r:id="rId24"/>
    </p:embeddedFont>
    <p:embeddedFont>
      <p:font typeface="Montserrat Medium"/>
      <p:regular r:id="rId25"/>
    </p:embeddedFont>
    <p:embeddedFont>
      <p:font typeface="Montserrat Medium"/>
      <p:regular r:id="rId2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openxmlformats.org/officeDocument/2006/relationships/font" Target="fonts/font1.fntdata"/><Relationship Id="rId20" Type="http://schemas.openxmlformats.org/officeDocument/2006/relationships/font" Target="fonts/font2.fntdata"/><Relationship Id="rId21" Type="http://schemas.openxmlformats.org/officeDocument/2006/relationships/font" Target="fonts/font3.fntdata"/><Relationship Id="rId22" Type="http://schemas.openxmlformats.org/officeDocument/2006/relationships/font" Target="fonts/font4.fntdata"/><Relationship Id="rId23" Type="http://schemas.openxmlformats.org/officeDocument/2006/relationships/font" Target="fonts/font5.fntdata"/><Relationship Id="rId24" Type="http://schemas.openxmlformats.org/officeDocument/2006/relationships/font" Target="fonts/font6.fntdata"/><Relationship Id="rId25" Type="http://schemas.openxmlformats.org/officeDocument/2006/relationships/font" Target="fonts/font7.fntdata"/><Relationship Id="rId26"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749260" y="1562576"/>
            <a:ext cx="1636633" cy="1636633"/>
          </a:xfrm>
          <a:prstGeom prst="rect">
            <a:avLst/>
          </a:prstGeom>
        </p:spPr>
      </p:pic>
      <p:sp>
        <p:nvSpPr>
          <p:cNvPr id="4" name="Text 0"/>
          <p:cNvSpPr/>
          <p:nvPr/>
        </p:nvSpPr>
        <p:spPr>
          <a:xfrm>
            <a:off x="3118128" y="1535787"/>
            <a:ext cx="5284113" cy="713661"/>
          </a:xfrm>
          <a:prstGeom prst="rect">
            <a:avLst/>
          </a:prstGeom>
          <a:noFill/>
          <a:ln/>
        </p:spPr>
        <p:txBody>
          <a:bodyPr wrap="square" lIns="0" tIns="0" rIns="0" bIns="0" rtlCol="0" anchor="t"/>
          <a:lstStyle/>
          <a:p>
            <a:pPr algn="ct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MEDIActive Youth: Informing the Balkans</a:t>
            </a:r>
            <a:endParaRPr lang="en-US" sz="2200" dirty="0"/>
          </a:p>
        </p:txBody>
      </p:sp>
      <p:sp>
        <p:nvSpPr>
          <p:cNvPr id="5" name="Text 1"/>
          <p:cNvSpPr/>
          <p:nvPr/>
        </p:nvSpPr>
        <p:spPr>
          <a:xfrm>
            <a:off x="749260" y="3761184"/>
            <a:ext cx="7645479" cy="2140625"/>
          </a:xfrm>
          <a:prstGeom prst="rect">
            <a:avLst/>
          </a:prstGeom>
          <a:noFill/>
          <a:ln/>
        </p:spPr>
        <p:txBody>
          <a:bodyPr wrap="squar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Logical Fallacies: Spotting and Avoiding Flawed Reasoning</a:t>
            </a:r>
            <a:endParaRPr lang="en-US" sz="4450" dirty="0"/>
          </a:p>
        </p:txBody>
      </p:sp>
      <p:sp>
        <p:nvSpPr>
          <p:cNvPr id="6" name="Text 2"/>
          <p:cNvSpPr/>
          <p:nvPr/>
        </p:nvSpPr>
        <p:spPr>
          <a:xfrm>
            <a:off x="749260" y="6222921"/>
            <a:ext cx="7645479"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Sharpening your critical thinking skills for clearer arguments and informed decisions.</a:t>
            </a:r>
            <a:endParaRPr lang="en-US" sz="16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49260" y="1204674"/>
            <a:ext cx="9975056"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Why Do We Fall for Logical Fallacies?</a:t>
            </a:r>
            <a:endParaRPr lang="en-US" sz="4450" dirty="0"/>
          </a:p>
        </p:txBody>
      </p:sp>
      <p:sp>
        <p:nvSpPr>
          <p:cNvPr id="3" name="Shape 1"/>
          <p:cNvSpPr/>
          <p:nvPr/>
        </p:nvSpPr>
        <p:spPr>
          <a:xfrm>
            <a:off x="749260" y="2346365"/>
            <a:ext cx="6458903" cy="1940600"/>
          </a:xfrm>
          <a:prstGeom prst="roundRect">
            <a:avLst>
              <a:gd name="adj" fmla="val 1655"/>
            </a:avLst>
          </a:prstGeom>
          <a:solidFill>
            <a:srgbClr val="FFB393"/>
          </a:solidFill>
          <a:ln/>
        </p:spPr>
      </p:sp>
      <p:sp>
        <p:nvSpPr>
          <p:cNvPr id="4" name="Text 2"/>
          <p:cNvSpPr/>
          <p:nvPr/>
        </p:nvSpPr>
        <p:spPr>
          <a:xfrm>
            <a:off x="963335" y="2560439"/>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000000"/>
                </a:solidFill>
                <a:latin typeface="Brygada 1918 Bold" pitchFamily="34" charset="0"/>
                <a:ea typeface="Brygada 1918 Bold" pitchFamily="34" charset="-122"/>
                <a:cs typeface="Brygada 1918 Bold" pitchFamily="34" charset="-120"/>
              </a:rPr>
              <a:t>Cognitive Biases</a:t>
            </a:r>
            <a:endParaRPr lang="en-US" sz="2200" dirty="0"/>
          </a:p>
        </p:txBody>
      </p:sp>
      <p:sp>
        <p:nvSpPr>
          <p:cNvPr id="5" name="Text 3"/>
          <p:cNvSpPr/>
          <p:nvPr/>
        </p:nvSpPr>
        <p:spPr>
          <a:xfrm>
            <a:off x="963335" y="3045619"/>
            <a:ext cx="6030754" cy="1027271"/>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Montserrat Medium" pitchFamily="34" charset="0"/>
                <a:ea typeface="Montserrat Medium" pitchFamily="34" charset="-122"/>
                <a:cs typeface="Montserrat Medium" pitchFamily="34" charset="-120"/>
              </a:rPr>
              <a:t>Confirmation bias leads us to favor information that aligns with existing beliefs while ignoring contrary evidence</a:t>
            </a:r>
            <a:endParaRPr lang="en-US" sz="1650" dirty="0"/>
          </a:p>
        </p:txBody>
      </p:sp>
      <p:sp>
        <p:nvSpPr>
          <p:cNvPr id="6" name="Shape 4"/>
          <p:cNvSpPr/>
          <p:nvPr/>
        </p:nvSpPr>
        <p:spPr>
          <a:xfrm>
            <a:off x="7422237" y="2346365"/>
            <a:ext cx="6458903" cy="1940600"/>
          </a:xfrm>
          <a:prstGeom prst="roundRect">
            <a:avLst>
              <a:gd name="adj" fmla="val 1655"/>
            </a:avLst>
          </a:prstGeom>
          <a:solidFill>
            <a:srgbClr val="FFB393"/>
          </a:solidFill>
          <a:ln/>
        </p:spPr>
      </p:sp>
      <p:sp>
        <p:nvSpPr>
          <p:cNvPr id="7" name="Text 5"/>
          <p:cNvSpPr/>
          <p:nvPr/>
        </p:nvSpPr>
        <p:spPr>
          <a:xfrm>
            <a:off x="7636312" y="2560439"/>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000000"/>
                </a:solidFill>
                <a:latin typeface="Brygada 1918 Bold" pitchFamily="34" charset="0"/>
                <a:ea typeface="Brygada 1918 Bold" pitchFamily="34" charset="-122"/>
                <a:cs typeface="Brygada 1918 Bold" pitchFamily="34" charset="-120"/>
              </a:rPr>
              <a:t>Mental Shortcuts</a:t>
            </a:r>
            <a:endParaRPr lang="en-US" sz="2200" dirty="0"/>
          </a:p>
        </p:txBody>
      </p:sp>
      <p:sp>
        <p:nvSpPr>
          <p:cNvPr id="8" name="Text 6"/>
          <p:cNvSpPr/>
          <p:nvPr/>
        </p:nvSpPr>
        <p:spPr>
          <a:xfrm>
            <a:off x="7636312" y="3045619"/>
            <a:ext cx="6030754" cy="1027271"/>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Montserrat Medium" pitchFamily="34" charset="0"/>
                <a:ea typeface="Montserrat Medium" pitchFamily="34" charset="-122"/>
                <a:cs typeface="Montserrat Medium" pitchFamily="34" charset="-120"/>
              </a:rPr>
              <a:t>Reliance on heuristics to process complex information quickly results in oversimplifications and errors in judgment</a:t>
            </a:r>
            <a:endParaRPr lang="en-US" sz="1650" dirty="0"/>
          </a:p>
        </p:txBody>
      </p:sp>
      <p:sp>
        <p:nvSpPr>
          <p:cNvPr id="9" name="Shape 7"/>
          <p:cNvSpPr/>
          <p:nvPr/>
        </p:nvSpPr>
        <p:spPr>
          <a:xfrm>
            <a:off x="749260" y="4501039"/>
            <a:ext cx="6458903" cy="1598176"/>
          </a:xfrm>
          <a:prstGeom prst="roundRect">
            <a:avLst>
              <a:gd name="adj" fmla="val 2010"/>
            </a:avLst>
          </a:prstGeom>
          <a:solidFill>
            <a:srgbClr val="FFB393"/>
          </a:solidFill>
          <a:ln/>
        </p:spPr>
      </p:sp>
      <p:sp>
        <p:nvSpPr>
          <p:cNvPr id="10" name="Text 8"/>
          <p:cNvSpPr/>
          <p:nvPr/>
        </p:nvSpPr>
        <p:spPr>
          <a:xfrm>
            <a:off x="963335" y="4715113"/>
            <a:ext cx="2923937" cy="356830"/>
          </a:xfrm>
          <a:prstGeom prst="rect">
            <a:avLst/>
          </a:prstGeom>
          <a:noFill/>
          <a:ln/>
        </p:spPr>
        <p:txBody>
          <a:bodyPr wrap="none" lIns="0" tIns="0" rIns="0" bIns="0" rtlCol="0" anchor="t"/>
          <a:lstStyle/>
          <a:p>
            <a:pPr algn="l" indent="0" marL="0">
              <a:lnSpc>
                <a:spcPts val="2800"/>
              </a:lnSpc>
              <a:buNone/>
            </a:pPr>
            <a:r>
              <a:rPr lang="en-US" sz="2200" b="1" dirty="0">
                <a:solidFill>
                  <a:srgbClr val="000000"/>
                </a:solidFill>
                <a:latin typeface="Brygada 1918 Bold" pitchFamily="34" charset="0"/>
                <a:ea typeface="Brygada 1918 Bold" pitchFamily="34" charset="-122"/>
                <a:cs typeface="Brygada 1918 Bold" pitchFamily="34" charset="-120"/>
              </a:rPr>
              <a:t>Emotional Influences</a:t>
            </a:r>
            <a:endParaRPr lang="en-US" sz="2200" dirty="0"/>
          </a:p>
        </p:txBody>
      </p:sp>
      <p:sp>
        <p:nvSpPr>
          <p:cNvPr id="11" name="Text 9"/>
          <p:cNvSpPr/>
          <p:nvPr/>
        </p:nvSpPr>
        <p:spPr>
          <a:xfrm>
            <a:off x="963335" y="5200293"/>
            <a:ext cx="6030754" cy="68484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Montserrat Medium" pitchFamily="34" charset="0"/>
                <a:ea typeface="Montserrat Medium" pitchFamily="34" charset="-122"/>
                <a:cs typeface="Montserrat Medium" pitchFamily="34" charset="-120"/>
              </a:rPr>
              <a:t>Fear, anger, or excitement cloud thinking by overriding rational analysis with impulsive reactions</a:t>
            </a:r>
            <a:endParaRPr lang="en-US" sz="1650" dirty="0"/>
          </a:p>
        </p:txBody>
      </p:sp>
      <p:sp>
        <p:nvSpPr>
          <p:cNvPr id="12" name="Shape 10"/>
          <p:cNvSpPr/>
          <p:nvPr/>
        </p:nvSpPr>
        <p:spPr>
          <a:xfrm>
            <a:off x="7422237" y="4501039"/>
            <a:ext cx="6458903" cy="1598176"/>
          </a:xfrm>
          <a:prstGeom prst="roundRect">
            <a:avLst>
              <a:gd name="adj" fmla="val 2010"/>
            </a:avLst>
          </a:prstGeom>
          <a:solidFill>
            <a:srgbClr val="FFB393"/>
          </a:solidFill>
          <a:ln/>
        </p:spPr>
      </p:sp>
      <p:sp>
        <p:nvSpPr>
          <p:cNvPr id="13" name="Text 11"/>
          <p:cNvSpPr/>
          <p:nvPr/>
        </p:nvSpPr>
        <p:spPr>
          <a:xfrm>
            <a:off x="7636312" y="4715113"/>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000000"/>
                </a:solidFill>
                <a:latin typeface="Brygada 1918 Bold" pitchFamily="34" charset="0"/>
                <a:ea typeface="Brygada 1918 Bold" pitchFamily="34" charset="-122"/>
                <a:cs typeface="Brygada 1918 Bold" pitchFamily="34" charset="-120"/>
              </a:rPr>
              <a:t>Social Pressures</a:t>
            </a:r>
            <a:endParaRPr lang="en-US" sz="2200" dirty="0"/>
          </a:p>
        </p:txBody>
      </p:sp>
      <p:sp>
        <p:nvSpPr>
          <p:cNvPr id="14" name="Text 12"/>
          <p:cNvSpPr/>
          <p:nvPr/>
        </p:nvSpPr>
        <p:spPr>
          <a:xfrm>
            <a:off x="7636312" y="5200293"/>
            <a:ext cx="6030754" cy="68484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Montserrat Medium" pitchFamily="34" charset="0"/>
                <a:ea typeface="Montserrat Medium" pitchFamily="34" charset="-122"/>
                <a:cs typeface="Montserrat Medium" pitchFamily="34" charset="-120"/>
              </a:rPr>
              <a:t>Desire to conform or gain approval makes us more likely to accept popular yet flawed arguments</a:t>
            </a:r>
            <a:endParaRPr lang="en-US" sz="1650" dirty="0"/>
          </a:p>
        </p:txBody>
      </p:sp>
      <p:sp>
        <p:nvSpPr>
          <p:cNvPr id="15" name="Text 13"/>
          <p:cNvSpPr/>
          <p:nvPr/>
        </p:nvSpPr>
        <p:spPr>
          <a:xfrm>
            <a:off x="749260" y="6340078"/>
            <a:ext cx="13131879"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Understanding these tendencies is essential for recognizing and resisting fallacies, enabling clearer, more rational decision-making.</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85205" y="538401"/>
            <a:ext cx="5221129" cy="652582"/>
          </a:xfrm>
          <a:prstGeom prst="rect">
            <a:avLst/>
          </a:prstGeom>
          <a:noFill/>
          <a:ln/>
        </p:spPr>
        <p:txBody>
          <a:bodyPr wrap="none" lIns="0" tIns="0" rIns="0" bIns="0" rtlCol="0" anchor="t"/>
          <a:lstStyle/>
          <a:p>
            <a:pPr algn="l" indent="0" marL="0">
              <a:lnSpc>
                <a:spcPts val="5100"/>
              </a:lnSpc>
              <a:buNone/>
            </a:pPr>
            <a:r>
              <a:rPr lang="en-US" sz="4100" b="1" dirty="0">
                <a:solidFill>
                  <a:srgbClr val="FFB393"/>
                </a:solidFill>
                <a:latin typeface="Brygada 1918 Bold" pitchFamily="34" charset="0"/>
                <a:ea typeface="Brygada 1918 Bold" pitchFamily="34" charset="-122"/>
                <a:cs typeface="Brygada 1918 Bold" pitchFamily="34" charset="-120"/>
              </a:rPr>
              <a:t>Useful Resources</a:t>
            </a:r>
            <a:endParaRPr lang="en-US" sz="4100" dirty="0"/>
          </a:p>
        </p:txBody>
      </p:sp>
      <p:pic>
        <p:nvPicPr>
          <p:cNvPr id="3" name="Image 0" descr="preencoded.png">    </p:cNvPr>
          <p:cNvPicPr>
            <a:picLocks noChangeAspect="1"/>
          </p:cNvPicPr>
          <p:nvPr/>
        </p:nvPicPr>
        <p:blipFill>
          <a:blip r:embed="rId1"/>
          <a:stretch>
            <a:fillRect/>
          </a:stretch>
        </p:blipFill>
        <p:spPr>
          <a:xfrm>
            <a:off x="685205" y="1704856"/>
            <a:ext cx="6391156" cy="6391156"/>
          </a:xfrm>
          <a:prstGeom prst="rect">
            <a:avLst/>
          </a:prstGeom>
        </p:spPr>
      </p:pic>
      <p:sp>
        <p:nvSpPr>
          <p:cNvPr id="4" name="Text 1"/>
          <p:cNvSpPr/>
          <p:nvPr/>
        </p:nvSpPr>
        <p:spPr>
          <a:xfrm>
            <a:off x="7561659" y="1680329"/>
            <a:ext cx="2610564" cy="326350"/>
          </a:xfrm>
          <a:prstGeom prst="rect">
            <a:avLst/>
          </a:prstGeom>
          <a:noFill/>
          <a:ln/>
        </p:spPr>
        <p:txBody>
          <a:bodyPr wrap="none" lIns="0" tIns="0" rIns="0" bIns="0" rtlCol="0" anchor="t"/>
          <a:lstStyle/>
          <a:p>
            <a:pPr algn="l" indent="0" marL="0">
              <a:lnSpc>
                <a:spcPts val="2550"/>
              </a:lnSpc>
              <a:buNone/>
            </a:pPr>
            <a:r>
              <a:rPr lang="en-US" sz="2050" b="1" dirty="0">
                <a:solidFill>
                  <a:srgbClr val="FFB393"/>
                </a:solidFill>
                <a:latin typeface="Brygada 1918 Bold" pitchFamily="34" charset="0"/>
                <a:ea typeface="Brygada 1918 Bold" pitchFamily="34" charset="-122"/>
                <a:cs typeface="Brygada 1918 Bold" pitchFamily="34" charset="-120"/>
              </a:rPr>
              <a:t>Websites to Explore</a:t>
            </a:r>
            <a:endParaRPr lang="en-US" sz="2050" dirty="0"/>
          </a:p>
        </p:txBody>
      </p:sp>
      <p:sp>
        <p:nvSpPr>
          <p:cNvPr id="5" name="Text 2"/>
          <p:cNvSpPr/>
          <p:nvPr/>
        </p:nvSpPr>
        <p:spPr>
          <a:xfrm>
            <a:off x="7561659" y="2202418"/>
            <a:ext cx="6391156" cy="313134"/>
          </a:xfrm>
          <a:prstGeom prst="rect">
            <a:avLst/>
          </a:prstGeom>
          <a:noFill/>
          <a:ln/>
        </p:spPr>
        <p:txBody>
          <a:bodyPr wrap="none" lIns="0" tIns="0" rIns="0" bIns="0" rtlCol="0" anchor="t"/>
          <a:lstStyle/>
          <a:p>
            <a:pPr algn="l" marL="342900" indent="-342900">
              <a:lnSpc>
                <a:spcPts val="2450"/>
              </a:lnSpc>
              <a:buSzPct val="100000"/>
              <a:buChar char="•"/>
            </a:pPr>
            <a:r>
              <a:rPr lang="en-US" sz="1500" dirty="0">
                <a:solidFill>
                  <a:srgbClr val="FFB393"/>
                </a:solidFill>
                <a:latin typeface="Montserrat Medium" pitchFamily="34" charset="0"/>
                <a:ea typeface="Montserrat Medium" pitchFamily="34" charset="-122"/>
                <a:cs typeface="Montserrat Medium" pitchFamily="34" charset="-120"/>
              </a:rPr>
              <a:t>Thou Shall Not Use Logical Fallacies:</a:t>
            </a:r>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 yourlogicalfallacyis.com</a:t>
            </a:r>
            <a:endParaRPr lang="en-US" sz="1500" dirty="0"/>
          </a:p>
        </p:txBody>
      </p:sp>
      <p:sp>
        <p:nvSpPr>
          <p:cNvPr id="6" name="Text 3"/>
          <p:cNvSpPr/>
          <p:nvPr/>
        </p:nvSpPr>
        <p:spPr>
          <a:xfrm>
            <a:off x="7561659" y="2584013"/>
            <a:ext cx="6391156" cy="313134"/>
          </a:xfrm>
          <a:prstGeom prst="rect">
            <a:avLst/>
          </a:prstGeom>
          <a:noFill/>
          <a:ln/>
        </p:spPr>
        <p:txBody>
          <a:bodyPr wrap="none" lIns="0" tIns="0" rIns="0" bIns="0" rtlCol="0" anchor="t"/>
          <a:lstStyle/>
          <a:p>
            <a:pPr algn="l" marL="342900" indent="-342900">
              <a:lnSpc>
                <a:spcPts val="2450"/>
              </a:lnSpc>
              <a:buSzPct val="100000"/>
              <a:buChar char="•"/>
            </a:pPr>
            <a:r>
              <a:rPr lang="en-US" sz="1500" dirty="0">
                <a:solidFill>
                  <a:srgbClr val="FFB393"/>
                </a:solidFill>
                <a:latin typeface="Montserrat Medium" pitchFamily="34" charset="0"/>
                <a:ea typeface="Montserrat Medium" pitchFamily="34" charset="-122"/>
                <a:cs typeface="Montserrat Medium" pitchFamily="34" charset="-120"/>
              </a:rPr>
              <a:t>Your Bias Is:</a:t>
            </a:r>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 yourbias.is</a:t>
            </a:r>
            <a:endParaRPr lang="en-US" sz="1500" dirty="0"/>
          </a:p>
        </p:txBody>
      </p:sp>
      <p:sp>
        <p:nvSpPr>
          <p:cNvPr id="7" name="Text 4"/>
          <p:cNvSpPr/>
          <p:nvPr/>
        </p:nvSpPr>
        <p:spPr>
          <a:xfrm>
            <a:off x="7561659" y="2965609"/>
            <a:ext cx="6391156" cy="313134"/>
          </a:xfrm>
          <a:prstGeom prst="rect">
            <a:avLst/>
          </a:prstGeom>
          <a:noFill/>
          <a:ln/>
        </p:spPr>
        <p:txBody>
          <a:bodyPr wrap="none" lIns="0" tIns="0" rIns="0" bIns="0" rtlCol="0" anchor="t"/>
          <a:lstStyle/>
          <a:p>
            <a:pPr algn="l" marL="342900" indent="-342900">
              <a:lnSpc>
                <a:spcPts val="2450"/>
              </a:lnSpc>
              <a:buSzPct val="100000"/>
              <a:buChar char="•"/>
            </a:pPr>
            <a:r>
              <a:rPr lang="en-US" sz="1500" dirty="0">
                <a:solidFill>
                  <a:srgbClr val="FFB393"/>
                </a:solidFill>
                <a:latin typeface="Montserrat Medium" pitchFamily="34" charset="0"/>
                <a:ea typeface="Montserrat Medium" pitchFamily="34" charset="-122"/>
                <a:cs typeface="Montserrat Medium" pitchFamily="34" charset="-120"/>
              </a:rPr>
              <a:t>PRECOBIAS pedagogical resources:</a:t>
            </a:r>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 precobias.eu/toolkits</a:t>
            </a:r>
            <a:endParaRPr lang="en-US" sz="1500" dirty="0"/>
          </a:p>
        </p:txBody>
      </p:sp>
      <p:sp>
        <p:nvSpPr>
          <p:cNvPr id="8" name="Text 5"/>
          <p:cNvSpPr/>
          <p:nvPr/>
        </p:nvSpPr>
        <p:spPr>
          <a:xfrm>
            <a:off x="7561659" y="3454956"/>
            <a:ext cx="6391156" cy="939403"/>
          </a:xfrm>
          <a:prstGeom prst="rect">
            <a:avLst/>
          </a:prstGeom>
          <a:noFill/>
          <a:ln/>
        </p:spPr>
        <p:txBody>
          <a:bodyPr wrap="square" lIns="0" tIns="0" rIns="0" bIns="0" rtlCol="0" anchor="t"/>
          <a:lstStyle/>
          <a:p>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These resources offer posters, cards, and comprehensive information on logical fallacies and cognitive biases to help you develop stronger critical thinking skills.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1605796" y="2883813"/>
            <a:ext cx="11418808" cy="1427321"/>
          </a:xfrm>
          <a:prstGeom prst="rect">
            <a:avLst/>
          </a:prstGeom>
          <a:noFill/>
          <a:ln/>
        </p:spPr>
        <p:txBody>
          <a:bodyPr wrap="none" lIns="0" tIns="0" rIns="0" bIns="0" rtlCol="0" anchor="t"/>
          <a:lstStyle/>
          <a:p>
            <a:pPr algn="ctr" indent="0" marL="0">
              <a:lnSpc>
                <a:spcPts val="11200"/>
              </a:lnSpc>
              <a:buNone/>
            </a:pPr>
            <a:r>
              <a:rPr lang="en-US" sz="8950" b="1" dirty="0">
                <a:solidFill>
                  <a:srgbClr val="FFB393"/>
                </a:solidFill>
                <a:latin typeface="Brygada 1918 Bold" pitchFamily="34" charset="0"/>
                <a:ea typeface="Brygada 1918 Bold" pitchFamily="34" charset="-122"/>
                <a:cs typeface="Brygada 1918 Bold" pitchFamily="34" charset="-120"/>
              </a:rPr>
              <a:t>Thank You!</a:t>
            </a:r>
            <a:endParaRPr lang="en-US" sz="8950" dirty="0"/>
          </a:p>
        </p:txBody>
      </p:sp>
      <p:sp>
        <p:nvSpPr>
          <p:cNvPr id="3" name="Text 1"/>
          <p:cNvSpPr/>
          <p:nvPr/>
        </p:nvSpPr>
        <p:spPr>
          <a:xfrm>
            <a:off x="4460438" y="4632246"/>
            <a:ext cx="5709404" cy="713542"/>
          </a:xfrm>
          <a:prstGeom prst="rect">
            <a:avLst/>
          </a:prstGeom>
          <a:noFill/>
          <a:ln/>
        </p:spPr>
        <p:txBody>
          <a:bodyPr wrap="none" lIns="0" tIns="0" rIns="0" bIns="0" rtlCol="0" anchor="t"/>
          <a:lstStyle/>
          <a:p>
            <a:pPr algn="ct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Questions?</a:t>
            </a:r>
            <a:endParaRPr lang="en-US" sz="4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9260" y="3258741"/>
            <a:ext cx="7645479" cy="1712119"/>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Logical fallacies are errors in reasoning that undermine argument validity while appearing persuasive. Understanding these fallacies is essential for critical thinking, helping us evaluate arguments, distinguish sound reasoning from flawed logic, and navigate persuasive rhetoric in an era of misinformation.</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49260" y="1909048"/>
            <a:ext cx="10301049"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Why Understanding Fallacies Matters</a:t>
            </a:r>
            <a:endParaRPr lang="en-US" sz="4450" dirty="0"/>
          </a:p>
        </p:txBody>
      </p:sp>
      <p:sp>
        <p:nvSpPr>
          <p:cNvPr id="3" name="Shape 1"/>
          <p:cNvSpPr/>
          <p:nvPr/>
        </p:nvSpPr>
        <p:spPr>
          <a:xfrm>
            <a:off x="749260" y="3050738"/>
            <a:ext cx="4234577" cy="2343983"/>
          </a:xfrm>
          <a:prstGeom prst="roundRect">
            <a:avLst>
              <a:gd name="adj" fmla="val 1370"/>
            </a:avLst>
          </a:prstGeom>
          <a:solidFill>
            <a:srgbClr val="5C2438"/>
          </a:solidFill>
          <a:ln w="30480">
            <a:solidFill>
              <a:srgbClr val="662E42"/>
            </a:solidFill>
            <a:prstDash val="solid"/>
          </a:ln>
        </p:spPr>
      </p:sp>
      <p:sp>
        <p:nvSpPr>
          <p:cNvPr id="4" name="Text 2"/>
          <p:cNvSpPr/>
          <p:nvPr/>
        </p:nvSpPr>
        <p:spPr>
          <a:xfrm>
            <a:off x="993815" y="3295293"/>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Critical Thinking</a:t>
            </a:r>
            <a:endParaRPr lang="en-US" sz="2200" dirty="0"/>
          </a:p>
        </p:txBody>
      </p:sp>
      <p:sp>
        <p:nvSpPr>
          <p:cNvPr id="5" name="Text 3"/>
          <p:cNvSpPr/>
          <p:nvPr/>
        </p:nvSpPr>
        <p:spPr>
          <a:xfrm>
            <a:off x="993815" y="3780473"/>
            <a:ext cx="3745468" cy="1369695"/>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Equips individuals with the ability to evaluate arguments and distinguish sound reasoning from flawed logic</a:t>
            </a:r>
            <a:endParaRPr lang="en-US" sz="1650" dirty="0"/>
          </a:p>
        </p:txBody>
      </p:sp>
      <p:sp>
        <p:nvSpPr>
          <p:cNvPr id="6" name="Shape 4"/>
          <p:cNvSpPr/>
          <p:nvPr/>
        </p:nvSpPr>
        <p:spPr>
          <a:xfrm>
            <a:off x="5197912" y="3050738"/>
            <a:ext cx="4234577" cy="2343983"/>
          </a:xfrm>
          <a:prstGeom prst="roundRect">
            <a:avLst>
              <a:gd name="adj" fmla="val 1370"/>
            </a:avLst>
          </a:prstGeom>
          <a:solidFill>
            <a:srgbClr val="5C2438"/>
          </a:solidFill>
          <a:ln w="30480">
            <a:solidFill>
              <a:srgbClr val="662E42"/>
            </a:solidFill>
            <a:prstDash val="solid"/>
          </a:ln>
        </p:spPr>
      </p:sp>
      <p:sp>
        <p:nvSpPr>
          <p:cNvPr id="7" name="Text 5"/>
          <p:cNvSpPr/>
          <p:nvPr/>
        </p:nvSpPr>
        <p:spPr>
          <a:xfrm>
            <a:off x="5442466" y="3295293"/>
            <a:ext cx="305145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Communication Skills</a:t>
            </a:r>
            <a:endParaRPr lang="en-US" sz="2200" dirty="0"/>
          </a:p>
        </p:txBody>
      </p:sp>
      <p:sp>
        <p:nvSpPr>
          <p:cNvPr id="8" name="Text 6"/>
          <p:cNvSpPr/>
          <p:nvPr/>
        </p:nvSpPr>
        <p:spPr>
          <a:xfrm>
            <a:off x="5442466" y="3780473"/>
            <a:ext cx="3745468"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Enables students to present ideas clearly and defend them effectively against criticism</a:t>
            </a:r>
            <a:endParaRPr lang="en-US" sz="1650" dirty="0"/>
          </a:p>
        </p:txBody>
      </p:sp>
      <p:sp>
        <p:nvSpPr>
          <p:cNvPr id="9" name="Shape 7"/>
          <p:cNvSpPr/>
          <p:nvPr/>
        </p:nvSpPr>
        <p:spPr>
          <a:xfrm>
            <a:off x="9646563" y="3050738"/>
            <a:ext cx="4234577" cy="2343983"/>
          </a:xfrm>
          <a:prstGeom prst="roundRect">
            <a:avLst>
              <a:gd name="adj" fmla="val 1370"/>
            </a:avLst>
          </a:prstGeom>
          <a:solidFill>
            <a:srgbClr val="5C2438"/>
          </a:solidFill>
          <a:ln w="30480">
            <a:solidFill>
              <a:srgbClr val="662E42"/>
            </a:solidFill>
            <a:prstDash val="solid"/>
          </a:ln>
        </p:spPr>
      </p:sp>
      <p:sp>
        <p:nvSpPr>
          <p:cNvPr id="10" name="Text 8"/>
          <p:cNvSpPr/>
          <p:nvPr/>
        </p:nvSpPr>
        <p:spPr>
          <a:xfrm>
            <a:off x="9891117" y="3295293"/>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Civic Participation</a:t>
            </a:r>
            <a:endParaRPr lang="en-US" sz="2200" dirty="0"/>
          </a:p>
        </p:txBody>
      </p:sp>
      <p:sp>
        <p:nvSpPr>
          <p:cNvPr id="11" name="Text 9"/>
          <p:cNvSpPr/>
          <p:nvPr/>
        </p:nvSpPr>
        <p:spPr>
          <a:xfrm>
            <a:off x="9891117" y="3780473"/>
            <a:ext cx="3745468"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Empowers students to engage thoughtfully with complex issues and make informed decisions</a:t>
            </a:r>
            <a:endParaRPr lang="en-US" sz="1650" dirty="0"/>
          </a:p>
        </p:txBody>
      </p:sp>
      <p:sp>
        <p:nvSpPr>
          <p:cNvPr id="12" name="Text 10"/>
          <p:cNvSpPr/>
          <p:nvPr/>
        </p:nvSpPr>
        <p:spPr>
          <a:xfrm>
            <a:off x="749260" y="5635585"/>
            <a:ext cx="13131879"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In our polarized world, recognizing fallacies helps cultivate a generation of discerning, reflective, and responsible thinkers.</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49260" y="627221"/>
            <a:ext cx="9131498"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Common Logical Fallacies (Part 1)</a:t>
            </a:r>
            <a:endParaRPr lang="en-US" sz="4450" dirty="0"/>
          </a:p>
        </p:txBody>
      </p:sp>
      <p:sp>
        <p:nvSpPr>
          <p:cNvPr id="3" name="Shape 1"/>
          <p:cNvSpPr/>
          <p:nvPr/>
        </p:nvSpPr>
        <p:spPr>
          <a:xfrm>
            <a:off x="749260" y="1902738"/>
            <a:ext cx="6304836" cy="2622352"/>
          </a:xfrm>
          <a:prstGeom prst="roundRect">
            <a:avLst>
              <a:gd name="adj" fmla="val 1225"/>
            </a:avLst>
          </a:prstGeom>
          <a:solidFill>
            <a:srgbClr val="5C2438"/>
          </a:solidFill>
          <a:ln w="30480">
            <a:solidFill>
              <a:srgbClr val="FFB393"/>
            </a:solidFill>
            <a:prstDash val="solid"/>
          </a:ln>
        </p:spPr>
      </p:sp>
      <p:sp>
        <p:nvSpPr>
          <p:cNvPr id="4" name="Shape 2"/>
          <p:cNvSpPr/>
          <p:nvPr/>
        </p:nvSpPr>
        <p:spPr>
          <a:xfrm>
            <a:off x="749260" y="1902738"/>
            <a:ext cx="121920" cy="2622352"/>
          </a:xfrm>
          <a:prstGeom prst="roundRect">
            <a:avLst>
              <a:gd name="adj" fmla="val 26342"/>
            </a:avLst>
          </a:prstGeom>
          <a:solidFill>
            <a:srgbClr val="FFB393"/>
          </a:solidFill>
          <a:ln/>
        </p:spPr>
      </p:sp>
      <p:sp>
        <p:nvSpPr>
          <p:cNvPr id="5" name="Text 3"/>
          <p:cNvSpPr/>
          <p:nvPr/>
        </p:nvSpPr>
        <p:spPr>
          <a:xfrm>
            <a:off x="1115735" y="2147292"/>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Straw Man</a:t>
            </a:r>
            <a:endParaRPr lang="en-US" sz="2200" dirty="0"/>
          </a:p>
        </p:txBody>
      </p:sp>
      <p:sp>
        <p:nvSpPr>
          <p:cNvPr id="6" name="Text 4"/>
          <p:cNvSpPr/>
          <p:nvPr/>
        </p:nvSpPr>
        <p:spPr>
          <a:xfrm>
            <a:off x="1115735" y="2718197"/>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Misrepresenting someone's argument to make it easier to attack.</a:t>
            </a:r>
            <a:endParaRPr lang="en-US" sz="1650" dirty="0"/>
          </a:p>
        </p:txBody>
      </p:sp>
      <p:sp>
        <p:nvSpPr>
          <p:cNvPr id="7" name="Text 5"/>
          <p:cNvSpPr/>
          <p:nvPr/>
        </p:nvSpPr>
        <p:spPr>
          <a:xfrm>
            <a:off x="1115735" y="3595688"/>
            <a:ext cx="5693807"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"You're against space exploration? So you're okay with ignoring scientific progress?"</a:t>
            </a:r>
            <a:endParaRPr lang="en-US" sz="1650" dirty="0"/>
          </a:p>
        </p:txBody>
      </p:sp>
      <p:sp>
        <p:nvSpPr>
          <p:cNvPr id="8" name="Shape 6"/>
          <p:cNvSpPr/>
          <p:nvPr/>
        </p:nvSpPr>
        <p:spPr>
          <a:xfrm>
            <a:off x="749260" y="4739164"/>
            <a:ext cx="6304836" cy="2279928"/>
          </a:xfrm>
          <a:prstGeom prst="roundRect">
            <a:avLst>
              <a:gd name="adj" fmla="val 1409"/>
            </a:avLst>
          </a:prstGeom>
          <a:solidFill>
            <a:srgbClr val="5C2438"/>
          </a:solidFill>
          <a:ln w="30480">
            <a:solidFill>
              <a:srgbClr val="FFB393"/>
            </a:solidFill>
            <a:prstDash val="solid"/>
          </a:ln>
        </p:spPr>
      </p:sp>
      <p:sp>
        <p:nvSpPr>
          <p:cNvPr id="9" name="Shape 7"/>
          <p:cNvSpPr/>
          <p:nvPr/>
        </p:nvSpPr>
        <p:spPr>
          <a:xfrm>
            <a:off x="749260" y="4739164"/>
            <a:ext cx="121920" cy="2279928"/>
          </a:xfrm>
          <a:prstGeom prst="roundRect">
            <a:avLst>
              <a:gd name="adj" fmla="val 26342"/>
            </a:avLst>
          </a:prstGeom>
          <a:solidFill>
            <a:srgbClr val="FFB393"/>
          </a:solidFill>
          <a:ln/>
        </p:spPr>
      </p:sp>
      <p:sp>
        <p:nvSpPr>
          <p:cNvPr id="10" name="Text 8"/>
          <p:cNvSpPr/>
          <p:nvPr/>
        </p:nvSpPr>
        <p:spPr>
          <a:xfrm>
            <a:off x="1115735" y="4983718"/>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Ad Hominem</a:t>
            </a:r>
            <a:endParaRPr lang="en-US" sz="2200" dirty="0"/>
          </a:p>
        </p:txBody>
      </p:sp>
      <p:sp>
        <p:nvSpPr>
          <p:cNvPr id="11" name="Text 9"/>
          <p:cNvSpPr/>
          <p:nvPr/>
        </p:nvSpPr>
        <p:spPr>
          <a:xfrm>
            <a:off x="1115735" y="5554623"/>
            <a:ext cx="5693807" cy="342424"/>
          </a:xfrm>
          <a:prstGeom prst="rect">
            <a:avLst/>
          </a:prstGeom>
          <a:noFill/>
          <a:ln/>
        </p:spPr>
        <p:txBody>
          <a:bodyPr wrap="non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Attacking the person instead of the argument.</a:t>
            </a:r>
            <a:endParaRPr lang="en-US" sz="1650" dirty="0"/>
          </a:p>
        </p:txBody>
      </p:sp>
      <p:sp>
        <p:nvSpPr>
          <p:cNvPr id="12" name="Text 10"/>
          <p:cNvSpPr/>
          <p:nvPr/>
        </p:nvSpPr>
        <p:spPr>
          <a:xfrm>
            <a:off x="1115735" y="6089690"/>
            <a:ext cx="5693807"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"You can't trust their opinion on climate change - they didn't even finish college!"</a:t>
            </a:r>
            <a:endParaRPr lang="en-US" sz="1650" dirty="0"/>
          </a:p>
        </p:txBody>
      </p:sp>
      <p:sp>
        <p:nvSpPr>
          <p:cNvPr id="13" name="Shape 11"/>
          <p:cNvSpPr/>
          <p:nvPr/>
        </p:nvSpPr>
        <p:spPr>
          <a:xfrm>
            <a:off x="7583924" y="1902738"/>
            <a:ext cx="6304836" cy="2622352"/>
          </a:xfrm>
          <a:prstGeom prst="roundRect">
            <a:avLst>
              <a:gd name="adj" fmla="val 1225"/>
            </a:avLst>
          </a:prstGeom>
          <a:solidFill>
            <a:srgbClr val="5C2438"/>
          </a:solidFill>
          <a:ln w="30480">
            <a:solidFill>
              <a:srgbClr val="421424"/>
            </a:solidFill>
            <a:prstDash val="solid"/>
          </a:ln>
        </p:spPr>
      </p:sp>
      <p:sp>
        <p:nvSpPr>
          <p:cNvPr id="14" name="Shape 12"/>
          <p:cNvSpPr/>
          <p:nvPr/>
        </p:nvSpPr>
        <p:spPr>
          <a:xfrm>
            <a:off x="7583924" y="1902738"/>
            <a:ext cx="121920" cy="2622352"/>
          </a:xfrm>
          <a:prstGeom prst="roundRect">
            <a:avLst>
              <a:gd name="adj" fmla="val 26342"/>
            </a:avLst>
          </a:prstGeom>
          <a:solidFill>
            <a:srgbClr val="421424"/>
          </a:solidFill>
          <a:ln/>
        </p:spPr>
      </p:sp>
      <p:sp>
        <p:nvSpPr>
          <p:cNvPr id="15" name="Text 13"/>
          <p:cNvSpPr/>
          <p:nvPr/>
        </p:nvSpPr>
        <p:spPr>
          <a:xfrm>
            <a:off x="7950398" y="2147292"/>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Slippery Slope</a:t>
            </a:r>
            <a:endParaRPr lang="en-US" sz="2200" dirty="0"/>
          </a:p>
        </p:txBody>
      </p:sp>
      <p:sp>
        <p:nvSpPr>
          <p:cNvPr id="16" name="Text 14"/>
          <p:cNvSpPr/>
          <p:nvPr/>
        </p:nvSpPr>
        <p:spPr>
          <a:xfrm>
            <a:off x="7950398" y="2718197"/>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Assuming one step will inevitably lead to a negative chain of events.</a:t>
            </a:r>
            <a:endParaRPr lang="en-US" sz="1650" dirty="0"/>
          </a:p>
        </p:txBody>
      </p:sp>
      <p:sp>
        <p:nvSpPr>
          <p:cNvPr id="17" name="Text 15"/>
          <p:cNvSpPr/>
          <p:nvPr/>
        </p:nvSpPr>
        <p:spPr>
          <a:xfrm>
            <a:off x="7950398" y="3595688"/>
            <a:ext cx="5693807"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"If we allow one late submission, soon no one will follow deadlines."</a:t>
            </a:r>
            <a:endParaRPr lang="en-US" sz="1650" dirty="0"/>
          </a:p>
        </p:txBody>
      </p:sp>
      <p:sp>
        <p:nvSpPr>
          <p:cNvPr id="18" name="Shape 16"/>
          <p:cNvSpPr/>
          <p:nvPr/>
        </p:nvSpPr>
        <p:spPr>
          <a:xfrm>
            <a:off x="7583924" y="4739164"/>
            <a:ext cx="6304836" cy="2622352"/>
          </a:xfrm>
          <a:prstGeom prst="roundRect">
            <a:avLst>
              <a:gd name="adj" fmla="val 1225"/>
            </a:avLst>
          </a:prstGeom>
          <a:solidFill>
            <a:srgbClr val="5C2438"/>
          </a:solidFill>
          <a:ln w="30480">
            <a:solidFill>
              <a:srgbClr val="421424"/>
            </a:solidFill>
            <a:prstDash val="solid"/>
          </a:ln>
        </p:spPr>
      </p:sp>
      <p:sp>
        <p:nvSpPr>
          <p:cNvPr id="19" name="Shape 17"/>
          <p:cNvSpPr/>
          <p:nvPr/>
        </p:nvSpPr>
        <p:spPr>
          <a:xfrm>
            <a:off x="7583924" y="4739164"/>
            <a:ext cx="121920" cy="2622352"/>
          </a:xfrm>
          <a:prstGeom prst="roundRect">
            <a:avLst>
              <a:gd name="adj" fmla="val 26342"/>
            </a:avLst>
          </a:prstGeom>
          <a:solidFill>
            <a:srgbClr val="421424"/>
          </a:solidFill>
          <a:ln/>
        </p:spPr>
      </p:sp>
      <p:sp>
        <p:nvSpPr>
          <p:cNvPr id="20" name="Text 18"/>
          <p:cNvSpPr/>
          <p:nvPr/>
        </p:nvSpPr>
        <p:spPr>
          <a:xfrm>
            <a:off x="7950398" y="4983718"/>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Appeal to Authority</a:t>
            </a:r>
            <a:endParaRPr lang="en-US" sz="2200" dirty="0"/>
          </a:p>
        </p:txBody>
      </p:sp>
      <p:sp>
        <p:nvSpPr>
          <p:cNvPr id="21" name="Text 19"/>
          <p:cNvSpPr/>
          <p:nvPr/>
        </p:nvSpPr>
        <p:spPr>
          <a:xfrm>
            <a:off x="7950398" y="5554623"/>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Assuming something is true because an authority figure says so.</a:t>
            </a:r>
            <a:endParaRPr lang="en-US" sz="1650" dirty="0"/>
          </a:p>
        </p:txBody>
      </p:sp>
      <p:sp>
        <p:nvSpPr>
          <p:cNvPr id="22" name="Text 20"/>
          <p:cNvSpPr/>
          <p:nvPr/>
        </p:nvSpPr>
        <p:spPr>
          <a:xfrm>
            <a:off x="7950398" y="6432113"/>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"This product must be great—an athlete endorses it!"</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76287"/>
          </a:xfrm>
          <a:prstGeom prst="rect">
            <a:avLst/>
          </a:prstGeom>
        </p:spPr>
      </p:pic>
      <p:sp>
        <p:nvSpPr>
          <p:cNvPr id="3" name="Text 0"/>
          <p:cNvSpPr/>
          <p:nvPr/>
        </p:nvSpPr>
        <p:spPr>
          <a:xfrm>
            <a:off x="749260" y="3356967"/>
            <a:ext cx="9171503"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Common Logical Fallacies (Part 2)</a:t>
            </a:r>
            <a:endParaRPr lang="en-US" sz="4450" dirty="0"/>
          </a:p>
        </p:txBody>
      </p:sp>
      <p:sp>
        <p:nvSpPr>
          <p:cNvPr id="4" name="Shape 1"/>
          <p:cNvSpPr/>
          <p:nvPr/>
        </p:nvSpPr>
        <p:spPr>
          <a:xfrm>
            <a:off x="749260" y="4391620"/>
            <a:ext cx="4234577" cy="3157180"/>
          </a:xfrm>
          <a:prstGeom prst="roundRect">
            <a:avLst>
              <a:gd name="adj" fmla="val 1017"/>
            </a:avLst>
          </a:prstGeom>
          <a:solidFill>
            <a:srgbClr val="5C2438"/>
          </a:solidFill>
          <a:ln w="30480">
            <a:solidFill>
              <a:srgbClr val="FFB393"/>
            </a:solidFill>
            <a:prstDash val="solid"/>
          </a:ln>
        </p:spPr>
      </p:sp>
      <p:sp>
        <p:nvSpPr>
          <p:cNvPr id="5" name="Shape 2"/>
          <p:cNvSpPr/>
          <p:nvPr/>
        </p:nvSpPr>
        <p:spPr>
          <a:xfrm>
            <a:off x="749260" y="4391620"/>
            <a:ext cx="121920" cy="3157180"/>
          </a:xfrm>
          <a:prstGeom prst="roundRect">
            <a:avLst>
              <a:gd name="adj" fmla="val 26342"/>
            </a:avLst>
          </a:prstGeom>
          <a:solidFill>
            <a:srgbClr val="FFB393"/>
          </a:solidFill>
          <a:ln/>
        </p:spPr>
      </p:sp>
      <p:sp>
        <p:nvSpPr>
          <p:cNvPr id="6" name="Text 3"/>
          <p:cNvSpPr/>
          <p:nvPr/>
        </p:nvSpPr>
        <p:spPr>
          <a:xfrm>
            <a:off x="1115735" y="4636175"/>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False Dilemma</a:t>
            </a:r>
            <a:endParaRPr lang="en-US" sz="2200" dirty="0"/>
          </a:p>
        </p:txBody>
      </p:sp>
      <p:sp>
        <p:nvSpPr>
          <p:cNvPr id="7" name="Text 4"/>
          <p:cNvSpPr/>
          <p:nvPr/>
        </p:nvSpPr>
        <p:spPr>
          <a:xfrm>
            <a:off x="1115735" y="5121354"/>
            <a:ext cx="3623548"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Presenting only two options when more exist, forcing an oversimplified choice.</a:t>
            </a:r>
            <a:endParaRPr lang="en-US" sz="1650" dirty="0"/>
          </a:p>
        </p:txBody>
      </p:sp>
      <p:sp>
        <p:nvSpPr>
          <p:cNvPr id="8" name="Text 5"/>
          <p:cNvSpPr/>
          <p:nvPr/>
        </p:nvSpPr>
        <p:spPr>
          <a:xfrm>
            <a:off x="1115735" y="6276975"/>
            <a:ext cx="3623548"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"You're either with us or against us."</a:t>
            </a:r>
            <a:endParaRPr lang="en-US" sz="1650" dirty="0"/>
          </a:p>
        </p:txBody>
      </p:sp>
      <p:sp>
        <p:nvSpPr>
          <p:cNvPr id="9" name="Shape 6"/>
          <p:cNvSpPr/>
          <p:nvPr/>
        </p:nvSpPr>
        <p:spPr>
          <a:xfrm>
            <a:off x="5197912" y="4391620"/>
            <a:ext cx="4234577" cy="3157180"/>
          </a:xfrm>
          <a:prstGeom prst="roundRect">
            <a:avLst>
              <a:gd name="adj" fmla="val 1017"/>
            </a:avLst>
          </a:prstGeom>
          <a:solidFill>
            <a:srgbClr val="5C2438"/>
          </a:solidFill>
          <a:ln w="30480">
            <a:solidFill>
              <a:srgbClr val="FFB393"/>
            </a:solidFill>
            <a:prstDash val="solid"/>
          </a:ln>
        </p:spPr>
      </p:sp>
      <p:sp>
        <p:nvSpPr>
          <p:cNvPr id="10" name="Shape 7"/>
          <p:cNvSpPr/>
          <p:nvPr/>
        </p:nvSpPr>
        <p:spPr>
          <a:xfrm>
            <a:off x="5197912" y="4391620"/>
            <a:ext cx="121920" cy="3157180"/>
          </a:xfrm>
          <a:prstGeom prst="roundRect">
            <a:avLst>
              <a:gd name="adj" fmla="val 26342"/>
            </a:avLst>
          </a:prstGeom>
          <a:solidFill>
            <a:srgbClr val="FFB393"/>
          </a:solidFill>
          <a:ln/>
        </p:spPr>
      </p:sp>
      <p:sp>
        <p:nvSpPr>
          <p:cNvPr id="11" name="Text 8"/>
          <p:cNvSpPr/>
          <p:nvPr/>
        </p:nvSpPr>
        <p:spPr>
          <a:xfrm>
            <a:off x="5564386" y="4636175"/>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Bandwagon Fallacy</a:t>
            </a:r>
            <a:endParaRPr lang="en-US" sz="2200" dirty="0"/>
          </a:p>
        </p:txBody>
      </p:sp>
      <p:sp>
        <p:nvSpPr>
          <p:cNvPr id="12" name="Text 9"/>
          <p:cNvSpPr/>
          <p:nvPr/>
        </p:nvSpPr>
        <p:spPr>
          <a:xfrm>
            <a:off x="5564386" y="5121354"/>
            <a:ext cx="3623548"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Assuming something is true or good because it is popular or widely accepted.</a:t>
            </a:r>
            <a:endParaRPr lang="en-US" sz="1650" dirty="0"/>
          </a:p>
        </p:txBody>
      </p:sp>
      <p:sp>
        <p:nvSpPr>
          <p:cNvPr id="13" name="Text 10"/>
          <p:cNvSpPr/>
          <p:nvPr/>
        </p:nvSpPr>
        <p:spPr>
          <a:xfrm>
            <a:off x="5564386" y="6276975"/>
            <a:ext cx="3623548"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"Everyone else is buying this product, so it must be the best."</a:t>
            </a:r>
            <a:endParaRPr lang="en-US" sz="1650" dirty="0"/>
          </a:p>
        </p:txBody>
      </p:sp>
      <p:sp>
        <p:nvSpPr>
          <p:cNvPr id="14" name="Shape 11"/>
          <p:cNvSpPr/>
          <p:nvPr/>
        </p:nvSpPr>
        <p:spPr>
          <a:xfrm>
            <a:off x="9646563" y="4391620"/>
            <a:ext cx="4234577" cy="3157180"/>
          </a:xfrm>
          <a:prstGeom prst="roundRect">
            <a:avLst>
              <a:gd name="adj" fmla="val 1017"/>
            </a:avLst>
          </a:prstGeom>
          <a:solidFill>
            <a:srgbClr val="5C2438"/>
          </a:solidFill>
          <a:ln w="30480">
            <a:solidFill>
              <a:srgbClr val="FFB393"/>
            </a:solidFill>
            <a:prstDash val="solid"/>
          </a:ln>
        </p:spPr>
      </p:sp>
      <p:sp>
        <p:nvSpPr>
          <p:cNvPr id="15" name="Shape 12"/>
          <p:cNvSpPr/>
          <p:nvPr/>
        </p:nvSpPr>
        <p:spPr>
          <a:xfrm>
            <a:off x="9646563" y="4391620"/>
            <a:ext cx="121920" cy="3157180"/>
          </a:xfrm>
          <a:prstGeom prst="roundRect">
            <a:avLst>
              <a:gd name="adj" fmla="val 26342"/>
            </a:avLst>
          </a:prstGeom>
          <a:solidFill>
            <a:srgbClr val="FFB393"/>
          </a:solidFill>
          <a:ln/>
        </p:spPr>
      </p:sp>
      <p:sp>
        <p:nvSpPr>
          <p:cNvPr id="16" name="Text 13"/>
          <p:cNvSpPr/>
          <p:nvPr/>
        </p:nvSpPr>
        <p:spPr>
          <a:xfrm>
            <a:off x="10013037" y="4636175"/>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Red Herring</a:t>
            </a:r>
            <a:endParaRPr lang="en-US" sz="2200" dirty="0"/>
          </a:p>
        </p:txBody>
      </p:sp>
      <p:sp>
        <p:nvSpPr>
          <p:cNvPr id="17" name="Text 14"/>
          <p:cNvSpPr/>
          <p:nvPr/>
        </p:nvSpPr>
        <p:spPr>
          <a:xfrm>
            <a:off x="10013037" y="5121354"/>
            <a:ext cx="3623548"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Introducing an irrelevant topic to divert attention from the original issue.</a:t>
            </a:r>
            <a:endParaRPr lang="en-US" sz="1650" dirty="0"/>
          </a:p>
        </p:txBody>
      </p:sp>
      <p:sp>
        <p:nvSpPr>
          <p:cNvPr id="18" name="Text 15"/>
          <p:cNvSpPr/>
          <p:nvPr/>
        </p:nvSpPr>
        <p:spPr>
          <a:xfrm>
            <a:off x="10013037" y="6276975"/>
            <a:ext cx="3623548"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"Why worry about climate change when there are people who don't have enough to eat?"</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49260" y="627221"/>
            <a:ext cx="9194244"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Common Logical Fallacies (Part 3)</a:t>
            </a:r>
            <a:endParaRPr lang="en-US" sz="4450" dirty="0"/>
          </a:p>
        </p:txBody>
      </p:sp>
      <p:sp>
        <p:nvSpPr>
          <p:cNvPr id="3" name="Shape 1"/>
          <p:cNvSpPr/>
          <p:nvPr/>
        </p:nvSpPr>
        <p:spPr>
          <a:xfrm>
            <a:off x="749260" y="1902738"/>
            <a:ext cx="6304836" cy="2622352"/>
          </a:xfrm>
          <a:prstGeom prst="roundRect">
            <a:avLst>
              <a:gd name="adj" fmla="val 1225"/>
            </a:avLst>
          </a:prstGeom>
          <a:solidFill>
            <a:srgbClr val="5C2438"/>
          </a:solidFill>
          <a:ln w="30480">
            <a:solidFill>
              <a:srgbClr val="421424"/>
            </a:solidFill>
            <a:prstDash val="solid"/>
          </a:ln>
        </p:spPr>
      </p:sp>
      <p:sp>
        <p:nvSpPr>
          <p:cNvPr id="4" name="Shape 2"/>
          <p:cNvSpPr/>
          <p:nvPr/>
        </p:nvSpPr>
        <p:spPr>
          <a:xfrm>
            <a:off x="749260" y="1902738"/>
            <a:ext cx="121920" cy="2622352"/>
          </a:xfrm>
          <a:prstGeom prst="roundRect">
            <a:avLst>
              <a:gd name="adj" fmla="val 26342"/>
            </a:avLst>
          </a:prstGeom>
          <a:solidFill>
            <a:srgbClr val="421424"/>
          </a:solidFill>
          <a:ln/>
        </p:spPr>
      </p:sp>
      <p:sp>
        <p:nvSpPr>
          <p:cNvPr id="5" name="Text 3"/>
          <p:cNvSpPr/>
          <p:nvPr/>
        </p:nvSpPr>
        <p:spPr>
          <a:xfrm>
            <a:off x="1115735" y="2147292"/>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Circular Reasoning</a:t>
            </a:r>
            <a:endParaRPr lang="en-US" sz="2200" dirty="0"/>
          </a:p>
        </p:txBody>
      </p:sp>
      <p:sp>
        <p:nvSpPr>
          <p:cNvPr id="6" name="Text 4"/>
          <p:cNvSpPr/>
          <p:nvPr/>
        </p:nvSpPr>
        <p:spPr>
          <a:xfrm>
            <a:off x="1115735" y="2718197"/>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Using the conclusion as a premise, assuming what you're trying to prove.</a:t>
            </a:r>
            <a:endParaRPr lang="en-US" sz="1650" dirty="0"/>
          </a:p>
        </p:txBody>
      </p:sp>
      <p:sp>
        <p:nvSpPr>
          <p:cNvPr id="7" name="Text 5"/>
          <p:cNvSpPr/>
          <p:nvPr/>
        </p:nvSpPr>
        <p:spPr>
          <a:xfrm>
            <a:off x="1115735" y="3595688"/>
            <a:ext cx="5693807"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"I'm trustworthy because I always tell the truth, and you can trust me to say that."</a:t>
            </a:r>
            <a:endParaRPr lang="en-US" sz="1650" dirty="0"/>
          </a:p>
        </p:txBody>
      </p:sp>
      <p:sp>
        <p:nvSpPr>
          <p:cNvPr id="8" name="Shape 6"/>
          <p:cNvSpPr/>
          <p:nvPr/>
        </p:nvSpPr>
        <p:spPr>
          <a:xfrm>
            <a:off x="749260" y="4739164"/>
            <a:ext cx="6304836" cy="2622352"/>
          </a:xfrm>
          <a:prstGeom prst="roundRect">
            <a:avLst>
              <a:gd name="adj" fmla="val 1225"/>
            </a:avLst>
          </a:prstGeom>
          <a:solidFill>
            <a:srgbClr val="5C2438"/>
          </a:solidFill>
          <a:ln w="30480">
            <a:solidFill>
              <a:srgbClr val="421424"/>
            </a:solidFill>
            <a:prstDash val="solid"/>
          </a:ln>
        </p:spPr>
      </p:sp>
      <p:sp>
        <p:nvSpPr>
          <p:cNvPr id="9" name="Shape 7"/>
          <p:cNvSpPr/>
          <p:nvPr/>
        </p:nvSpPr>
        <p:spPr>
          <a:xfrm>
            <a:off x="749260" y="4739164"/>
            <a:ext cx="121920" cy="2622352"/>
          </a:xfrm>
          <a:prstGeom prst="roundRect">
            <a:avLst>
              <a:gd name="adj" fmla="val 26342"/>
            </a:avLst>
          </a:prstGeom>
          <a:solidFill>
            <a:srgbClr val="421424"/>
          </a:solidFill>
          <a:ln/>
        </p:spPr>
      </p:sp>
      <p:sp>
        <p:nvSpPr>
          <p:cNvPr id="10" name="Text 8"/>
          <p:cNvSpPr/>
          <p:nvPr/>
        </p:nvSpPr>
        <p:spPr>
          <a:xfrm>
            <a:off x="1115735" y="4983718"/>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Appeal to Emotion</a:t>
            </a:r>
            <a:endParaRPr lang="en-US" sz="2200" dirty="0"/>
          </a:p>
        </p:txBody>
      </p:sp>
      <p:sp>
        <p:nvSpPr>
          <p:cNvPr id="11" name="Text 9"/>
          <p:cNvSpPr/>
          <p:nvPr/>
        </p:nvSpPr>
        <p:spPr>
          <a:xfrm>
            <a:off x="1115735" y="5554623"/>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Using emotional appeals instead of logic to persuade.</a:t>
            </a:r>
            <a:endParaRPr lang="en-US" sz="1650" dirty="0"/>
          </a:p>
        </p:txBody>
      </p:sp>
      <p:sp>
        <p:nvSpPr>
          <p:cNvPr id="12" name="Text 10"/>
          <p:cNvSpPr/>
          <p:nvPr/>
        </p:nvSpPr>
        <p:spPr>
          <a:xfrm>
            <a:off x="1115735" y="6432113"/>
            <a:ext cx="5693807"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"Think of all the starving children - don't you want to donate today?"</a:t>
            </a:r>
            <a:endParaRPr lang="en-US" sz="1650" dirty="0"/>
          </a:p>
        </p:txBody>
      </p:sp>
      <p:sp>
        <p:nvSpPr>
          <p:cNvPr id="13" name="Shape 11"/>
          <p:cNvSpPr/>
          <p:nvPr/>
        </p:nvSpPr>
        <p:spPr>
          <a:xfrm>
            <a:off x="7583924" y="1902738"/>
            <a:ext cx="6304836" cy="2622352"/>
          </a:xfrm>
          <a:prstGeom prst="roundRect">
            <a:avLst>
              <a:gd name="adj" fmla="val 1225"/>
            </a:avLst>
          </a:prstGeom>
          <a:solidFill>
            <a:srgbClr val="5C2438"/>
          </a:solidFill>
          <a:ln w="30480">
            <a:solidFill>
              <a:srgbClr val="FFB393"/>
            </a:solidFill>
            <a:prstDash val="solid"/>
          </a:ln>
        </p:spPr>
      </p:sp>
      <p:sp>
        <p:nvSpPr>
          <p:cNvPr id="14" name="Shape 12"/>
          <p:cNvSpPr/>
          <p:nvPr/>
        </p:nvSpPr>
        <p:spPr>
          <a:xfrm>
            <a:off x="7583924" y="1902738"/>
            <a:ext cx="121920" cy="2622352"/>
          </a:xfrm>
          <a:prstGeom prst="roundRect">
            <a:avLst>
              <a:gd name="adj" fmla="val 26342"/>
            </a:avLst>
          </a:prstGeom>
          <a:solidFill>
            <a:srgbClr val="FFB393"/>
          </a:solidFill>
          <a:ln/>
        </p:spPr>
      </p:sp>
      <p:sp>
        <p:nvSpPr>
          <p:cNvPr id="15" name="Text 13"/>
          <p:cNvSpPr/>
          <p:nvPr/>
        </p:nvSpPr>
        <p:spPr>
          <a:xfrm>
            <a:off x="7950398" y="2147292"/>
            <a:ext cx="2899886"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Hasty Generalization</a:t>
            </a:r>
            <a:endParaRPr lang="en-US" sz="2200" dirty="0"/>
          </a:p>
        </p:txBody>
      </p:sp>
      <p:sp>
        <p:nvSpPr>
          <p:cNvPr id="16" name="Text 14"/>
          <p:cNvSpPr/>
          <p:nvPr/>
        </p:nvSpPr>
        <p:spPr>
          <a:xfrm>
            <a:off x="7950398" y="2718197"/>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Drawing a conclusion based on insufficient or unrepresentative evidence.</a:t>
            </a:r>
            <a:endParaRPr lang="en-US" sz="1650" dirty="0"/>
          </a:p>
        </p:txBody>
      </p:sp>
      <p:sp>
        <p:nvSpPr>
          <p:cNvPr id="17" name="Text 15"/>
          <p:cNvSpPr/>
          <p:nvPr/>
        </p:nvSpPr>
        <p:spPr>
          <a:xfrm>
            <a:off x="7950398" y="3595688"/>
            <a:ext cx="5693807" cy="684848"/>
          </a:xfrm>
          <a:prstGeom prst="rect">
            <a:avLst/>
          </a:prstGeom>
          <a:noFill/>
          <a:ln/>
        </p:spPr>
        <p:txBody>
          <a:bodyPr wrap="square" lIns="0" tIns="0" rIns="0" bIns="0" rtlCol="0" anchor="t"/>
          <a:lstStyle/>
          <a:p>
            <a:pPr algn="l" indent="0" marL="0">
              <a:lnSpc>
                <a:spcPts val="2650"/>
              </a:lnSpc>
              <a:buNone/>
            </a:pPr>
            <a:r>
              <a:rPr lang="en-US" sz="1650" i="1" dirty="0">
                <a:solidFill>
                  <a:srgbClr val="F4CAB8"/>
                </a:solidFill>
                <a:latin typeface="Montserrat Medium" pitchFamily="34" charset="0"/>
                <a:ea typeface="Montserrat Medium" pitchFamily="34" charset="-122"/>
                <a:cs typeface="Montserrat Medium" pitchFamily="34" charset="-120"/>
              </a:rPr>
              <a:t>"I met two rude tourists from that country - everyone there must be rude."</a:t>
            </a:r>
            <a:endParaRPr lang="en-US" sz="1650" dirty="0"/>
          </a:p>
        </p:txBody>
      </p:sp>
      <p:sp>
        <p:nvSpPr>
          <p:cNvPr id="18" name="Shape 16"/>
          <p:cNvSpPr/>
          <p:nvPr/>
        </p:nvSpPr>
        <p:spPr>
          <a:xfrm>
            <a:off x="7583924" y="4739164"/>
            <a:ext cx="6304836" cy="2622352"/>
          </a:xfrm>
          <a:prstGeom prst="roundRect">
            <a:avLst>
              <a:gd name="adj" fmla="val 1225"/>
            </a:avLst>
          </a:prstGeom>
          <a:solidFill>
            <a:srgbClr val="5C2438"/>
          </a:solidFill>
          <a:ln w="30480">
            <a:solidFill>
              <a:srgbClr val="FFB393"/>
            </a:solidFill>
            <a:prstDash val="solid"/>
          </a:ln>
        </p:spPr>
      </p:sp>
      <p:sp>
        <p:nvSpPr>
          <p:cNvPr id="19" name="Shape 17"/>
          <p:cNvSpPr/>
          <p:nvPr/>
        </p:nvSpPr>
        <p:spPr>
          <a:xfrm>
            <a:off x="7583924" y="4739164"/>
            <a:ext cx="121920" cy="2622352"/>
          </a:xfrm>
          <a:prstGeom prst="roundRect">
            <a:avLst>
              <a:gd name="adj" fmla="val 26342"/>
            </a:avLst>
          </a:prstGeom>
          <a:solidFill>
            <a:srgbClr val="FFB393"/>
          </a:solidFill>
          <a:ln/>
        </p:spPr>
      </p:sp>
      <p:sp>
        <p:nvSpPr>
          <p:cNvPr id="20" name="Text 18"/>
          <p:cNvSpPr/>
          <p:nvPr/>
        </p:nvSpPr>
        <p:spPr>
          <a:xfrm>
            <a:off x="7950398" y="4983718"/>
            <a:ext cx="3595211"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Post Hoc Ergo Propter Hoc</a:t>
            </a:r>
            <a:endParaRPr lang="en-US" sz="2200" dirty="0"/>
          </a:p>
        </p:txBody>
      </p:sp>
      <p:sp>
        <p:nvSpPr>
          <p:cNvPr id="21" name="Text 19"/>
          <p:cNvSpPr/>
          <p:nvPr/>
        </p:nvSpPr>
        <p:spPr>
          <a:xfrm>
            <a:off x="7950398" y="5554623"/>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Assuming that because one event followed another, it was caused by it.</a:t>
            </a:r>
            <a:endParaRPr lang="en-US" sz="1650" dirty="0"/>
          </a:p>
        </p:txBody>
      </p:sp>
      <p:sp>
        <p:nvSpPr>
          <p:cNvPr id="22" name="Text 20"/>
          <p:cNvSpPr/>
          <p:nvPr/>
        </p:nvSpPr>
        <p:spPr>
          <a:xfrm>
            <a:off x="7950398" y="6432113"/>
            <a:ext cx="569380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 started wearing this bracelet, and now my grades are better - it must be lucky!"</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9260" y="880229"/>
            <a:ext cx="6818709"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Sophisms and Paradoxes</a:t>
            </a:r>
            <a:endParaRPr lang="en-US" sz="4450" dirty="0"/>
          </a:p>
        </p:txBody>
      </p:sp>
      <p:sp>
        <p:nvSpPr>
          <p:cNvPr id="4" name="Text 1"/>
          <p:cNvSpPr/>
          <p:nvPr/>
        </p:nvSpPr>
        <p:spPr>
          <a:xfrm>
            <a:off x="749260" y="1914882"/>
            <a:ext cx="7645479"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While logical fallacies represent flawed reasoning, sophisms and paradoxes present intellectual puzzles that challenge our thinking in different ways:</a:t>
            </a:r>
            <a:endParaRPr lang="en-US" sz="1650" dirty="0"/>
          </a:p>
        </p:txBody>
      </p:sp>
      <p:sp>
        <p:nvSpPr>
          <p:cNvPr id="5" name="Text 2"/>
          <p:cNvSpPr/>
          <p:nvPr/>
        </p:nvSpPr>
        <p:spPr>
          <a:xfrm>
            <a:off x="749260" y="3397091"/>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Sophisms</a:t>
            </a:r>
            <a:endParaRPr lang="en-US" sz="2200" dirty="0"/>
          </a:p>
        </p:txBody>
      </p:sp>
      <p:sp>
        <p:nvSpPr>
          <p:cNvPr id="6" name="Text 3"/>
          <p:cNvSpPr/>
          <p:nvPr/>
        </p:nvSpPr>
        <p:spPr>
          <a:xfrm>
            <a:off x="749260" y="3967996"/>
            <a:ext cx="3561636" cy="68484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Derived from Greek "sophia" (wisdom)</a:t>
            </a:r>
            <a:endParaRPr lang="en-US" sz="1650" dirty="0"/>
          </a:p>
        </p:txBody>
      </p:sp>
      <p:sp>
        <p:nvSpPr>
          <p:cNvPr id="7" name="Text 4"/>
          <p:cNvSpPr/>
          <p:nvPr/>
        </p:nvSpPr>
        <p:spPr>
          <a:xfrm>
            <a:off x="749260" y="4727734"/>
            <a:ext cx="3561636" cy="68484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Deceptive arguments crafted to mislead</a:t>
            </a:r>
            <a:endParaRPr lang="en-US" sz="1650" dirty="0"/>
          </a:p>
        </p:txBody>
      </p:sp>
      <p:sp>
        <p:nvSpPr>
          <p:cNvPr id="8" name="Text 5"/>
          <p:cNvSpPr/>
          <p:nvPr/>
        </p:nvSpPr>
        <p:spPr>
          <a:xfrm>
            <a:off x="749260" y="5487472"/>
            <a:ext cx="3561636" cy="1027271"/>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Used by ancient Greek "sophists" - intellectual tricksters</a:t>
            </a:r>
            <a:endParaRPr lang="en-US" sz="1650" dirty="0"/>
          </a:p>
        </p:txBody>
      </p:sp>
      <p:sp>
        <p:nvSpPr>
          <p:cNvPr id="9" name="Text 6"/>
          <p:cNvSpPr/>
          <p:nvPr/>
        </p:nvSpPr>
        <p:spPr>
          <a:xfrm>
            <a:off x="749260" y="6589633"/>
            <a:ext cx="3561636" cy="68484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Focus on appearances rather than genuine insight</a:t>
            </a:r>
            <a:endParaRPr lang="en-US" sz="1650" dirty="0"/>
          </a:p>
        </p:txBody>
      </p:sp>
      <p:sp>
        <p:nvSpPr>
          <p:cNvPr id="10" name="Text 7"/>
          <p:cNvSpPr/>
          <p:nvPr/>
        </p:nvSpPr>
        <p:spPr>
          <a:xfrm>
            <a:off x="4840724" y="3397091"/>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421424"/>
                </a:solidFill>
                <a:latin typeface="Brygada 1918 Bold" pitchFamily="34" charset="0"/>
                <a:ea typeface="Brygada 1918 Bold" pitchFamily="34" charset="-122"/>
                <a:cs typeface="Brygada 1918 Bold" pitchFamily="34" charset="-120"/>
              </a:rPr>
              <a:t>Paradoxes</a:t>
            </a:r>
            <a:endParaRPr lang="en-US" sz="2200" dirty="0"/>
          </a:p>
        </p:txBody>
      </p:sp>
      <p:sp>
        <p:nvSpPr>
          <p:cNvPr id="11" name="Text 8"/>
          <p:cNvSpPr/>
          <p:nvPr/>
        </p:nvSpPr>
        <p:spPr>
          <a:xfrm>
            <a:off x="4840724" y="3967996"/>
            <a:ext cx="3561636" cy="68484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From Greek "para" (contrary) + "doxa" (opinion)</a:t>
            </a:r>
            <a:endParaRPr lang="en-US" sz="1650" dirty="0"/>
          </a:p>
        </p:txBody>
      </p:sp>
      <p:sp>
        <p:nvSpPr>
          <p:cNvPr id="12" name="Text 9"/>
          <p:cNvSpPr/>
          <p:nvPr/>
        </p:nvSpPr>
        <p:spPr>
          <a:xfrm>
            <a:off x="4840724" y="4727734"/>
            <a:ext cx="3561636" cy="68484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Statements leading to contradictions</a:t>
            </a:r>
            <a:endParaRPr lang="en-US" sz="1650" dirty="0"/>
          </a:p>
        </p:txBody>
      </p:sp>
      <p:sp>
        <p:nvSpPr>
          <p:cNvPr id="13" name="Text 10"/>
          <p:cNvSpPr/>
          <p:nvPr/>
        </p:nvSpPr>
        <p:spPr>
          <a:xfrm>
            <a:off x="4840724" y="5487472"/>
            <a:ext cx="3561636" cy="342424"/>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Stimulate critical thinking</a:t>
            </a:r>
            <a:endParaRPr lang="en-US" sz="1650" dirty="0"/>
          </a:p>
        </p:txBody>
      </p:sp>
      <p:sp>
        <p:nvSpPr>
          <p:cNvPr id="14" name="Text 11"/>
          <p:cNvSpPr/>
          <p:nvPr/>
        </p:nvSpPr>
        <p:spPr>
          <a:xfrm>
            <a:off x="4840724" y="5904786"/>
            <a:ext cx="3561636" cy="684848"/>
          </a:xfrm>
          <a:prstGeom prst="rect">
            <a:avLst/>
          </a:prstGeom>
          <a:noFill/>
          <a:ln/>
        </p:spPr>
        <p:txBody>
          <a:bodyPr wrap="squar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Often catalyze intellectual advancements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9260" y="1622941"/>
            <a:ext cx="5709404"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Famous Paradoxes</a:t>
            </a:r>
            <a:endParaRPr lang="en-US" sz="4450" dirty="0"/>
          </a:p>
        </p:txBody>
      </p:sp>
      <p:sp>
        <p:nvSpPr>
          <p:cNvPr id="3" name="Shape 1"/>
          <p:cNvSpPr/>
          <p:nvPr/>
        </p:nvSpPr>
        <p:spPr>
          <a:xfrm>
            <a:off x="749260" y="2764631"/>
            <a:ext cx="4234577" cy="3842028"/>
          </a:xfrm>
          <a:prstGeom prst="roundRect">
            <a:avLst>
              <a:gd name="adj" fmla="val 836"/>
            </a:avLst>
          </a:prstGeom>
          <a:solidFill>
            <a:srgbClr val="5C2438"/>
          </a:solidFill>
          <a:ln w="30480">
            <a:solidFill>
              <a:srgbClr val="662E42"/>
            </a:solidFill>
            <a:prstDash val="solid"/>
          </a:ln>
        </p:spPr>
      </p:sp>
      <p:sp>
        <p:nvSpPr>
          <p:cNvPr id="4" name="Text 2"/>
          <p:cNvSpPr/>
          <p:nvPr/>
        </p:nvSpPr>
        <p:spPr>
          <a:xfrm>
            <a:off x="993815" y="3009186"/>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Epimenides Paradox</a:t>
            </a:r>
            <a:endParaRPr lang="en-US" sz="2200" dirty="0"/>
          </a:p>
        </p:txBody>
      </p:sp>
      <p:sp>
        <p:nvSpPr>
          <p:cNvPr id="5" name="Text 3"/>
          <p:cNvSpPr/>
          <p:nvPr/>
        </p:nvSpPr>
        <p:spPr>
          <a:xfrm>
            <a:off x="993815" y="3494365"/>
            <a:ext cx="3745468" cy="2054543"/>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"All Cretans are liars." If Epimenides is Cretan and this is true, then he's lying, making it false. If it's false, then not all Cretans lie, potentially making it true - creating an endless loop.</a:t>
            </a:r>
            <a:endParaRPr lang="en-US" sz="1650" dirty="0"/>
          </a:p>
        </p:txBody>
      </p:sp>
      <p:sp>
        <p:nvSpPr>
          <p:cNvPr id="6" name="Shape 4"/>
          <p:cNvSpPr/>
          <p:nvPr/>
        </p:nvSpPr>
        <p:spPr>
          <a:xfrm>
            <a:off x="5197912" y="2764631"/>
            <a:ext cx="4234577" cy="3842028"/>
          </a:xfrm>
          <a:prstGeom prst="roundRect">
            <a:avLst>
              <a:gd name="adj" fmla="val 836"/>
            </a:avLst>
          </a:prstGeom>
          <a:solidFill>
            <a:srgbClr val="5C2438"/>
          </a:solidFill>
          <a:ln w="30480">
            <a:solidFill>
              <a:srgbClr val="662E42"/>
            </a:solidFill>
            <a:prstDash val="solid"/>
          </a:ln>
        </p:spPr>
      </p:sp>
      <p:sp>
        <p:nvSpPr>
          <p:cNvPr id="7" name="Text 5"/>
          <p:cNvSpPr/>
          <p:nvPr/>
        </p:nvSpPr>
        <p:spPr>
          <a:xfrm>
            <a:off x="5442466" y="3009186"/>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Eubulides' Paradox</a:t>
            </a:r>
            <a:endParaRPr lang="en-US" sz="2200" dirty="0"/>
          </a:p>
        </p:txBody>
      </p:sp>
      <p:sp>
        <p:nvSpPr>
          <p:cNvPr id="8" name="Text 6"/>
          <p:cNvSpPr/>
          <p:nvPr/>
        </p:nvSpPr>
        <p:spPr>
          <a:xfrm>
            <a:off x="5442466" y="3494365"/>
            <a:ext cx="3745468" cy="1369695"/>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"What I am saying now is a lie." If true, then it must be false; if false, then it must be true - a contradiction.</a:t>
            </a:r>
            <a:endParaRPr lang="en-US" sz="1650" dirty="0"/>
          </a:p>
        </p:txBody>
      </p:sp>
      <p:sp>
        <p:nvSpPr>
          <p:cNvPr id="9" name="Shape 7"/>
          <p:cNvSpPr/>
          <p:nvPr/>
        </p:nvSpPr>
        <p:spPr>
          <a:xfrm>
            <a:off x="9646563" y="2764631"/>
            <a:ext cx="4234577" cy="3842028"/>
          </a:xfrm>
          <a:prstGeom prst="roundRect">
            <a:avLst>
              <a:gd name="adj" fmla="val 836"/>
            </a:avLst>
          </a:prstGeom>
          <a:solidFill>
            <a:srgbClr val="5C2438"/>
          </a:solidFill>
          <a:ln w="30480">
            <a:solidFill>
              <a:srgbClr val="662E42"/>
            </a:solidFill>
            <a:prstDash val="solid"/>
          </a:ln>
        </p:spPr>
      </p:sp>
      <p:sp>
        <p:nvSpPr>
          <p:cNvPr id="10" name="Text 8"/>
          <p:cNvSpPr/>
          <p:nvPr/>
        </p:nvSpPr>
        <p:spPr>
          <a:xfrm>
            <a:off x="9891117" y="3009186"/>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Zeno's Paradoxes</a:t>
            </a:r>
            <a:endParaRPr lang="en-US" sz="2200" dirty="0"/>
          </a:p>
        </p:txBody>
      </p:sp>
      <p:sp>
        <p:nvSpPr>
          <p:cNvPr id="11" name="Text 9"/>
          <p:cNvSpPr/>
          <p:nvPr/>
        </p:nvSpPr>
        <p:spPr>
          <a:xfrm>
            <a:off x="9891117" y="3494365"/>
            <a:ext cx="3745468" cy="1369695"/>
          </a:xfrm>
          <a:prstGeom prst="rect">
            <a:avLst/>
          </a:prstGeom>
          <a:noFill/>
          <a:ln/>
        </p:spPr>
        <p:txBody>
          <a:bodyPr wrap="square" lIns="0" tIns="0" rIns="0" bIns="0" rtlCol="0" anchor="t"/>
          <a:lstStyle/>
          <a:p>
            <a:pPr algn="l" indent="0" marL="0">
              <a:lnSpc>
                <a:spcPts val="2650"/>
              </a:lnSpc>
              <a:buNone/>
            </a:pPr>
            <a:r>
              <a:rPr lang="en-US" sz="1650" dirty="0">
                <a:solidFill>
                  <a:srgbClr val="FFB393"/>
                </a:solidFill>
                <a:latin typeface="Montserrat Medium" pitchFamily="34" charset="0"/>
                <a:ea typeface="Montserrat Medium" pitchFamily="34" charset="-122"/>
                <a:cs typeface="Montserrat Medium" pitchFamily="34" charset="-120"/>
              </a:rPr>
              <a:t>Achilles and the Tortoise:</a:t>
            </a:r>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 Despite being faster, Achilles theoretically never overtakes a tortoise given a head start.</a:t>
            </a:r>
            <a:endParaRPr lang="en-US" sz="1650" dirty="0"/>
          </a:p>
        </p:txBody>
      </p:sp>
      <p:sp>
        <p:nvSpPr>
          <p:cNvPr id="12" name="Text 10"/>
          <p:cNvSpPr/>
          <p:nvPr/>
        </p:nvSpPr>
        <p:spPr>
          <a:xfrm>
            <a:off x="9891117" y="4992410"/>
            <a:ext cx="3745468" cy="1369695"/>
          </a:xfrm>
          <a:prstGeom prst="rect">
            <a:avLst/>
          </a:prstGeom>
          <a:noFill/>
          <a:ln/>
        </p:spPr>
        <p:txBody>
          <a:bodyPr wrap="square" lIns="0" tIns="0" rIns="0" bIns="0" rtlCol="0" anchor="t"/>
          <a:lstStyle/>
          <a:p>
            <a:pPr algn="l" indent="0" marL="0">
              <a:lnSpc>
                <a:spcPts val="2650"/>
              </a:lnSpc>
              <a:buNone/>
            </a:pPr>
            <a:r>
              <a:rPr lang="en-US" sz="1650" dirty="0">
                <a:solidFill>
                  <a:srgbClr val="FFB393"/>
                </a:solidFill>
                <a:latin typeface="Montserrat Medium" pitchFamily="34" charset="0"/>
                <a:ea typeface="Montserrat Medium" pitchFamily="34" charset="-122"/>
                <a:cs typeface="Montserrat Medium" pitchFamily="34" charset="-120"/>
              </a:rPr>
              <a:t>Arrow Paradox:</a:t>
            </a:r>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 A flying arrow occupies a space at any given instant, making it theoretically motionless.</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76287"/>
          </a:xfrm>
          <a:prstGeom prst="rect">
            <a:avLst/>
          </a:prstGeom>
        </p:spPr>
      </p:pic>
      <p:sp>
        <p:nvSpPr>
          <p:cNvPr id="3" name="Text 0"/>
          <p:cNvSpPr/>
          <p:nvPr/>
        </p:nvSpPr>
        <p:spPr>
          <a:xfrm>
            <a:off x="749260" y="3846790"/>
            <a:ext cx="5709404" cy="713542"/>
          </a:xfrm>
          <a:prstGeom prst="rect">
            <a:avLst/>
          </a:prstGeom>
          <a:noFill/>
          <a:ln/>
        </p:spPr>
        <p:txBody>
          <a:bodyPr wrap="non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The Twin Paradox</a:t>
            </a:r>
            <a:endParaRPr lang="en-US" sz="4450" dirty="0"/>
          </a:p>
        </p:txBody>
      </p:sp>
      <p:sp>
        <p:nvSpPr>
          <p:cNvPr id="4" name="Text 1"/>
          <p:cNvSpPr/>
          <p:nvPr/>
        </p:nvSpPr>
        <p:spPr>
          <a:xfrm>
            <a:off x="749260" y="4881443"/>
            <a:ext cx="13131879" cy="342424"/>
          </a:xfrm>
          <a:prstGeom prst="rect">
            <a:avLst/>
          </a:prstGeom>
          <a:noFill/>
          <a:ln/>
        </p:spPr>
        <p:txBody>
          <a:bodyPr wrap="non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 fascinating paradox that challenges modern physics:</a:t>
            </a:r>
            <a:endParaRPr lang="en-US" sz="1650" dirty="0"/>
          </a:p>
        </p:txBody>
      </p:sp>
      <p:sp>
        <p:nvSpPr>
          <p:cNvPr id="5" name="Text 2"/>
          <p:cNvSpPr/>
          <p:nvPr/>
        </p:nvSpPr>
        <p:spPr>
          <a:xfrm>
            <a:off x="749260" y="5464731"/>
            <a:ext cx="13131879" cy="342424"/>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One twin travels in a spaceship at near light speed while the other remains on Earth</a:t>
            </a:r>
            <a:endParaRPr lang="en-US" sz="1650" dirty="0"/>
          </a:p>
        </p:txBody>
      </p:sp>
      <p:sp>
        <p:nvSpPr>
          <p:cNvPr id="6" name="Text 3"/>
          <p:cNvSpPr/>
          <p:nvPr/>
        </p:nvSpPr>
        <p:spPr>
          <a:xfrm>
            <a:off x="749260" y="5882045"/>
            <a:ext cx="13131879" cy="342424"/>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Due to time relativity, time slows down for the traveling twin</a:t>
            </a:r>
            <a:endParaRPr lang="en-US" sz="1650" dirty="0"/>
          </a:p>
        </p:txBody>
      </p:sp>
      <p:sp>
        <p:nvSpPr>
          <p:cNvPr id="7" name="Text 4"/>
          <p:cNvSpPr/>
          <p:nvPr/>
        </p:nvSpPr>
        <p:spPr>
          <a:xfrm>
            <a:off x="749260" y="6299359"/>
            <a:ext cx="13131879" cy="342424"/>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Upon returning after 20 Earth years, the traveling twin has aged only about 10 years</a:t>
            </a:r>
            <a:endParaRPr lang="en-US" sz="1650" dirty="0"/>
          </a:p>
        </p:txBody>
      </p:sp>
      <p:sp>
        <p:nvSpPr>
          <p:cNvPr id="8" name="Text 5"/>
          <p:cNvSpPr/>
          <p:nvPr/>
        </p:nvSpPr>
        <p:spPr>
          <a:xfrm>
            <a:off x="749260" y="6716673"/>
            <a:ext cx="13131879" cy="342424"/>
          </a:xfrm>
          <a:prstGeom prst="rect">
            <a:avLst/>
          </a:prstGeom>
          <a:noFill/>
          <a:ln/>
        </p:spPr>
        <p:txBody>
          <a:bodyPr wrap="none" lIns="0" tIns="0" rIns="0" bIns="0" rtlCol="0" anchor="t"/>
          <a:lstStyle/>
          <a:p>
            <a:pPr algn="l"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Despite seeming impossible, this outcome is consistent with Einstein's theory of relativity</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2025-09-11T14:09:32Z</dcterms:created>
  <dcterms:modified xsi:type="dcterms:W3CDTF">2025-09-11T14:09:32Z</dcterms:modified>
</cp:coreProperties>
</file>