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Lst>
  <p:notesMasterIdLst>
    <p:notesMasterId r:id="rId11"/>
  </p:notesMasterIdLst>
  <p:sldSz cx="14630400" cy="8229600"/>
  <p:notesSz cx="8229600" cy="14630400"/>
  <p:embeddedFontLst>
    <p:embeddedFont>
      <p:font typeface="Bitter Medium"/>
      <p:regular r:id="rId16"/>
    </p:embeddedFont>
    <p:embeddedFont>
      <p:font typeface="Bitter Medium"/>
      <p:regular r:id="rId17"/>
    </p:embeddedFont>
    <p:embeddedFont>
      <p:font typeface="Bitter Medium"/>
      <p:regular r:id="rId18"/>
    </p:embeddedFont>
    <p:embeddedFont>
      <p:font typeface="Bitter Medium"/>
      <p:regular r:id="rId19"/>
    </p:embeddedFont>
    <p:embeddedFont>
      <p:font typeface="Open Sans"/>
      <p:regular r:id="rId20"/>
    </p:embeddedFont>
    <p:embeddedFont>
      <p:font typeface="Open Sans"/>
      <p:regular r:id="rId21"/>
    </p:embeddedFont>
    <p:embeddedFont>
      <p:font typeface="Open Sans"/>
      <p:regular r:id="rId22"/>
    </p:embeddedFont>
    <p:embeddedFont>
      <p:font typeface="Open Sans"/>
      <p:regular r:id="rId23"/>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notesMaster" Target="notesMasters/notesMaster1.xml"/><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6" Type="http://schemas.openxmlformats.org/officeDocument/2006/relationships/font" Target="fonts/font1.fntdata"/><Relationship Id="rId17" Type="http://schemas.openxmlformats.org/officeDocument/2006/relationships/font" Target="fonts/font2.fntdata"/><Relationship Id="rId18" Type="http://schemas.openxmlformats.org/officeDocument/2006/relationships/font" Target="fonts/font3.fntdata"/><Relationship Id="rId19" Type="http://schemas.openxmlformats.org/officeDocument/2006/relationships/font" Target="fonts/font4.fntdata"/><Relationship Id="rId20" Type="http://schemas.openxmlformats.org/officeDocument/2006/relationships/font" Target="fonts/font5.fntdata"/><Relationship Id="rId21" Type="http://schemas.openxmlformats.org/officeDocument/2006/relationships/font" Target="fonts/font6.fntdata"/><Relationship Id="rId22" Type="http://schemas.openxmlformats.org/officeDocument/2006/relationships/font" Target="fonts/font7.fntdata"/><Relationship Id="rId23"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slideLayout" Target="../slideLayouts/slideLayout6.xm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slideLayout" Target="../slideLayouts/slideLayout7.xml"/><Relationship Id="rId5"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8.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0.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pic>
        <p:nvPicPr>
          <p:cNvPr id="3" name="Image 1" descr="preencoded.png">    </p:cNvPr>
          <p:cNvPicPr>
            <a:picLocks noChangeAspect="1"/>
          </p:cNvPicPr>
          <p:nvPr/>
        </p:nvPicPr>
        <p:blipFill>
          <a:blip r:embed="rId2"/>
          <a:stretch>
            <a:fillRect/>
          </a:stretch>
        </p:blipFill>
        <p:spPr>
          <a:xfrm>
            <a:off x="793790" y="2326481"/>
            <a:ext cx="1461730" cy="1461730"/>
          </a:xfrm>
          <a:prstGeom prst="rect">
            <a:avLst/>
          </a:prstGeom>
        </p:spPr>
      </p:pic>
      <p:sp>
        <p:nvSpPr>
          <p:cNvPr id="4" name="Text 0"/>
          <p:cNvSpPr/>
          <p:nvPr/>
        </p:nvSpPr>
        <p:spPr>
          <a:xfrm>
            <a:off x="3145869" y="2298144"/>
            <a:ext cx="5211842" cy="708660"/>
          </a:xfrm>
          <a:prstGeom prst="rect">
            <a:avLst/>
          </a:prstGeom>
          <a:noFill/>
          <a:ln/>
        </p:spPr>
        <p:txBody>
          <a:bodyPr wrap="square" lIns="0" tIns="0" rIns="0" bIns="0" rtlCol="0" anchor="t"/>
          <a:lstStyle/>
          <a:p>
            <a:pPr algn="ctr" indent="0" marL="0">
              <a:lnSpc>
                <a:spcPts val="2750"/>
              </a:lnSpc>
              <a:buNone/>
            </a:pPr>
            <a:r>
              <a:rPr lang="en-US" sz="2200" dirty="0">
                <a:solidFill>
                  <a:srgbClr val="2C3F42"/>
                </a:solidFill>
                <a:latin typeface="Bitter Medium" pitchFamily="34" charset="0"/>
                <a:ea typeface="Bitter Medium" pitchFamily="34" charset="-122"/>
                <a:cs typeface="Bitter Medium" pitchFamily="34" charset="-120"/>
              </a:rPr>
              <a:t>MEDIActive Youth: Informing the Balkans</a:t>
            </a:r>
            <a:endParaRPr lang="en-US" sz="2200" dirty="0"/>
          </a:p>
        </p:txBody>
      </p:sp>
      <p:sp>
        <p:nvSpPr>
          <p:cNvPr id="5" name="Text 1"/>
          <p:cNvSpPr/>
          <p:nvPr/>
        </p:nvSpPr>
        <p:spPr>
          <a:xfrm>
            <a:off x="793790" y="4383524"/>
            <a:ext cx="7529513" cy="708779"/>
          </a:xfrm>
          <a:prstGeom prst="rect">
            <a:avLst/>
          </a:prstGeom>
          <a:noFill/>
          <a:ln/>
        </p:spPr>
        <p:txBody>
          <a:bodyPr wrap="none" lIns="0" tIns="0" rIns="0" bIns="0" rtlCol="0" anchor="t"/>
          <a:lstStyle/>
          <a:p>
            <a:pPr algn="l" indent="0" marL="0">
              <a:lnSpc>
                <a:spcPts val="5550"/>
              </a:lnSpc>
              <a:buNone/>
            </a:pPr>
            <a:r>
              <a:rPr lang="en-US" sz="4450" dirty="0">
                <a:solidFill>
                  <a:srgbClr val="2C3F42"/>
                </a:solidFill>
                <a:latin typeface="Bitter Medium" pitchFamily="34" charset="0"/>
                <a:ea typeface="Bitter Medium" pitchFamily="34" charset="-122"/>
                <a:cs typeface="Bitter Medium" pitchFamily="34" charset="-120"/>
              </a:rPr>
              <a:t>Global Perspectives on News</a:t>
            </a:r>
            <a:endParaRPr lang="en-US" sz="4450" dirty="0"/>
          </a:p>
        </p:txBody>
      </p:sp>
      <p:sp>
        <p:nvSpPr>
          <p:cNvPr id="6" name="Text 2"/>
          <p:cNvSpPr/>
          <p:nvPr/>
        </p:nvSpPr>
        <p:spPr>
          <a:xfrm>
            <a:off x="793790" y="5432465"/>
            <a:ext cx="7556421" cy="725805"/>
          </a:xfrm>
          <a:prstGeom prst="rect">
            <a:avLst/>
          </a:prstGeom>
          <a:noFill/>
          <a:ln/>
        </p:spPr>
        <p:txBody>
          <a:bodyPr wrap="square" lIns="0" tIns="0" rIns="0" bIns="0" rtlCol="0" anchor="t"/>
          <a:lstStyle/>
          <a:p>
            <a:pPr algn="l" indent="0" marL="0">
              <a:lnSpc>
                <a:spcPts val="2850"/>
              </a:lnSpc>
              <a:buNone/>
            </a:pPr>
            <a:r>
              <a:rPr lang="en-US" sz="1750" dirty="0">
                <a:solidFill>
                  <a:srgbClr val="2B2E3C"/>
                </a:solidFill>
                <a:latin typeface="Open Sans" pitchFamily="34" charset="0"/>
                <a:ea typeface="Open Sans" pitchFamily="34" charset="-122"/>
                <a:cs typeface="Open Sans" pitchFamily="34" charset="-120"/>
              </a:rPr>
              <a:t>News reporting varies significantly across the world, shaped by political, cultural and economic contexts. </a:t>
            </a: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1996202"/>
            <a:ext cx="10584299" cy="708779"/>
          </a:xfrm>
          <a:prstGeom prst="rect">
            <a:avLst/>
          </a:prstGeom>
          <a:noFill/>
          <a:ln/>
        </p:spPr>
        <p:txBody>
          <a:bodyPr wrap="none" lIns="0" tIns="0" rIns="0" bIns="0" rtlCol="0" anchor="t"/>
          <a:lstStyle/>
          <a:p>
            <a:pPr algn="l" indent="0" marL="0">
              <a:lnSpc>
                <a:spcPts val="5550"/>
              </a:lnSpc>
              <a:buNone/>
            </a:pPr>
            <a:r>
              <a:rPr lang="en-US" sz="4450" dirty="0">
                <a:solidFill>
                  <a:srgbClr val="2C3F42"/>
                </a:solidFill>
                <a:latin typeface="Bitter Medium" pitchFamily="34" charset="0"/>
                <a:ea typeface="Bitter Medium" pitchFamily="34" charset="-122"/>
                <a:cs typeface="Bitter Medium" pitchFamily="34" charset="-120"/>
              </a:rPr>
              <a:t>Understanding Global News Differences</a:t>
            </a:r>
            <a:endParaRPr lang="en-US" sz="4450" dirty="0"/>
          </a:p>
        </p:txBody>
      </p:sp>
      <p:sp>
        <p:nvSpPr>
          <p:cNvPr id="3" name="Shape 1"/>
          <p:cNvSpPr/>
          <p:nvPr/>
        </p:nvSpPr>
        <p:spPr>
          <a:xfrm>
            <a:off x="793790" y="3158609"/>
            <a:ext cx="4196358" cy="2456617"/>
          </a:xfrm>
          <a:prstGeom prst="roundRect">
            <a:avLst>
              <a:gd name="adj" fmla="val 3878"/>
            </a:avLst>
          </a:prstGeom>
          <a:solidFill>
            <a:srgbClr val="FFF8F0"/>
          </a:solidFill>
          <a:ln w="30480">
            <a:solidFill>
              <a:srgbClr val="E2C8B5"/>
            </a:solidFill>
            <a:prstDash val="solid"/>
          </a:ln>
        </p:spPr>
      </p:sp>
      <p:sp>
        <p:nvSpPr>
          <p:cNvPr id="4" name="Text 2"/>
          <p:cNvSpPr/>
          <p:nvPr/>
        </p:nvSpPr>
        <p:spPr>
          <a:xfrm>
            <a:off x="1051084" y="3415903"/>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2B2E3C"/>
                </a:solidFill>
                <a:latin typeface="Bitter Medium" pitchFamily="34" charset="0"/>
                <a:ea typeface="Bitter Medium" pitchFamily="34" charset="-122"/>
                <a:cs typeface="Bitter Medium" pitchFamily="34" charset="-120"/>
              </a:rPr>
              <a:t>Political Frameworks</a:t>
            </a:r>
            <a:endParaRPr lang="en-US" sz="2200" dirty="0"/>
          </a:p>
        </p:txBody>
      </p:sp>
      <p:sp>
        <p:nvSpPr>
          <p:cNvPr id="5" name="Text 3"/>
          <p:cNvSpPr/>
          <p:nvPr/>
        </p:nvSpPr>
        <p:spPr>
          <a:xfrm>
            <a:off x="1051084" y="3906322"/>
            <a:ext cx="3681770" cy="1451610"/>
          </a:xfrm>
          <a:prstGeom prst="rect">
            <a:avLst/>
          </a:prstGeom>
          <a:noFill/>
          <a:ln/>
        </p:spPr>
        <p:txBody>
          <a:bodyPr wrap="square" lIns="0" tIns="0" rIns="0" bIns="0" rtlCol="0" anchor="t"/>
          <a:lstStyle/>
          <a:p>
            <a:pPr algn="l" indent="0" marL="0">
              <a:lnSpc>
                <a:spcPts val="2850"/>
              </a:lnSpc>
              <a:buNone/>
            </a:pPr>
            <a:r>
              <a:rPr lang="en-US" sz="1750" dirty="0">
                <a:solidFill>
                  <a:srgbClr val="2B2E3C"/>
                </a:solidFill>
                <a:latin typeface="Open Sans" pitchFamily="34" charset="0"/>
                <a:ea typeface="Open Sans" pitchFamily="34" charset="-122"/>
                <a:cs typeface="Open Sans" pitchFamily="34" charset="-120"/>
              </a:rPr>
              <a:t>Regulatory environments and press freedom levels vary dramatically between countries, affecting how news is reported.</a:t>
            </a:r>
            <a:endParaRPr lang="en-US" sz="1750" dirty="0"/>
          </a:p>
        </p:txBody>
      </p:sp>
      <p:sp>
        <p:nvSpPr>
          <p:cNvPr id="6" name="Shape 4"/>
          <p:cNvSpPr/>
          <p:nvPr/>
        </p:nvSpPr>
        <p:spPr>
          <a:xfrm>
            <a:off x="5216962" y="3158609"/>
            <a:ext cx="4196358" cy="2456617"/>
          </a:xfrm>
          <a:prstGeom prst="roundRect">
            <a:avLst>
              <a:gd name="adj" fmla="val 3878"/>
            </a:avLst>
          </a:prstGeom>
          <a:solidFill>
            <a:srgbClr val="FFF8F0"/>
          </a:solidFill>
          <a:ln w="30480">
            <a:solidFill>
              <a:srgbClr val="E2C8B5"/>
            </a:solidFill>
            <a:prstDash val="solid"/>
          </a:ln>
        </p:spPr>
      </p:sp>
      <p:sp>
        <p:nvSpPr>
          <p:cNvPr id="7" name="Text 5"/>
          <p:cNvSpPr/>
          <p:nvPr/>
        </p:nvSpPr>
        <p:spPr>
          <a:xfrm>
            <a:off x="5474256" y="3415903"/>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2B2E3C"/>
                </a:solidFill>
                <a:latin typeface="Bitter Medium" pitchFamily="34" charset="0"/>
                <a:ea typeface="Bitter Medium" pitchFamily="34" charset="-122"/>
                <a:cs typeface="Bitter Medium" pitchFamily="34" charset="-120"/>
              </a:rPr>
              <a:t>Cultural Contexts</a:t>
            </a:r>
            <a:endParaRPr lang="en-US" sz="2200" dirty="0"/>
          </a:p>
        </p:txBody>
      </p:sp>
      <p:sp>
        <p:nvSpPr>
          <p:cNvPr id="8" name="Text 6"/>
          <p:cNvSpPr/>
          <p:nvPr/>
        </p:nvSpPr>
        <p:spPr>
          <a:xfrm>
            <a:off x="5474256" y="3906322"/>
            <a:ext cx="3681770" cy="1088708"/>
          </a:xfrm>
          <a:prstGeom prst="rect">
            <a:avLst/>
          </a:prstGeom>
          <a:noFill/>
          <a:ln/>
        </p:spPr>
        <p:txBody>
          <a:bodyPr wrap="square" lIns="0" tIns="0" rIns="0" bIns="0" rtlCol="0" anchor="t"/>
          <a:lstStyle/>
          <a:p>
            <a:pPr algn="l" indent="0" marL="0">
              <a:lnSpc>
                <a:spcPts val="2850"/>
              </a:lnSpc>
              <a:buNone/>
            </a:pPr>
            <a:r>
              <a:rPr lang="en-US" sz="1750" dirty="0">
                <a:solidFill>
                  <a:srgbClr val="2B2E3C"/>
                </a:solidFill>
                <a:latin typeface="Open Sans" pitchFamily="34" charset="0"/>
                <a:ea typeface="Open Sans" pitchFamily="34" charset="-122"/>
                <a:cs typeface="Open Sans" pitchFamily="34" charset="-120"/>
              </a:rPr>
              <a:t>Cultural norms and values shape the focus and tone of reporting across different regions.</a:t>
            </a:r>
            <a:endParaRPr lang="en-US" sz="1750" dirty="0"/>
          </a:p>
        </p:txBody>
      </p:sp>
      <p:sp>
        <p:nvSpPr>
          <p:cNvPr id="9" name="Shape 7"/>
          <p:cNvSpPr/>
          <p:nvPr/>
        </p:nvSpPr>
        <p:spPr>
          <a:xfrm>
            <a:off x="9640133" y="3158609"/>
            <a:ext cx="4196358" cy="2456617"/>
          </a:xfrm>
          <a:prstGeom prst="roundRect">
            <a:avLst>
              <a:gd name="adj" fmla="val 3878"/>
            </a:avLst>
          </a:prstGeom>
          <a:solidFill>
            <a:srgbClr val="FFF8F0"/>
          </a:solidFill>
          <a:ln w="30480">
            <a:solidFill>
              <a:srgbClr val="E2C8B5"/>
            </a:solidFill>
            <a:prstDash val="solid"/>
          </a:ln>
        </p:spPr>
      </p:sp>
      <p:sp>
        <p:nvSpPr>
          <p:cNvPr id="10" name="Text 8"/>
          <p:cNvSpPr/>
          <p:nvPr/>
        </p:nvSpPr>
        <p:spPr>
          <a:xfrm>
            <a:off x="9897427" y="3415903"/>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2B2E3C"/>
                </a:solidFill>
                <a:latin typeface="Bitter Medium" pitchFamily="34" charset="0"/>
                <a:ea typeface="Bitter Medium" pitchFamily="34" charset="-122"/>
                <a:cs typeface="Bitter Medium" pitchFamily="34" charset="-120"/>
              </a:rPr>
              <a:t>Economic Factors</a:t>
            </a:r>
            <a:endParaRPr lang="en-US" sz="2200" dirty="0"/>
          </a:p>
        </p:txBody>
      </p:sp>
      <p:sp>
        <p:nvSpPr>
          <p:cNvPr id="11" name="Text 9"/>
          <p:cNvSpPr/>
          <p:nvPr/>
        </p:nvSpPr>
        <p:spPr>
          <a:xfrm>
            <a:off x="9897427" y="3906322"/>
            <a:ext cx="3681770" cy="1088708"/>
          </a:xfrm>
          <a:prstGeom prst="rect">
            <a:avLst/>
          </a:prstGeom>
          <a:noFill/>
          <a:ln/>
        </p:spPr>
        <p:txBody>
          <a:bodyPr wrap="square" lIns="0" tIns="0" rIns="0" bIns="0" rtlCol="0" anchor="t"/>
          <a:lstStyle/>
          <a:p>
            <a:pPr algn="l" indent="0" marL="0">
              <a:lnSpc>
                <a:spcPts val="2850"/>
              </a:lnSpc>
              <a:buNone/>
            </a:pPr>
            <a:r>
              <a:rPr lang="en-US" sz="1750" dirty="0">
                <a:solidFill>
                  <a:srgbClr val="2B2E3C"/>
                </a:solidFill>
                <a:latin typeface="Open Sans" pitchFamily="34" charset="0"/>
                <a:ea typeface="Open Sans" pitchFamily="34" charset="-122"/>
                <a:cs typeface="Open Sans" pitchFamily="34" charset="-120"/>
              </a:rPr>
              <a:t>Funding models and corporate interests influence editorial decisions and coverage priorities.</a:t>
            </a:r>
            <a:endParaRPr lang="en-US" sz="1750" dirty="0"/>
          </a:p>
        </p:txBody>
      </p:sp>
      <p:sp>
        <p:nvSpPr>
          <p:cNvPr id="12" name="Text 10"/>
          <p:cNvSpPr/>
          <p:nvPr/>
        </p:nvSpPr>
        <p:spPr>
          <a:xfrm>
            <a:off x="793790" y="5870377"/>
            <a:ext cx="13042821" cy="362903"/>
          </a:xfrm>
          <a:prstGeom prst="rect">
            <a:avLst/>
          </a:prstGeom>
          <a:noFill/>
          <a:ln/>
        </p:spPr>
        <p:txBody>
          <a:bodyPr wrap="none" lIns="0" tIns="0" rIns="0" bIns="0" rtlCol="0" anchor="t"/>
          <a:lstStyle/>
          <a:p>
            <a:pPr algn="l" indent="0" marL="0">
              <a:lnSpc>
                <a:spcPts val="2850"/>
              </a:lnSpc>
              <a:buNone/>
            </a:pPr>
            <a:r>
              <a:rPr lang="en-US" sz="1750" dirty="0">
                <a:solidFill>
                  <a:srgbClr val="2B2E3C"/>
                </a:solidFill>
                <a:latin typeface="Open Sans" pitchFamily="34" charset="0"/>
                <a:ea typeface="Open Sans" pitchFamily="34" charset="-122"/>
                <a:cs typeface="Open Sans" pitchFamily="34" charset="-120"/>
              </a:rPr>
              <a:t>Our goal is to equip readers with the tools to critically evaluate news from a global perspective.</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30660" y="1085612"/>
            <a:ext cx="7313414" cy="664488"/>
          </a:xfrm>
          <a:prstGeom prst="rect">
            <a:avLst/>
          </a:prstGeom>
          <a:noFill/>
          <a:ln/>
        </p:spPr>
        <p:txBody>
          <a:bodyPr wrap="none" lIns="0" tIns="0" rIns="0" bIns="0" rtlCol="0" anchor="t"/>
          <a:lstStyle/>
          <a:p>
            <a:pPr algn="l" indent="0" marL="0">
              <a:lnSpc>
                <a:spcPts val="5200"/>
              </a:lnSpc>
              <a:buNone/>
            </a:pPr>
            <a:r>
              <a:rPr lang="en-US" sz="4150" dirty="0">
                <a:solidFill>
                  <a:srgbClr val="2C3F42"/>
                </a:solidFill>
                <a:latin typeface="Bitter Medium" pitchFamily="34" charset="0"/>
                <a:ea typeface="Bitter Medium" pitchFamily="34" charset="-122"/>
                <a:cs typeface="Bitter Medium" pitchFamily="34" charset="-120"/>
              </a:rPr>
              <a:t>News Media Across Countries</a:t>
            </a:r>
            <a:endParaRPr lang="en-US" sz="4150" dirty="0"/>
          </a:p>
        </p:txBody>
      </p:sp>
      <p:sp>
        <p:nvSpPr>
          <p:cNvPr id="4" name="Shape 1"/>
          <p:cNvSpPr/>
          <p:nvPr/>
        </p:nvSpPr>
        <p:spPr>
          <a:xfrm>
            <a:off x="6230660" y="2069068"/>
            <a:ext cx="3721418" cy="3281482"/>
          </a:xfrm>
          <a:prstGeom prst="roundRect">
            <a:avLst>
              <a:gd name="adj" fmla="val 2722"/>
            </a:avLst>
          </a:prstGeom>
          <a:solidFill>
            <a:srgbClr val="D2600F"/>
          </a:solidFill>
          <a:ln w="7620">
            <a:solidFill>
              <a:srgbClr val="EB7928"/>
            </a:solidFill>
            <a:prstDash val="solid"/>
          </a:ln>
        </p:spPr>
      </p:sp>
      <p:sp>
        <p:nvSpPr>
          <p:cNvPr id="5" name="Text 2"/>
          <p:cNvSpPr/>
          <p:nvPr/>
        </p:nvSpPr>
        <p:spPr>
          <a:xfrm>
            <a:off x="6450925" y="2289334"/>
            <a:ext cx="2658070" cy="332303"/>
          </a:xfrm>
          <a:prstGeom prst="rect">
            <a:avLst/>
          </a:prstGeom>
          <a:noFill/>
          <a:ln/>
        </p:spPr>
        <p:txBody>
          <a:bodyPr wrap="none" lIns="0" tIns="0" rIns="0" bIns="0" rtlCol="0" anchor="t"/>
          <a:lstStyle/>
          <a:p>
            <a:pPr algn="l" indent="0" marL="0">
              <a:lnSpc>
                <a:spcPts val="2600"/>
              </a:lnSpc>
              <a:buNone/>
            </a:pPr>
            <a:r>
              <a:rPr lang="en-US" sz="2050" dirty="0">
                <a:solidFill>
                  <a:srgbClr val="FFFFFF"/>
                </a:solidFill>
                <a:latin typeface="Bitter Medium" pitchFamily="34" charset="0"/>
                <a:ea typeface="Bitter Medium" pitchFamily="34" charset="-122"/>
                <a:cs typeface="Bitter Medium" pitchFamily="34" charset="-120"/>
              </a:rPr>
              <a:t>United States</a:t>
            </a:r>
            <a:endParaRPr lang="en-US" sz="2050" dirty="0"/>
          </a:p>
        </p:txBody>
      </p:sp>
      <p:sp>
        <p:nvSpPr>
          <p:cNvPr id="6" name="Text 3"/>
          <p:cNvSpPr/>
          <p:nvPr/>
        </p:nvSpPr>
        <p:spPr>
          <a:xfrm>
            <a:off x="6450925" y="2749153"/>
            <a:ext cx="3280886" cy="2381131"/>
          </a:xfrm>
          <a:prstGeom prst="rect">
            <a:avLst/>
          </a:prstGeom>
          <a:noFill/>
          <a:ln/>
        </p:spPr>
        <p:txBody>
          <a:bodyPr wrap="square" lIns="0" tIns="0" rIns="0" bIns="0" rtlCol="0" anchor="t"/>
          <a:lstStyle/>
          <a:p>
            <a:pPr algn="l" indent="0" marL="0">
              <a:lnSpc>
                <a:spcPts val="2650"/>
              </a:lnSpc>
              <a:buNone/>
            </a:pPr>
            <a:r>
              <a:rPr lang="en-US" sz="1650" dirty="0">
                <a:solidFill>
                  <a:srgbClr val="FFFFFF"/>
                </a:solidFill>
                <a:latin typeface="Open Sans" pitchFamily="34" charset="0"/>
                <a:ea typeface="Open Sans" pitchFamily="34" charset="-122"/>
                <a:cs typeface="Open Sans" pitchFamily="34" charset="-120"/>
              </a:rPr>
              <a:t>Highly competitive media landscape with strong investigative journalism tradition, but increasingly polarized between partisan outlets like Fox News and MSNBC.</a:t>
            </a:r>
            <a:endParaRPr lang="en-US" sz="1650" dirty="0"/>
          </a:p>
        </p:txBody>
      </p:sp>
      <p:sp>
        <p:nvSpPr>
          <p:cNvPr id="7" name="Shape 4"/>
          <p:cNvSpPr/>
          <p:nvPr/>
        </p:nvSpPr>
        <p:spPr>
          <a:xfrm>
            <a:off x="10164723" y="2069068"/>
            <a:ext cx="3721418" cy="3281482"/>
          </a:xfrm>
          <a:prstGeom prst="roundRect">
            <a:avLst>
              <a:gd name="adj" fmla="val 2722"/>
            </a:avLst>
          </a:prstGeom>
          <a:solidFill>
            <a:srgbClr val="C3CDC1"/>
          </a:solidFill>
          <a:ln w="7620">
            <a:solidFill>
              <a:srgbClr val="A9B3A7"/>
            </a:solidFill>
            <a:prstDash val="solid"/>
          </a:ln>
        </p:spPr>
      </p:sp>
      <p:sp>
        <p:nvSpPr>
          <p:cNvPr id="8" name="Text 5"/>
          <p:cNvSpPr/>
          <p:nvPr/>
        </p:nvSpPr>
        <p:spPr>
          <a:xfrm>
            <a:off x="10384988" y="2289334"/>
            <a:ext cx="2658070" cy="332303"/>
          </a:xfrm>
          <a:prstGeom prst="rect">
            <a:avLst/>
          </a:prstGeom>
          <a:noFill/>
          <a:ln/>
        </p:spPr>
        <p:txBody>
          <a:bodyPr wrap="none" lIns="0" tIns="0" rIns="0" bIns="0" rtlCol="0" anchor="t"/>
          <a:lstStyle/>
          <a:p>
            <a:pPr algn="l" indent="0" marL="0">
              <a:lnSpc>
                <a:spcPts val="2600"/>
              </a:lnSpc>
              <a:buNone/>
            </a:pPr>
            <a:r>
              <a:rPr lang="en-US" sz="2050" dirty="0">
                <a:solidFill>
                  <a:srgbClr val="000000"/>
                </a:solidFill>
                <a:latin typeface="Bitter Medium" pitchFamily="34" charset="0"/>
                <a:ea typeface="Bitter Medium" pitchFamily="34" charset="-122"/>
                <a:cs typeface="Bitter Medium" pitchFamily="34" charset="-120"/>
              </a:rPr>
              <a:t>United Kingdom</a:t>
            </a:r>
            <a:endParaRPr lang="en-US" sz="2050" dirty="0"/>
          </a:p>
        </p:txBody>
      </p:sp>
      <p:sp>
        <p:nvSpPr>
          <p:cNvPr id="9" name="Text 6"/>
          <p:cNvSpPr/>
          <p:nvPr/>
        </p:nvSpPr>
        <p:spPr>
          <a:xfrm>
            <a:off x="10384988" y="2749153"/>
            <a:ext cx="3280886" cy="1700808"/>
          </a:xfrm>
          <a:prstGeom prst="rect">
            <a:avLst/>
          </a:prstGeom>
          <a:noFill/>
          <a:ln/>
        </p:spPr>
        <p:txBody>
          <a:bodyPr wrap="square" lIns="0" tIns="0" rIns="0" bIns="0" rtlCol="0" anchor="t"/>
          <a:lstStyle/>
          <a:p>
            <a:pPr algn="l" indent="0" marL="0">
              <a:lnSpc>
                <a:spcPts val="2650"/>
              </a:lnSpc>
              <a:buNone/>
            </a:pPr>
            <a:r>
              <a:rPr lang="en-US" sz="1650" dirty="0">
                <a:solidFill>
                  <a:srgbClr val="000000"/>
                </a:solidFill>
                <a:latin typeface="Open Sans" pitchFamily="34" charset="0"/>
                <a:ea typeface="Open Sans" pitchFamily="34" charset="-122"/>
                <a:cs typeface="Open Sans" pitchFamily="34" charset="-120"/>
              </a:rPr>
              <a:t>Mix of public service (BBC) known for neutral reporting and commercial outlets, including sensationalist tabloids like The Sun.</a:t>
            </a:r>
            <a:endParaRPr lang="en-US" sz="1650" dirty="0"/>
          </a:p>
        </p:txBody>
      </p:sp>
      <p:sp>
        <p:nvSpPr>
          <p:cNvPr id="10" name="Shape 7"/>
          <p:cNvSpPr/>
          <p:nvPr/>
        </p:nvSpPr>
        <p:spPr>
          <a:xfrm>
            <a:off x="6230660" y="5563195"/>
            <a:ext cx="7655481" cy="1580674"/>
          </a:xfrm>
          <a:prstGeom prst="roundRect">
            <a:avLst>
              <a:gd name="adj" fmla="val 5650"/>
            </a:avLst>
          </a:prstGeom>
          <a:solidFill>
            <a:srgbClr val="FBE2D1"/>
          </a:solidFill>
          <a:ln w="7620">
            <a:solidFill>
              <a:srgbClr val="E1C8B7"/>
            </a:solidFill>
            <a:prstDash val="solid"/>
          </a:ln>
        </p:spPr>
      </p:sp>
      <p:sp>
        <p:nvSpPr>
          <p:cNvPr id="11" name="Text 8"/>
          <p:cNvSpPr/>
          <p:nvPr/>
        </p:nvSpPr>
        <p:spPr>
          <a:xfrm>
            <a:off x="6450925" y="5783461"/>
            <a:ext cx="2658070" cy="332303"/>
          </a:xfrm>
          <a:prstGeom prst="rect">
            <a:avLst/>
          </a:prstGeom>
          <a:noFill/>
          <a:ln/>
        </p:spPr>
        <p:txBody>
          <a:bodyPr wrap="none" lIns="0" tIns="0" rIns="0" bIns="0" rtlCol="0" anchor="t"/>
          <a:lstStyle/>
          <a:p>
            <a:pPr algn="l" indent="0" marL="0">
              <a:lnSpc>
                <a:spcPts val="2600"/>
              </a:lnSpc>
              <a:buNone/>
            </a:pPr>
            <a:r>
              <a:rPr lang="en-US" sz="2050" dirty="0">
                <a:solidFill>
                  <a:srgbClr val="000000"/>
                </a:solidFill>
                <a:latin typeface="Bitter Medium" pitchFamily="34" charset="0"/>
                <a:ea typeface="Bitter Medium" pitchFamily="34" charset="-122"/>
                <a:cs typeface="Bitter Medium" pitchFamily="34" charset="-120"/>
              </a:rPr>
              <a:t>China</a:t>
            </a:r>
            <a:endParaRPr lang="en-US" sz="2050" dirty="0"/>
          </a:p>
        </p:txBody>
      </p:sp>
      <p:sp>
        <p:nvSpPr>
          <p:cNvPr id="12" name="Text 9"/>
          <p:cNvSpPr/>
          <p:nvPr/>
        </p:nvSpPr>
        <p:spPr>
          <a:xfrm>
            <a:off x="6450925" y="6243280"/>
            <a:ext cx="7214949" cy="680323"/>
          </a:xfrm>
          <a:prstGeom prst="rect">
            <a:avLst/>
          </a:prstGeom>
          <a:noFill/>
          <a:ln/>
        </p:spPr>
        <p:txBody>
          <a:bodyPr wrap="square" lIns="0" tIns="0" rIns="0" bIns="0" rtlCol="0" anchor="t"/>
          <a:lstStyle/>
          <a:p>
            <a:pPr algn="l" indent="0" marL="0">
              <a:lnSpc>
                <a:spcPts val="2650"/>
              </a:lnSpc>
              <a:buNone/>
            </a:pPr>
            <a:r>
              <a:rPr lang="en-US" sz="1650" dirty="0">
                <a:solidFill>
                  <a:srgbClr val="000000"/>
                </a:solidFill>
                <a:latin typeface="Open Sans" pitchFamily="34" charset="0"/>
                <a:ea typeface="Open Sans" pitchFamily="34" charset="-122"/>
                <a:cs typeface="Open Sans" pitchFamily="34" charset="-120"/>
              </a:rPr>
              <a:t>Heavily government-controlled media landscape with state-run outlets like Xinhua and China Daily that align with government policies.</a:t>
            </a:r>
            <a:endParaRPr lang="en-US" sz="16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534710" y="420053"/>
            <a:ext cx="5939909" cy="477441"/>
          </a:xfrm>
          <a:prstGeom prst="rect">
            <a:avLst/>
          </a:prstGeom>
          <a:noFill/>
          <a:ln/>
        </p:spPr>
        <p:txBody>
          <a:bodyPr wrap="none" lIns="0" tIns="0" rIns="0" bIns="0" rtlCol="0" anchor="t"/>
          <a:lstStyle/>
          <a:p>
            <a:pPr algn="l" indent="0" marL="0">
              <a:lnSpc>
                <a:spcPts val="3750"/>
              </a:lnSpc>
              <a:buNone/>
            </a:pPr>
            <a:r>
              <a:rPr lang="en-US" sz="3000" dirty="0">
                <a:solidFill>
                  <a:srgbClr val="2C3F42"/>
                </a:solidFill>
                <a:latin typeface="Bitter Medium" pitchFamily="34" charset="0"/>
                <a:ea typeface="Bitter Medium" pitchFamily="34" charset="-122"/>
                <a:cs typeface="Bitter Medium" pitchFamily="34" charset="-120"/>
              </a:rPr>
              <a:t>More Global Media Environments</a:t>
            </a:r>
            <a:endParaRPr lang="en-US" sz="3000" dirty="0"/>
          </a:p>
        </p:txBody>
      </p:sp>
      <p:sp>
        <p:nvSpPr>
          <p:cNvPr id="3" name="Text 1"/>
          <p:cNvSpPr/>
          <p:nvPr/>
        </p:nvSpPr>
        <p:spPr>
          <a:xfrm>
            <a:off x="534710" y="1279327"/>
            <a:ext cx="1909762" cy="238720"/>
          </a:xfrm>
          <a:prstGeom prst="rect">
            <a:avLst/>
          </a:prstGeom>
          <a:noFill/>
          <a:ln/>
        </p:spPr>
        <p:txBody>
          <a:bodyPr wrap="none" lIns="0" tIns="0" rIns="0" bIns="0" rtlCol="0" anchor="t"/>
          <a:lstStyle/>
          <a:p>
            <a:pPr algn="l" indent="0" marL="0">
              <a:lnSpc>
                <a:spcPts val="1850"/>
              </a:lnSpc>
              <a:buNone/>
            </a:pPr>
            <a:r>
              <a:rPr lang="en-US" sz="1500" dirty="0">
                <a:solidFill>
                  <a:srgbClr val="D2600F"/>
                </a:solidFill>
                <a:latin typeface="Bitter Medium" pitchFamily="34" charset="0"/>
                <a:ea typeface="Bitter Medium" pitchFamily="34" charset="-122"/>
                <a:cs typeface="Bitter Medium" pitchFamily="34" charset="-120"/>
              </a:rPr>
              <a:t>Russia</a:t>
            </a:r>
            <a:endParaRPr lang="en-US" sz="1500" dirty="0"/>
          </a:p>
        </p:txBody>
      </p:sp>
      <p:sp>
        <p:nvSpPr>
          <p:cNvPr id="4" name="Text 2"/>
          <p:cNvSpPr/>
          <p:nvPr/>
        </p:nvSpPr>
        <p:spPr>
          <a:xfrm>
            <a:off x="534710" y="1670804"/>
            <a:ext cx="6594158" cy="488633"/>
          </a:xfrm>
          <a:prstGeom prst="rect">
            <a:avLst/>
          </a:prstGeom>
          <a:noFill/>
          <a:ln/>
        </p:spPr>
        <p:txBody>
          <a:bodyPr wrap="square" lIns="0" tIns="0" rIns="0" bIns="0" rtlCol="0" anchor="t"/>
          <a:lstStyle/>
          <a:p>
            <a:pPr algn="l" indent="0" marL="0">
              <a:lnSpc>
                <a:spcPts val="1900"/>
              </a:lnSpc>
              <a:buNone/>
            </a:pPr>
            <a:r>
              <a:rPr lang="en-US" sz="1200" dirty="0">
                <a:solidFill>
                  <a:srgbClr val="2B2E3C"/>
                </a:solidFill>
                <a:latin typeface="Open Sans" pitchFamily="34" charset="0"/>
                <a:ea typeface="Open Sans" pitchFamily="34" charset="-122"/>
                <a:cs typeface="Open Sans" pitchFamily="34" charset="-120"/>
              </a:rPr>
              <a:t>Dominated by state-controlled outlets like RT and Sputnik that reflect government perspectives. Opposition media faces significant censorship.</a:t>
            </a:r>
            <a:endParaRPr lang="en-US" sz="1200" dirty="0"/>
          </a:p>
        </p:txBody>
      </p:sp>
      <p:sp>
        <p:nvSpPr>
          <p:cNvPr id="5" name="Text 3"/>
          <p:cNvSpPr/>
          <p:nvPr/>
        </p:nvSpPr>
        <p:spPr>
          <a:xfrm>
            <a:off x="534710" y="2312194"/>
            <a:ext cx="1909762" cy="238720"/>
          </a:xfrm>
          <a:prstGeom prst="rect">
            <a:avLst/>
          </a:prstGeom>
          <a:noFill/>
          <a:ln/>
        </p:spPr>
        <p:txBody>
          <a:bodyPr wrap="none" lIns="0" tIns="0" rIns="0" bIns="0" rtlCol="0" anchor="t"/>
          <a:lstStyle/>
          <a:p>
            <a:pPr algn="l" indent="0" marL="0">
              <a:lnSpc>
                <a:spcPts val="1850"/>
              </a:lnSpc>
              <a:buNone/>
            </a:pPr>
            <a:r>
              <a:rPr lang="en-US" sz="1500" dirty="0">
                <a:solidFill>
                  <a:srgbClr val="D2600F"/>
                </a:solidFill>
                <a:latin typeface="Bitter Medium" pitchFamily="34" charset="0"/>
                <a:ea typeface="Bitter Medium" pitchFamily="34" charset="-122"/>
                <a:cs typeface="Bitter Medium" pitchFamily="34" charset="-120"/>
              </a:rPr>
              <a:t>India</a:t>
            </a:r>
            <a:endParaRPr lang="en-US" sz="1500" dirty="0"/>
          </a:p>
        </p:txBody>
      </p:sp>
      <p:sp>
        <p:nvSpPr>
          <p:cNvPr id="6" name="Text 4"/>
          <p:cNvSpPr/>
          <p:nvPr/>
        </p:nvSpPr>
        <p:spPr>
          <a:xfrm>
            <a:off x="534710" y="2703671"/>
            <a:ext cx="6594158" cy="488633"/>
          </a:xfrm>
          <a:prstGeom prst="rect">
            <a:avLst/>
          </a:prstGeom>
          <a:noFill/>
          <a:ln/>
        </p:spPr>
        <p:txBody>
          <a:bodyPr wrap="square" lIns="0" tIns="0" rIns="0" bIns="0" rtlCol="0" anchor="t"/>
          <a:lstStyle/>
          <a:p>
            <a:pPr algn="l" indent="0" marL="0">
              <a:lnSpc>
                <a:spcPts val="1900"/>
              </a:lnSpc>
              <a:buNone/>
            </a:pPr>
            <a:r>
              <a:rPr lang="en-US" sz="1200" dirty="0">
                <a:solidFill>
                  <a:srgbClr val="2B2E3C"/>
                </a:solidFill>
                <a:latin typeface="Open Sans" pitchFamily="34" charset="0"/>
                <a:ea typeface="Open Sans" pitchFamily="34" charset="-122"/>
                <a:cs typeface="Open Sans" pitchFamily="34" charset="-120"/>
              </a:rPr>
              <a:t>Diverse media landscape with thousands of outlets serving 1.4+ billion people. Press freedom exists but political and corporate interests significantly influence reporting.</a:t>
            </a:r>
            <a:endParaRPr lang="en-US" sz="1200" dirty="0"/>
          </a:p>
        </p:txBody>
      </p:sp>
      <p:sp>
        <p:nvSpPr>
          <p:cNvPr id="7" name="Text 5"/>
          <p:cNvSpPr/>
          <p:nvPr/>
        </p:nvSpPr>
        <p:spPr>
          <a:xfrm>
            <a:off x="7509153" y="1263968"/>
            <a:ext cx="6594158" cy="977265"/>
          </a:xfrm>
          <a:prstGeom prst="rect">
            <a:avLst/>
          </a:prstGeom>
          <a:noFill/>
          <a:ln/>
        </p:spPr>
        <p:txBody>
          <a:bodyPr wrap="square" lIns="0" tIns="0" rIns="0" bIns="0" rtlCol="0" anchor="t"/>
          <a:lstStyle/>
          <a:p>
            <a:pPr algn="l" indent="0" marL="0">
              <a:lnSpc>
                <a:spcPts val="1900"/>
              </a:lnSpc>
              <a:buNone/>
            </a:pPr>
            <a:r>
              <a:rPr lang="en-US" sz="1200" dirty="0">
                <a:solidFill>
                  <a:srgbClr val="2B2E3C"/>
                </a:solidFill>
                <a:latin typeface="Open Sans" pitchFamily="34" charset="0"/>
                <a:ea typeface="Open Sans" pitchFamily="34" charset="-122"/>
                <a:cs typeface="Open Sans" pitchFamily="34" charset="-120"/>
              </a:rPr>
              <a:t>These contrasting media environments highlight how dramatically news reporting differs across the globe. While some countries enjoy press freedom, others struggle with censorship and political control, which can fundamentally change the narrative of global events.</a:t>
            </a:r>
            <a:endParaRPr lang="en-US" sz="1200" dirty="0"/>
          </a:p>
        </p:txBody>
      </p:sp>
      <p:pic>
        <p:nvPicPr>
          <p:cNvPr id="8" name="Image 0" descr="preencoded.png">    </p:cNvPr>
          <p:cNvPicPr>
            <a:picLocks noChangeAspect="1"/>
          </p:cNvPicPr>
          <p:nvPr/>
        </p:nvPicPr>
        <p:blipFill>
          <a:blip r:embed="rId1"/>
          <a:stretch>
            <a:fillRect/>
          </a:stretch>
        </p:blipFill>
        <p:spPr>
          <a:xfrm>
            <a:off x="7509153" y="2413040"/>
            <a:ext cx="6594158" cy="659415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597456" y="469463"/>
            <a:ext cx="8681680" cy="533519"/>
          </a:xfrm>
          <a:prstGeom prst="rect">
            <a:avLst/>
          </a:prstGeom>
          <a:noFill/>
          <a:ln/>
        </p:spPr>
        <p:txBody>
          <a:bodyPr wrap="none" lIns="0" tIns="0" rIns="0" bIns="0" rtlCol="0" anchor="t"/>
          <a:lstStyle/>
          <a:p>
            <a:pPr algn="l" indent="0" marL="0">
              <a:lnSpc>
                <a:spcPts val="4200"/>
              </a:lnSpc>
              <a:buNone/>
            </a:pPr>
            <a:r>
              <a:rPr lang="en-US" sz="3350" dirty="0">
                <a:solidFill>
                  <a:srgbClr val="2C3F42"/>
                </a:solidFill>
                <a:latin typeface="Bitter Medium" pitchFamily="34" charset="0"/>
                <a:ea typeface="Bitter Medium" pitchFamily="34" charset="-122"/>
                <a:cs typeface="Bitter Medium" pitchFamily="34" charset="-120"/>
              </a:rPr>
              <a:t>Government Control and Cultural Influence</a:t>
            </a:r>
            <a:endParaRPr lang="en-US" sz="3350" dirty="0"/>
          </a:p>
        </p:txBody>
      </p:sp>
      <p:sp>
        <p:nvSpPr>
          <p:cNvPr id="3" name="Text 1"/>
          <p:cNvSpPr/>
          <p:nvPr/>
        </p:nvSpPr>
        <p:spPr>
          <a:xfrm>
            <a:off x="597456" y="1429583"/>
            <a:ext cx="2133957" cy="266700"/>
          </a:xfrm>
          <a:prstGeom prst="rect">
            <a:avLst/>
          </a:prstGeom>
          <a:noFill/>
          <a:ln/>
        </p:spPr>
        <p:txBody>
          <a:bodyPr wrap="none" lIns="0" tIns="0" rIns="0" bIns="0" rtlCol="0" anchor="t"/>
          <a:lstStyle/>
          <a:p>
            <a:pPr algn="l" indent="0" marL="0">
              <a:lnSpc>
                <a:spcPts val="2100"/>
              </a:lnSpc>
              <a:buNone/>
            </a:pPr>
            <a:r>
              <a:rPr lang="en-US" sz="1650" dirty="0">
                <a:solidFill>
                  <a:srgbClr val="2C3F42"/>
                </a:solidFill>
                <a:latin typeface="Bitter Medium" pitchFamily="34" charset="0"/>
                <a:ea typeface="Bitter Medium" pitchFamily="34" charset="-122"/>
                <a:cs typeface="Bitter Medium" pitchFamily="34" charset="-120"/>
              </a:rPr>
              <a:t>Government Control</a:t>
            </a:r>
            <a:endParaRPr lang="en-US" sz="1650" dirty="0"/>
          </a:p>
        </p:txBody>
      </p:sp>
      <p:sp>
        <p:nvSpPr>
          <p:cNvPr id="4" name="Text 2"/>
          <p:cNvSpPr/>
          <p:nvPr/>
        </p:nvSpPr>
        <p:spPr>
          <a:xfrm>
            <a:off x="597456" y="1866900"/>
            <a:ext cx="7894677" cy="546259"/>
          </a:xfrm>
          <a:prstGeom prst="rect">
            <a:avLst/>
          </a:prstGeom>
          <a:noFill/>
          <a:ln/>
        </p:spPr>
        <p:txBody>
          <a:bodyPr wrap="square" lIns="0" tIns="0" rIns="0" bIns="0" rtlCol="0" anchor="t"/>
          <a:lstStyle/>
          <a:p>
            <a:pPr algn="l" indent="0" marL="0">
              <a:lnSpc>
                <a:spcPts val="2150"/>
              </a:lnSpc>
              <a:buNone/>
            </a:pPr>
            <a:r>
              <a:rPr lang="en-US" sz="1300" dirty="0">
                <a:solidFill>
                  <a:srgbClr val="2B2E3C"/>
                </a:solidFill>
                <a:latin typeface="Open Sans" pitchFamily="34" charset="0"/>
                <a:ea typeface="Open Sans" pitchFamily="34" charset="-122"/>
                <a:cs typeface="Open Sans" pitchFamily="34" charset="-120"/>
              </a:rPr>
              <a:t>In authoritarian regimes like North Korea or Saudi Arabia, news is tightly controlled with severe restrictions on journalists. Critical views are suppressed.</a:t>
            </a:r>
            <a:endParaRPr lang="en-US" sz="1300" dirty="0"/>
          </a:p>
        </p:txBody>
      </p:sp>
      <p:sp>
        <p:nvSpPr>
          <p:cNvPr id="5" name="Text 3"/>
          <p:cNvSpPr/>
          <p:nvPr/>
        </p:nvSpPr>
        <p:spPr>
          <a:xfrm>
            <a:off x="597456" y="2566749"/>
            <a:ext cx="7894677" cy="546259"/>
          </a:xfrm>
          <a:prstGeom prst="rect">
            <a:avLst/>
          </a:prstGeom>
          <a:noFill/>
          <a:ln/>
        </p:spPr>
        <p:txBody>
          <a:bodyPr wrap="square" lIns="0" tIns="0" rIns="0" bIns="0" rtlCol="0" anchor="t"/>
          <a:lstStyle/>
          <a:p>
            <a:pPr algn="l" indent="0" marL="0">
              <a:lnSpc>
                <a:spcPts val="2150"/>
              </a:lnSpc>
              <a:buNone/>
            </a:pPr>
            <a:r>
              <a:rPr lang="en-US" sz="1300" dirty="0">
                <a:solidFill>
                  <a:srgbClr val="2B2E3C"/>
                </a:solidFill>
                <a:latin typeface="Open Sans" pitchFamily="34" charset="0"/>
                <a:ea typeface="Open Sans" pitchFamily="34" charset="-122"/>
                <a:cs typeface="Open Sans" pitchFamily="34" charset="-120"/>
              </a:rPr>
              <a:t>In contrast, Western European democracies offer strong press freedom protections, though political and corporate influences still affect coverage.</a:t>
            </a:r>
            <a:endParaRPr lang="en-US" sz="1300" dirty="0"/>
          </a:p>
        </p:txBody>
      </p:sp>
      <p:sp>
        <p:nvSpPr>
          <p:cNvPr id="6" name="Text 4"/>
          <p:cNvSpPr/>
          <p:nvPr/>
        </p:nvSpPr>
        <p:spPr>
          <a:xfrm>
            <a:off x="597456" y="3283625"/>
            <a:ext cx="2133957" cy="266700"/>
          </a:xfrm>
          <a:prstGeom prst="rect">
            <a:avLst/>
          </a:prstGeom>
          <a:noFill/>
          <a:ln/>
        </p:spPr>
        <p:txBody>
          <a:bodyPr wrap="none" lIns="0" tIns="0" rIns="0" bIns="0" rtlCol="0" anchor="t"/>
          <a:lstStyle/>
          <a:p>
            <a:pPr algn="l" indent="0" marL="0">
              <a:lnSpc>
                <a:spcPts val="2100"/>
              </a:lnSpc>
              <a:buNone/>
            </a:pPr>
            <a:r>
              <a:rPr lang="en-US" sz="1650" dirty="0">
                <a:solidFill>
                  <a:srgbClr val="2C3F42"/>
                </a:solidFill>
                <a:latin typeface="Bitter Medium" pitchFamily="34" charset="0"/>
                <a:ea typeface="Bitter Medium" pitchFamily="34" charset="-122"/>
                <a:cs typeface="Bitter Medium" pitchFamily="34" charset="-120"/>
              </a:rPr>
              <a:t>Cultural Norms</a:t>
            </a:r>
            <a:endParaRPr lang="en-US" sz="1650" dirty="0"/>
          </a:p>
        </p:txBody>
      </p:sp>
      <p:sp>
        <p:nvSpPr>
          <p:cNvPr id="7" name="Text 5"/>
          <p:cNvSpPr/>
          <p:nvPr/>
        </p:nvSpPr>
        <p:spPr>
          <a:xfrm>
            <a:off x="597456" y="3720941"/>
            <a:ext cx="7894677" cy="546259"/>
          </a:xfrm>
          <a:prstGeom prst="rect">
            <a:avLst/>
          </a:prstGeom>
          <a:noFill/>
          <a:ln/>
        </p:spPr>
        <p:txBody>
          <a:bodyPr wrap="square" lIns="0" tIns="0" rIns="0" bIns="0" rtlCol="0" anchor="t"/>
          <a:lstStyle/>
          <a:p>
            <a:pPr algn="l" indent="0" marL="0">
              <a:lnSpc>
                <a:spcPts val="2150"/>
              </a:lnSpc>
              <a:buNone/>
            </a:pPr>
            <a:r>
              <a:rPr lang="en-US" sz="1300" dirty="0">
                <a:solidFill>
                  <a:srgbClr val="2B2E3C"/>
                </a:solidFill>
                <a:latin typeface="Open Sans" pitchFamily="34" charset="0"/>
                <a:ea typeface="Open Sans" pitchFamily="34" charset="-122"/>
                <a:cs typeface="Open Sans" pitchFamily="34" charset="-120"/>
              </a:rPr>
              <a:t>Western outlets often emphasize individual freedoms and human rights, while many Asian news sources prioritize collective well-being and national stability.</a:t>
            </a:r>
            <a:endParaRPr lang="en-US" sz="1300" dirty="0"/>
          </a:p>
        </p:txBody>
      </p:sp>
      <p:sp>
        <p:nvSpPr>
          <p:cNvPr id="8" name="Shape 6"/>
          <p:cNvSpPr/>
          <p:nvPr/>
        </p:nvSpPr>
        <p:spPr>
          <a:xfrm>
            <a:off x="8916233" y="1451015"/>
            <a:ext cx="5124212" cy="1271468"/>
          </a:xfrm>
          <a:prstGeom prst="roundRect">
            <a:avLst>
              <a:gd name="adj" fmla="val 5639"/>
            </a:avLst>
          </a:prstGeom>
          <a:solidFill>
            <a:srgbClr val="B6D6FC"/>
          </a:solidFill>
          <a:ln/>
        </p:spPr>
      </p:sp>
      <p:pic>
        <p:nvPicPr>
          <p:cNvPr id="9" name="Image 0" descr="preencoded.png">    </p:cNvPr>
          <p:cNvPicPr>
            <a:picLocks noChangeAspect="1"/>
          </p:cNvPicPr>
          <p:nvPr/>
        </p:nvPicPr>
        <p:blipFill>
          <a:blip r:embed="rId1"/>
          <a:stretch>
            <a:fillRect/>
          </a:stretch>
        </p:blipFill>
        <p:spPr>
          <a:xfrm>
            <a:off x="9086850" y="1713071"/>
            <a:ext cx="213360" cy="170617"/>
          </a:xfrm>
          <a:prstGeom prst="rect">
            <a:avLst/>
          </a:prstGeom>
        </p:spPr>
      </p:pic>
      <p:sp>
        <p:nvSpPr>
          <p:cNvPr id="10" name="Text 7"/>
          <p:cNvSpPr/>
          <p:nvPr/>
        </p:nvSpPr>
        <p:spPr>
          <a:xfrm>
            <a:off x="9470827" y="1664256"/>
            <a:ext cx="4399002" cy="819388"/>
          </a:xfrm>
          <a:prstGeom prst="rect">
            <a:avLst/>
          </a:prstGeom>
          <a:noFill/>
          <a:ln/>
        </p:spPr>
        <p:txBody>
          <a:bodyPr wrap="square" lIns="0" tIns="0" rIns="0" bIns="0" rtlCol="0" anchor="t"/>
          <a:lstStyle/>
          <a:p>
            <a:pPr algn="l" indent="0" marL="0">
              <a:lnSpc>
                <a:spcPts val="2150"/>
              </a:lnSpc>
              <a:buNone/>
            </a:pPr>
            <a:r>
              <a:rPr lang="en-US" sz="1300" dirty="0">
                <a:solidFill>
                  <a:srgbClr val="000000"/>
                </a:solidFill>
                <a:latin typeface="Open Sans" pitchFamily="34" charset="0"/>
                <a:ea typeface="Open Sans" pitchFamily="34" charset="-122"/>
                <a:cs typeface="Open Sans" pitchFamily="34" charset="-120"/>
              </a:rPr>
              <a:t>Organizations like </a:t>
            </a:r>
            <a:pPr algn="l" indent="0" marL="0">
              <a:lnSpc>
                <a:spcPts val="2150"/>
              </a:lnSpc>
              <a:buNone/>
            </a:pPr>
            <a:r>
              <a:rPr lang="en-US" sz="1300" b="1" dirty="0">
                <a:solidFill>
                  <a:srgbClr val="000000"/>
                </a:solidFill>
                <a:latin typeface="Open Sans" pitchFamily="34" charset="0"/>
                <a:ea typeface="Open Sans" pitchFamily="34" charset="-122"/>
                <a:cs typeface="Open Sans" pitchFamily="34" charset="-120"/>
              </a:rPr>
              <a:t>Reporters Without Borders</a:t>
            </a:r>
            <a:pPr algn="l" indent="0" marL="0">
              <a:lnSpc>
                <a:spcPts val="2150"/>
              </a:lnSpc>
              <a:buNone/>
            </a:pPr>
            <a:r>
              <a:rPr lang="en-US" sz="1300" dirty="0">
                <a:solidFill>
                  <a:srgbClr val="000000"/>
                </a:solidFill>
                <a:latin typeface="Open Sans" pitchFamily="34" charset="0"/>
                <a:ea typeface="Open Sans" pitchFamily="34" charset="-122"/>
                <a:cs typeface="Open Sans" pitchFamily="34" charset="-120"/>
              </a:rPr>
              <a:t> track press freedom globally through their annual Press Freedom Index rankings.</a:t>
            </a:r>
            <a:endParaRPr lang="en-US" sz="1300" dirty="0"/>
          </a:p>
        </p:txBody>
      </p:sp>
      <p:pic>
        <p:nvPicPr>
          <p:cNvPr id="11" name="Image 1" descr="preencoded.png">    </p:cNvPr>
          <p:cNvPicPr>
            <a:picLocks noChangeAspect="1"/>
          </p:cNvPicPr>
          <p:nvPr/>
        </p:nvPicPr>
        <p:blipFill>
          <a:blip r:embed="rId2"/>
          <a:stretch>
            <a:fillRect/>
          </a:stretch>
        </p:blipFill>
        <p:spPr>
          <a:xfrm>
            <a:off x="8916233" y="2914531"/>
            <a:ext cx="5124212" cy="512421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1573054"/>
            <a:ext cx="8095298" cy="708779"/>
          </a:xfrm>
          <a:prstGeom prst="rect">
            <a:avLst/>
          </a:prstGeom>
          <a:noFill/>
          <a:ln/>
        </p:spPr>
        <p:txBody>
          <a:bodyPr wrap="none" lIns="0" tIns="0" rIns="0" bIns="0" rtlCol="0" anchor="t"/>
          <a:lstStyle/>
          <a:p>
            <a:pPr algn="l" indent="0" marL="0">
              <a:lnSpc>
                <a:spcPts val="5550"/>
              </a:lnSpc>
              <a:buNone/>
            </a:pPr>
            <a:r>
              <a:rPr lang="en-US" sz="4450" dirty="0">
                <a:solidFill>
                  <a:srgbClr val="2C3F42"/>
                </a:solidFill>
                <a:latin typeface="Bitter Medium" pitchFamily="34" charset="0"/>
                <a:ea typeface="Bitter Medium" pitchFamily="34" charset="-122"/>
                <a:cs typeface="Bitter Medium" pitchFamily="34" charset="-120"/>
              </a:rPr>
              <a:t>Cultural Reporting Differences</a:t>
            </a:r>
            <a:endParaRPr lang="en-US" sz="4450" dirty="0"/>
          </a:p>
        </p:txBody>
      </p:sp>
      <p:pic>
        <p:nvPicPr>
          <p:cNvPr id="3" name="Image 0" descr="preencoded.png">    </p:cNvPr>
          <p:cNvPicPr>
            <a:picLocks noChangeAspect="1"/>
          </p:cNvPicPr>
          <p:nvPr/>
        </p:nvPicPr>
        <p:blipFill>
          <a:blip r:embed="rId1"/>
          <a:stretch>
            <a:fillRect/>
          </a:stretch>
        </p:blipFill>
        <p:spPr>
          <a:xfrm>
            <a:off x="793790" y="2735461"/>
            <a:ext cx="4347567" cy="907256"/>
          </a:xfrm>
          <a:prstGeom prst="rect">
            <a:avLst/>
          </a:prstGeom>
        </p:spPr>
      </p:pic>
      <p:sp>
        <p:nvSpPr>
          <p:cNvPr id="4" name="Text 1"/>
          <p:cNvSpPr/>
          <p:nvPr/>
        </p:nvSpPr>
        <p:spPr>
          <a:xfrm>
            <a:off x="1020604" y="3869531"/>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2B2E3C"/>
                </a:solidFill>
                <a:latin typeface="Bitter Medium" pitchFamily="34" charset="0"/>
                <a:ea typeface="Bitter Medium" pitchFamily="34" charset="-122"/>
                <a:cs typeface="Bitter Medium" pitchFamily="34" charset="-120"/>
              </a:rPr>
              <a:t>Japan</a:t>
            </a:r>
            <a:endParaRPr lang="en-US" sz="2200" dirty="0"/>
          </a:p>
        </p:txBody>
      </p:sp>
      <p:sp>
        <p:nvSpPr>
          <p:cNvPr id="5" name="Text 2"/>
          <p:cNvSpPr/>
          <p:nvPr/>
        </p:nvSpPr>
        <p:spPr>
          <a:xfrm>
            <a:off x="1020604" y="4359950"/>
            <a:ext cx="3893939" cy="1451610"/>
          </a:xfrm>
          <a:prstGeom prst="rect">
            <a:avLst/>
          </a:prstGeom>
          <a:noFill/>
          <a:ln/>
        </p:spPr>
        <p:txBody>
          <a:bodyPr wrap="square" lIns="0" tIns="0" rIns="0" bIns="0" rtlCol="0" anchor="t"/>
          <a:lstStyle/>
          <a:p>
            <a:pPr algn="l" indent="0" marL="0">
              <a:lnSpc>
                <a:spcPts val="2850"/>
              </a:lnSpc>
              <a:buNone/>
            </a:pPr>
            <a:r>
              <a:rPr lang="en-US" sz="1750" dirty="0">
                <a:solidFill>
                  <a:srgbClr val="2B2E3C"/>
                </a:solidFill>
                <a:latin typeface="Open Sans" pitchFamily="34" charset="0"/>
                <a:ea typeface="Open Sans" pitchFamily="34" charset="-122"/>
                <a:cs typeface="Open Sans" pitchFamily="34" charset="-120"/>
              </a:rPr>
              <a:t>Media outlets like NHK World known for measured, restrained reporting reflecting cultural values of harmony and social responsibility.</a:t>
            </a:r>
            <a:endParaRPr lang="en-US" sz="1750" dirty="0"/>
          </a:p>
        </p:txBody>
      </p:sp>
      <p:pic>
        <p:nvPicPr>
          <p:cNvPr id="6" name="Image 1" descr="preencoded.png">    </p:cNvPr>
          <p:cNvPicPr>
            <a:picLocks noChangeAspect="1"/>
          </p:cNvPicPr>
          <p:nvPr/>
        </p:nvPicPr>
        <p:blipFill>
          <a:blip r:embed="rId2"/>
          <a:stretch>
            <a:fillRect/>
          </a:stretch>
        </p:blipFill>
        <p:spPr>
          <a:xfrm>
            <a:off x="5141357" y="2735461"/>
            <a:ext cx="4347567" cy="907256"/>
          </a:xfrm>
          <a:prstGeom prst="rect">
            <a:avLst/>
          </a:prstGeom>
        </p:spPr>
      </p:pic>
      <p:sp>
        <p:nvSpPr>
          <p:cNvPr id="7" name="Text 3"/>
          <p:cNvSpPr/>
          <p:nvPr/>
        </p:nvSpPr>
        <p:spPr>
          <a:xfrm>
            <a:off x="5368171" y="3869531"/>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2B2E3C"/>
                </a:solidFill>
                <a:latin typeface="Bitter Medium" pitchFamily="34" charset="0"/>
                <a:ea typeface="Bitter Medium" pitchFamily="34" charset="-122"/>
                <a:cs typeface="Bitter Medium" pitchFamily="34" charset="-120"/>
              </a:rPr>
              <a:t>African Countries</a:t>
            </a:r>
            <a:endParaRPr lang="en-US" sz="2200" dirty="0"/>
          </a:p>
        </p:txBody>
      </p:sp>
      <p:sp>
        <p:nvSpPr>
          <p:cNvPr id="8" name="Text 4"/>
          <p:cNvSpPr/>
          <p:nvPr/>
        </p:nvSpPr>
        <p:spPr>
          <a:xfrm>
            <a:off x="5368171" y="4359950"/>
            <a:ext cx="3893939" cy="1451610"/>
          </a:xfrm>
          <a:prstGeom prst="rect">
            <a:avLst/>
          </a:prstGeom>
          <a:noFill/>
          <a:ln/>
        </p:spPr>
        <p:txBody>
          <a:bodyPr wrap="square" lIns="0" tIns="0" rIns="0" bIns="0" rtlCol="0" anchor="t"/>
          <a:lstStyle/>
          <a:p>
            <a:pPr algn="l" indent="0" marL="0">
              <a:lnSpc>
                <a:spcPts val="2850"/>
              </a:lnSpc>
              <a:buNone/>
            </a:pPr>
            <a:r>
              <a:rPr lang="en-US" sz="1750" dirty="0">
                <a:solidFill>
                  <a:srgbClr val="2B2E3C"/>
                </a:solidFill>
                <a:latin typeface="Open Sans" pitchFamily="34" charset="0"/>
                <a:ea typeface="Open Sans" pitchFamily="34" charset="-122"/>
                <a:cs typeface="Open Sans" pitchFamily="34" charset="-120"/>
              </a:rPr>
              <a:t>Local news agencies emphasize community-based reporting and developmental issues like education, health, and infrastructure.</a:t>
            </a:r>
            <a:endParaRPr lang="en-US" sz="1750" dirty="0"/>
          </a:p>
        </p:txBody>
      </p:sp>
      <p:pic>
        <p:nvPicPr>
          <p:cNvPr id="9" name="Image 2" descr="preencoded.png">    </p:cNvPr>
          <p:cNvPicPr>
            <a:picLocks noChangeAspect="1"/>
          </p:cNvPicPr>
          <p:nvPr/>
        </p:nvPicPr>
        <p:blipFill>
          <a:blip r:embed="rId3"/>
          <a:stretch>
            <a:fillRect/>
          </a:stretch>
        </p:blipFill>
        <p:spPr>
          <a:xfrm>
            <a:off x="9488924" y="2735461"/>
            <a:ext cx="4347567" cy="907256"/>
          </a:xfrm>
          <a:prstGeom prst="rect">
            <a:avLst/>
          </a:prstGeom>
        </p:spPr>
      </p:pic>
      <p:sp>
        <p:nvSpPr>
          <p:cNvPr id="10" name="Text 5"/>
          <p:cNvSpPr/>
          <p:nvPr/>
        </p:nvSpPr>
        <p:spPr>
          <a:xfrm>
            <a:off x="9715738" y="3869531"/>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2B2E3C"/>
                </a:solidFill>
                <a:latin typeface="Bitter Medium" pitchFamily="34" charset="0"/>
                <a:ea typeface="Bitter Medium" pitchFamily="34" charset="-122"/>
                <a:cs typeface="Bitter Medium" pitchFamily="34" charset="-120"/>
              </a:rPr>
              <a:t>Middle East</a:t>
            </a:r>
            <a:endParaRPr lang="en-US" sz="2200" dirty="0"/>
          </a:p>
        </p:txBody>
      </p:sp>
      <p:sp>
        <p:nvSpPr>
          <p:cNvPr id="11" name="Text 6"/>
          <p:cNvSpPr/>
          <p:nvPr/>
        </p:nvSpPr>
        <p:spPr>
          <a:xfrm>
            <a:off x="9715738" y="4359950"/>
            <a:ext cx="3893939" cy="1088708"/>
          </a:xfrm>
          <a:prstGeom prst="rect">
            <a:avLst/>
          </a:prstGeom>
          <a:noFill/>
          <a:ln/>
        </p:spPr>
        <p:txBody>
          <a:bodyPr wrap="square" lIns="0" tIns="0" rIns="0" bIns="0" rtlCol="0" anchor="t"/>
          <a:lstStyle/>
          <a:p>
            <a:pPr algn="l" indent="0" marL="0">
              <a:lnSpc>
                <a:spcPts val="2850"/>
              </a:lnSpc>
              <a:buNone/>
            </a:pPr>
            <a:r>
              <a:rPr lang="en-US" sz="1750" dirty="0">
                <a:solidFill>
                  <a:srgbClr val="2B2E3C"/>
                </a:solidFill>
                <a:latin typeface="Open Sans" pitchFamily="34" charset="0"/>
                <a:ea typeface="Open Sans" pitchFamily="34" charset="-122"/>
                <a:cs typeface="Open Sans" pitchFamily="34" charset="-120"/>
              </a:rPr>
              <a:t>Coverage often focuses on regional stability, religious considerations, and community impacts.</a:t>
            </a:r>
            <a:endParaRPr lang="en-US" sz="1750" dirty="0"/>
          </a:p>
        </p:txBody>
      </p:sp>
      <p:sp>
        <p:nvSpPr>
          <p:cNvPr id="12" name="Text 7"/>
          <p:cNvSpPr/>
          <p:nvPr/>
        </p:nvSpPr>
        <p:spPr>
          <a:xfrm>
            <a:off x="793790" y="6293525"/>
            <a:ext cx="13042821" cy="362903"/>
          </a:xfrm>
          <a:prstGeom prst="rect">
            <a:avLst/>
          </a:prstGeom>
          <a:noFill/>
          <a:ln/>
        </p:spPr>
        <p:txBody>
          <a:bodyPr wrap="none" lIns="0" tIns="0" rIns="0" bIns="0" rtlCol="0" anchor="t"/>
          <a:lstStyle/>
          <a:p>
            <a:pPr algn="l" indent="0" marL="0">
              <a:lnSpc>
                <a:spcPts val="2850"/>
              </a:lnSpc>
              <a:buNone/>
            </a:pPr>
            <a:r>
              <a:rPr lang="en-US" sz="1750" dirty="0">
                <a:solidFill>
                  <a:srgbClr val="2B2E3C"/>
                </a:solidFill>
                <a:latin typeface="Open Sans" pitchFamily="34" charset="0"/>
                <a:ea typeface="Open Sans" pitchFamily="34" charset="-122"/>
                <a:cs typeface="Open Sans" pitchFamily="34" charset="-120"/>
              </a:rPr>
              <a:t>These cultural differences create distinct news narratives that reflect each society's values and priorities.</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661511" y="520065"/>
            <a:ext cx="7741920" cy="590669"/>
          </a:xfrm>
          <a:prstGeom prst="rect">
            <a:avLst/>
          </a:prstGeom>
          <a:noFill/>
          <a:ln/>
        </p:spPr>
        <p:txBody>
          <a:bodyPr wrap="none" lIns="0" tIns="0" rIns="0" bIns="0" rtlCol="0" anchor="t"/>
          <a:lstStyle/>
          <a:p>
            <a:pPr algn="l" indent="0" marL="0">
              <a:lnSpc>
                <a:spcPts val="4650"/>
              </a:lnSpc>
              <a:buNone/>
            </a:pPr>
            <a:r>
              <a:rPr lang="en-US" sz="3700" dirty="0">
                <a:solidFill>
                  <a:srgbClr val="2C3F42"/>
                </a:solidFill>
                <a:latin typeface="Bitter Medium" pitchFamily="34" charset="0"/>
                <a:ea typeface="Bitter Medium" pitchFamily="34" charset="-122"/>
                <a:cs typeface="Bitter Medium" pitchFamily="34" charset="-120"/>
              </a:rPr>
              <a:t>Major International News Agencies</a:t>
            </a:r>
            <a:endParaRPr lang="en-US" sz="3700" dirty="0"/>
          </a:p>
        </p:txBody>
      </p:sp>
      <p:sp>
        <p:nvSpPr>
          <p:cNvPr id="4" name="Shape 1"/>
          <p:cNvSpPr/>
          <p:nvPr/>
        </p:nvSpPr>
        <p:spPr>
          <a:xfrm>
            <a:off x="661511" y="1394222"/>
            <a:ext cx="7820978" cy="1437084"/>
          </a:xfrm>
          <a:prstGeom prst="roundRect">
            <a:avLst>
              <a:gd name="adj" fmla="val 5524"/>
            </a:avLst>
          </a:prstGeom>
          <a:solidFill>
            <a:srgbClr val="FFF8F0"/>
          </a:solidFill>
          <a:ln w="22860">
            <a:solidFill>
              <a:srgbClr val="D2600F"/>
            </a:solidFill>
            <a:prstDash val="solid"/>
          </a:ln>
        </p:spPr>
      </p:sp>
      <p:sp>
        <p:nvSpPr>
          <p:cNvPr id="5" name="Shape 2"/>
          <p:cNvSpPr/>
          <p:nvPr/>
        </p:nvSpPr>
        <p:spPr>
          <a:xfrm>
            <a:off x="661511" y="1394222"/>
            <a:ext cx="91440" cy="1437084"/>
          </a:xfrm>
          <a:prstGeom prst="roundRect">
            <a:avLst>
              <a:gd name="adj" fmla="val 86822"/>
            </a:avLst>
          </a:prstGeom>
          <a:solidFill>
            <a:srgbClr val="D2600F"/>
          </a:solidFill>
          <a:ln/>
        </p:spPr>
      </p:sp>
      <p:sp>
        <p:nvSpPr>
          <p:cNvPr id="6" name="Text 3"/>
          <p:cNvSpPr/>
          <p:nvPr/>
        </p:nvSpPr>
        <p:spPr>
          <a:xfrm>
            <a:off x="964763" y="1606034"/>
            <a:ext cx="2362676" cy="295275"/>
          </a:xfrm>
          <a:prstGeom prst="rect">
            <a:avLst/>
          </a:prstGeom>
          <a:noFill/>
          <a:ln/>
        </p:spPr>
        <p:txBody>
          <a:bodyPr wrap="none" lIns="0" tIns="0" rIns="0" bIns="0" rtlCol="0" anchor="t"/>
          <a:lstStyle/>
          <a:p>
            <a:pPr algn="l" indent="0" marL="0">
              <a:lnSpc>
                <a:spcPts val="2300"/>
              </a:lnSpc>
              <a:buNone/>
            </a:pPr>
            <a:r>
              <a:rPr lang="en-US" sz="1850" dirty="0">
                <a:solidFill>
                  <a:srgbClr val="2B2E3C"/>
                </a:solidFill>
                <a:latin typeface="Bitter Medium" pitchFamily="34" charset="0"/>
                <a:ea typeface="Bitter Medium" pitchFamily="34" charset="-122"/>
                <a:cs typeface="Bitter Medium" pitchFamily="34" charset="-120"/>
              </a:rPr>
              <a:t>Reuters (UK)</a:t>
            </a:r>
            <a:endParaRPr lang="en-US" sz="1850" dirty="0"/>
          </a:p>
        </p:txBody>
      </p:sp>
      <p:sp>
        <p:nvSpPr>
          <p:cNvPr id="7" name="Text 4"/>
          <p:cNvSpPr/>
          <p:nvPr/>
        </p:nvSpPr>
        <p:spPr>
          <a:xfrm>
            <a:off x="964763" y="2014657"/>
            <a:ext cx="7305913" cy="604838"/>
          </a:xfrm>
          <a:prstGeom prst="rect">
            <a:avLst/>
          </a:prstGeom>
          <a:noFill/>
          <a:ln/>
        </p:spPr>
        <p:txBody>
          <a:bodyPr wrap="square" lIns="0" tIns="0" rIns="0" bIns="0" rtlCol="0" anchor="t"/>
          <a:lstStyle/>
          <a:p>
            <a:pPr algn="l" indent="0" marL="0">
              <a:lnSpc>
                <a:spcPts val="2350"/>
              </a:lnSpc>
              <a:buNone/>
            </a:pPr>
            <a:r>
              <a:rPr lang="en-US" sz="1450" dirty="0">
                <a:solidFill>
                  <a:srgbClr val="2B2E3C"/>
                </a:solidFill>
                <a:latin typeface="Open Sans" pitchFamily="34" charset="0"/>
                <a:ea typeface="Open Sans" pitchFamily="34" charset="-122"/>
                <a:cs typeface="Open Sans" pitchFamily="34" charset="-120"/>
              </a:rPr>
              <a:t>One of the largest agencies with a reputation for objective reporting. Many smaller organizations rely on Reuters for international coverage.</a:t>
            </a:r>
            <a:endParaRPr lang="en-US" sz="1450" dirty="0"/>
          </a:p>
        </p:txBody>
      </p:sp>
      <p:sp>
        <p:nvSpPr>
          <p:cNvPr id="8" name="Shape 5"/>
          <p:cNvSpPr/>
          <p:nvPr/>
        </p:nvSpPr>
        <p:spPr>
          <a:xfrm>
            <a:off x="661511" y="3020258"/>
            <a:ext cx="7820978" cy="1437084"/>
          </a:xfrm>
          <a:prstGeom prst="roundRect">
            <a:avLst>
              <a:gd name="adj" fmla="val 5524"/>
            </a:avLst>
          </a:prstGeom>
          <a:solidFill>
            <a:srgbClr val="FFF8F0"/>
          </a:solidFill>
          <a:ln w="22860">
            <a:solidFill>
              <a:srgbClr val="C3CDC1"/>
            </a:solidFill>
            <a:prstDash val="solid"/>
          </a:ln>
        </p:spPr>
      </p:sp>
      <p:sp>
        <p:nvSpPr>
          <p:cNvPr id="9" name="Shape 6"/>
          <p:cNvSpPr/>
          <p:nvPr/>
        </p:nvSpPr>
        <p:spPr>
          <a:xfrm>
            <a:off x="661511" y="3020258"/>
            <a:ext cx="91440" cy="1437084"/>
          </a:xfrm>
          <a:prstGeom prst="roundRect">
            <a:avLst>
              <a:gd name="adj" fmla="val 86822"/>
            </a:avLst>
          </a:prstGeom>
          <a:solidFill>
            <a:srgbClr val="C3CDC1"/>
          </a:solidFill>
          <a:ln/>
        </p:spPr>
      </p:sp>
      <p:sp>
        <p:nvSpPr>
          <p:cNvPr id="10" name="Text 7"/>
          <p:cNvSpPr/>
          <p:nvPr/>
        </p:nvSpPr>
        <p:spPr>
          <a:xfrm>
            <a:off x="964763" y="3232071"/>
            <a:ext cx="2362676" cy="295275"/>
          </a:xfrm>
          <a:prstGeom prst="rect">
            <a:avLst/>
          </a:prstGeom>
          <a:noFill/>
          <a:ln/>
        </p:spPr>
        <p:txBody>
          <a:bodyPr wrap="none" lIns="0" tIns="0" rIns="0" bIns="0" rtlCol="0" anchor="t"/>
          <a:lstStyle/>
          <a:p>
            <a:pPr algn="l" indent="0" marL="0">
              <a:lnSpc>
                <a:spcPts val="2300"/>
              </a:lnSpc>
              <a:buNone/>
            </a:pPr>
            <a:r>
              <a:rPr lang="en-US" sz="1850" dirty="0">
                <a:solidFill>
                  <a:srgbClr val="2B2E3C"/>
                </a:solidFill>
                <a:latin typeface="Bitter Medium" pitchFamily="34" charset="0"/>
                <a:ea typeface="Bitter Medium" pitchFamily="34" charset="-122"/>
                <a:cs typeface="Bitter Medium" pitchFamily="34" charset="-120"/>
              </a:rPr>
              <a:t>Associated Press (US)</a:t>
            </a:r>
            <a:endParaRPr lang="en-US" sz="1850" dirty="0"/>
          </a:p>
        </p:txBody>
      </p:sp>
      <p:sp>
        <p:nvSpPr>
          <p:cNvPr id="11" name="Text 8"/>
          <p:cNvSpPr/>
          <p:nvPr/>
        </p:nvSpPr>
        <p:spPr>
          <a:xfrm>
            <a:off x="964763" y="3640693"/>
            <a:ext cx="7305913" cy="604838"/>
          </a:xfrm>
          <a:prstGeom prst="rect">
            <a:avLst/>
          </a:prstGeom>
          <a:noFill/>
          <a:ln/>
        </p:spPr>
        <p:txBody>
          <a:bodyPr wrap="square" lIns="0" tIns="0" rIns="0" bIns="0" rtlCol="0" anchor="t"/>
          <a:lstStyle/>
          <a:p>
            <a:pPr algn="l" indent="0" marL="0">
              <a:lnSpc>
                <a:spcPts val="2350"/>
              </a:lnSpc>
              <a:buNone/>
            </a:pPr>
            <a:r>
              <a:rPr lang="en-US" sz="1450" dirty="0">
                <a:solidFill>
                  <a:srgbClr val="2B2E3C"/>
                </a:solidFill>
                <a:latin typeface="Open Sans" pitchFamily="34" charset="0"/>
                <a:ea typeface="Open Sans" pitchFamily="34" charset="-122"/>
                <a:cs typeface="Open Sans" pitchFamily="34" charset="-120"/>
              </a:rPr>
              <a:t>Operates on a cooperative model, with content syndicated across thousands of media outlets worldwide.</a:t>
            </a:r>
            <a:endParaRPr lang="en-US" sz="1450" dirty="0"/>
          </a:p>
        </p:txBody>
      </p:sp>
      <p:sp>
        <p:nvSpPr>
          <p:cNvPr id="12" name="Shape 9"/>
          <p:cNvSpPr/>
          <p:nvPr/>
        </p:nvSpPr>
        <p:spPr>
          <a:xfrm>
            <a:off x="661511" y="4646295"/>
            <a:ext cx="7820978" cy="1437084"/>
          </a:xfrm>
          <a:prstGeom prst="roundRect">
            <a:avLst>
              <a:gd name="adj" fmla="val 5524"/>
            </a:avLst>
          </a:prstGeom>
          <a:solidFill>
            <a:srgbClr val="FFF8F0"/>
          </a:solidFill>
          <a:ln w="22860">
            <a:solidFill>
              <a:srgbClr val="FBE2D1"/>
            </a:solidFill>
            <a:prstDash val="solid"/>
          </a:ln>
        </p:spPr>
      </p:sp>
      <p:sp>
        <p:nvSpPr>
          <p:cNvPr id="13" name="Shape 10"/>
          <p:cNvSpPr/>
          <p:nvPr/>
        </p:nvSpPr>
        <p:spPr>
          <a:xfrm>
            <a:off x="661511" y="4646295"/>
            <a:ext cx="91440" cy="1437084"/>
          </a:xfrm>
          <a:prstGeom prst="roundRect">
            <a:avLst>
              <a:gd name="adj" fmla="val 86822"/>
            </a:avLst>
          </a:prstGeom>
          <a:solidFill>
            <a:srgbClr val="FBE2D1"/>
          </a:solidFill>
          <a:ln/>
        </p:spPr>
      </p:sp>
      <p:sp>
        <p:nvSpPr>
          <p:cNvPr id="14" name="Text 11"/>
          <p:cNvSpPr/>
          <p:nvPr/>
        </p:nvSpPr>
        <p:spPr>
          <a:xfrm>
            <a:off x="964763" y="4858107"/>
            <a:ext cx="2452688" cy="295275"/>
          </a:xfrm>
          <a:prstGeom prst="rect">
            <a:avLst/>
          </a:prstGeom>
          <a:noFill/>
          <a:ln/>
        </p:spPr>
        <p:txBody>
          <a:bodyPr wrap="none" lIns="0" tIns="0" rIns="0" bIns="0" rtlCol="0" anchor="t"/>
          <a:lstStyle/>
          <a:p>
            <a:pPr algn="l" indent="0" marL="0">
              <a:lnSpc>
                <a:spcPts val="2300"/>
              </a:lnSpc>
              <a:buNone/>
            </a:pPr>
            <a:r>
              <a:rPr lang="en-US" sz="1850" dirty="0">
                <a:solidFill>
                  <a:srgbClr val="2B2E3C"/>
                </a:solidFill>
                <a:latin typeface="Bitter Medium" pitchFamily="34" charset="0"/>
                <a:ea typeface="Bitter Medium" pitchFamily="34" charset="-122"/>
                <a:cs typeface="Bitter Medium" pitchFamily="34" charset="-120"/>
              </a:rPr>
              <a:t>Agence France-Presse</a:t>
            </a:r>
            <a:endParaRPr lang="en-US" sz="1850" dirty="0"/>
          </a:p>
        </p:txBody>
      </p:sp>
      <p:sp>
        <p:nvSpPr>
          <p:cNvPr id="15" name="Text 12"/>
          <p:cNvSpPr/>
          <p:nvPr/>
        </p:nvSpPr>
        <p:spPr>
          <a:xfrm>
            <a:off x="964763" y="5266730"/>
            <a:ext cx="7305913" cy="604838"/>
          </a:xfrm>
          <a:prstGeom prst="rect">
            <a:avLst/>
          </a:prstGeom>
          <a:noFill/>
          <a:ln/>
        </p:spPr>
        <p:txBody>
          <a:bodyPr wrap="square" lIns="0" tIns="0" rIns="0" bIns="0" rtlCol="0" anchor="t"/>
          <a:lstStyle/>
          <a:p>
            <a:pPr algn="l" indent="0" marL="0">
              <a:lnSpc>
                <a:spcPts val="2350"/>
              </a:lnSpc>
              <a:buNone/>
            </a:pPr>
            <a:r>
              <a:rPr lang="en-US" sz="1450" dirty="0">
                <a:solidFill>
                  <a:srgbClr val="2B2E3C"/>
                </a:solidFill>
                <a:latin typeface="Open Sans" pitchFamily="34" charset="0"/>
                <a:ea typeface="Open Sans" pitchFamily="34" charset="-122"/>
                <a:cs typeface="Open Sans" pitchFamily="34" charset="-120"/>
              </a:rPr>
              <a:t>Strong presence in Europe and Africa with multilingual reporting from a distinctly European perspective.</a:t>
            </a:r>
            <a:endParaRPr lang="en-US" sz="1450" dirty="0"/>
          </a:p>
        </p:txBody>
      </p:sp>
      <p:sp>
        <p:nvSpPr>
          <p:cNvPr id="16" name="Shape 13"/>
          <p:cNvSpPr/>
          <p:nvPr/>
        </p:nvSpPr>
        <p:spPr>
          <a:xfrm>
            <a:off x="661511" y="6272332"/>
            <a:ext cx="7820978" cy="1437084"/>
          </a:xfrm>
          <a:prstGeom prst="roundRect">
            <a:avLst>
              <a:gd name="adj" fmla="val 5524"/>
            </a:avLst>
          </a:prstGeom>
          <a:solidFill>
            <a:srgbClr val="FFF8F0"/>
          </a:solidFill>
          <a:ln w="22860">
            <a:solidFill>
              <a:srgbClr val="D2600F"/>
            </a:solidFill>
            <a:prstDash val="solid"/>
          </a:ln>
        </p:spPr>
      </p:sp>
      <p:sp>
        <p:nvSpPr>
          <p:cNvPr id="17" name="Shape 14"/>
          <p:cNvSpPr/>
          <p:nvPr/>
        </p:nvSpPr>
        <p:spPr>
          <a:xfrm>
            <a:off x="661511" y="6272332"/>
            <a:ext cx="91440" cy="1437084"/>
          </a:xfrm>
          <a:prstGeom prst="roundRect">
            <a:avLst>
              <a:gd name="adj" fmla="val 86822"/>
            </a:avLst>
          </a:prstGeom>
          <a:solidFill>
            <a:srgbClr val="D2600F"/>
          </a:solidFill>
          <a:ln/>
        </p:spPr>
      </p:sp>
      <p:sp>
        <p:nvSpPr>
          <p:cNvPr id="18" name="Text 15"/>
          <p:cNvSpPr/>
          <p:nvPr/>
        </p:nvSpPr>
        <p:spPr>
          <a:xfrm>
            <a:off x="964763" y="6484144"/>
            <a:ext cx="2362676" cy="295275"/>
          </a:xfrm>
          <a:prstGeom prst="rect">
            <a:avLst/>
          </a:prstGeom>
          <a:noFill/>
          <a:ln/>
        </p:spPr>
        <p:txBody>
          <a:bodyPr wrap="none" lIns="0" tIns="0" rIns="0" bIns="0" rtlCol="0" anchor="t"/>
          <a:lstStyle/>
          <a:p>
            <a:pPr algn="l" indent="0" marL="0">
              <a:lnSpc>
                <a:spcPts val="2300"/>
              </a:lnSpc>
              <a:buNone/>
            </a:pPr>
            <a:r>
              <a:rPr lang="en-US" sz="1850" dirty="0">
                <a:solidFill>
                  <a:srgbClr val="2B2E3C"/>
                </a:solidFill>
                <a:latin typeface="Bitter Medium" pitchFamily="34" charset="0"/>
                <a:ea typeface="Bitter Medium" pitchFamily="34" charset="-122"/>
                <a:cs typeface="Bitter Medium" pitchFamily="34" charset="-120"/>
              </a:rPr>
              <a:t>Al Jazeera (Qatar)</a:t>
            </a:r>
            <a:endParaRPr lang="en-US" sz="1850" dirty="0"/>
          </a:p>
        </p:txBody>
      </p:sp>
      <p:sp>
        <p:nvSpPr>
          <p:cNvPr id="19" name="Text 16"/>
          <p:cNvSpPr/>
          <p:nvPr/>
        </p:nvSpPr>
        <p:spPr>
          <a:xfrm>
            <a:off x="964763" y="6892766"/>
            <a:ext cx="7305913" cy="604838"/>
          </a:xfrm>
          <a:prstGeom prst="rect">
            <a:avLst/>
          </a:prstGeom>
          <a:noFill/>
          <a:ln/>
        </p:spPr>
        <p:txBody>
          <a:bodyPr wrap="square" lIns="0" tIns="0" rIns="0" bIns="0" rtlCol="0" anchor="t"/>
          <a:lstStyle/>
          <a:p>
            <a:pPr algn="l" indent="0" marL="0">
              <a:lnSpc>
                <a:spcPts val="2350"/>
              </a:lnSpc>
              <a:buNone/>
            </a:pPr>
            <a:r>
              <a:rPr lang="en-US" sz="1450" dirty="0">
                <a:solidFill>
                  <a:srgbClr val="2B2E3C"/>
                </a:solidFill>
                <a:latin typeface="Open Sans" pitchFamily="34" charset="0"/>
                <a:ea typeface="Open Sans" pitchFamily="34" charset="-122"/>
                <a:cs typeface="Open Sans" pitchFamily="34" charset="-120"/>
              </a:rPr>
              <a:t>Major player in international news that often challenges Western narratives, especially regarding the Arab world.</a:t>
            </a:r>
            <a:endParaRPr lang="en-US" sz="14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1629966"/>
            <a:ext cx="7205782" cy="708779"/>
          </a:xfrm>
          <a:prstGeom prst="rect">
            <a:avLst/>
          </a:prstGeom>
          <a:noFill/>
          <a:ln/>
        </p:spPr>
        <p:txBody>
          <a:bodyPr wrap="none" lIns="0" tIns="0" rIns="0" bIns="0" rtlCol="0" anchor="t"/>
          <a:lstStyle/>
          <a:p>
            <a:pPr algn="l" indent="0" marL="0">
              <a:lnSpc>
                <a:spcPts val="5550"/>
              </a:lnSpc>
              <a:buNone/>
            </a:pPr>
            <a:r>
              <a:rPr lang="en-US" sz="4450" dirty="0">
                <a:solidFill>
                  <a:srgbClr val="2C3F42"/>
                </a:solidFill>
                <a:latin typeface="Bitter Medium" pitchFamily="34" charset="0"/>
                <a:ea typeface="Bitter Medium" pitchFamily="34" charset="-122"/>
                <a:cs typeface="Bitter Medium" pitchFamily="34" charset="-120"/>
              </a:rPr>
              <a:t>Critical News Consumption</a:t>
            </a:r>
            <a:endParaRPr lang="en-US" sz="4450" dirty="0"/>
          </a:p>
        </p:txBody>
      </p:sp>
      <p:sp>
        <p:nvSpPr>
          <p:cNvPr id="3" name="Text 1"/>
          <p:cNvSpPr/>
          <p:nvPr/>
        </p:nvSpPr>
        <p:spPr>
          <a:xfrm>
            <a:off x="793790" y="2905720"/>
            <a:ext cx="3658672" cy="354330"/>
          </a:xfrm>
          <a:prstGeom prst="rect">
            <a:avLst/>
          </a:prstGeom>
          <a:noFill/>
          <a:ln/>
        </p:spPr>
        <p:txBody>
          <a:bodyPr wrap="none" lIns="0" tIns="0" rIns="0" bIns="0" rtlCol="0" anchor="t"/>
          <a:lstStyle/>
          <a:p>
            <a:pPr algn="l" indent="0" marL="0">
              <a:lnSpc>
                <a:spcPts val="2750"/>
              </a:lnSpc>
              <a:buNone/>
            </a:pPr>
            <a:r>
              <a:rPr lang="en-US" sz="2200" dirty="0">
                <a:solidFill>
                  <a:srgbClr val="D2600F"/>
                </a:solidFill>
                <a:latin typeface="Bitter Medium" pitchFamily="34" charset="0"/>
                <a:ea typeface="Bitter Medium" pitchFamily="34" charset="-122"/>
                <a:cs typeface="Bitter Medium" pitchFamily="34" charset="-120"/>
              </a:rPr>
              <a:t>The Global News Ecosystem</a:t>
            </a:r>
            <a:endParaRPr lang="en-US" sz="2200" dirty="0"/>
          </a:p>
        </p:txBody>
      </p:sp>
      <p:sp>
        <p:nvSpPr>
          <p:cNvPr id="4" name="Text 2"/>
          <p:cNvSpPr/>
          <p:nvPr/>
        </p:nvSpPr>
        <p:spPr>
          <a:xfrm>
            <a:off x="793790" y="3486864"/>
            <a:ext cx="6244709" cy="1451610"/>
          </a:xfrm>
          <a:prstGeom prst="rect">
            <a:avLst/>
          </a:prstGeom>
          <a:noFill/>
          <a:ln/>
        </p:spPr>
        <p:txBody>
          <a:bodyPr wrap="square" lIns="0" tIns="0" rIns="0" bIns="0" rtlCol="0" anchor="t"/>
          <a:lstStyle/>
          <a:p>
            <a:pPr algn="l" indent="0" marL="0">
              <a:lnSpc>
                <a:spcPts val="2850"/>
              </a:lnSpc>
              <a:buNone/>
            </a:pPr>
            <a:r>
              <a:rPr lang="en-US" sz="1750" dirty="0">
                <a:solidFill>
                  <a:srgbClr val="2B2E3C"/>
                </a:solidFill>
                <a:latin typeface="Open Sans" pitchFamily="34" charset="0"/>
                <a:ea typeface="Open Sans" pitchFamily="34" charset="-122"/>
                <a:cs typeface="Open Sans" pitchFamily="34" charset="-120"/>
              </a:rPr>
              <a:t>Smaller or less resourced outlets often republish content from major agencies, meaning that how news is framed by organizations like Reuters or AP can shape public perception worldwide.</a:t>
            </a:r>
            <a:endParaRPr lang="en-US" sz="1750" dirty="0"/>
          </a:p>
        </p:txBody>
      </p:sp>
      <p:sp>
        <p:nvSpPr>
          <p:cNvPr id="5" name="Text 3"/>
          <p:cNvSpPr/>
          <p:nvPr/>
        </p:nvSpPr>
        <p:spPr>
          <a:xfrm>
            <a:off x="7599521" y="2905720"/>
            <a:ext cx="4779883" cy="354330"/>
          </a:xfrm>
          <a:prstGeom prst="rect">
            <a:avLst/>
          </a:prstGeom>
          <a:noFill/>
          <a:ln/>
        </p:spPr>
        <p:txBody>
          <a:bodyPr wrap="none" lIns="0" tIns="0" rIns="0" bIns="0" rtlCol="0" anchor="t"/>
          <a:lstStyle/>
          <a:p>
            <a:pPr algn="l" indent="0" marL="0">
              <a:lnSpc>
                <a:spcPts val="2750"/>
              </a:lnSpc>
              <a:buNone/>
            </a:pPr>
            <a:r>
              <a:rPr lang="en-US" sz="2200" dirty="0">
                <a:solidFill>
                  <a:srgbClr val="D2600F"/>
                </a:solidFill>
                <a:latin typeface="Bitter Medium" pitchFamily="34" charset="0"/>
                <a:ea typeface="Bitter Medium" pitchFamily="34" charset="-122"/>
                <a:cs typeface="Bitter Medium" pitchFamily="34" charset="-120"/>
              </a:rPr>
              <a:t>Becoming a Critical News Consumer</a:t>
            </a:r>
            <a:endParaRPr lang="en-US" sz="2200" dirty="0"/>
          </a:p>
        </p:txBody>
      </p:sp>
      <p:sp>
        <p:nvSpPr>
          <p:cNvPr id="6" name="Text 4"/>
          <p:cNvSpPr/>
          <p:nvPr/>
        </p:nvSpPr>
        <p:spPr>
          <a:xfrm>
            <a:off x="7599521" y="3486864"/>
            <a:ext cx="6244709" cy="725805"/>
          </a:xfrm>
          <a:prstGeom prst="rect">
            <a:avLst/>
          </a:prstGeom>
          <a:noFill/>
          <a:ln/>
        </p:spPr>
        <p:txBody>
          <a:bodyPr wrap="square" lIns="0" tIns="0" rIns="0" bIns="0" rtlCol="0" anchor="t"/>
          <a:lstStyle/>
          <a:p>
            <a:pPr algn="l" marL="342900" indent="-342900">
              <a:lnSpc>
                <a:spcPts val="2850"/>
              </a:lnSpc>
              <a:buSzPct val="100000"/>
              <a:buChar char="•"/>
            </a:pPr>
            <a:r>
              <a:rPr lang="en-US" sz="1750" dirty="0">
                <a:solidFill>
                  <a:srgbClr val="2B2E3C"/>
                </a:solidFill>
                <a:latin typeface="Open Sans" pitchFamily="34" charset="0"/>
                <a:ea typeface="Open Sans" pitchFamily="34" charset="-122"/>
                <a:cs typeface="Open Sans" pitchFamily="34" charset="-120"/>
              </a:rPr>
              <a:t>Recognize the political and cultural context of news sources</a:t>
            </a:r>
            <a:endParaRPr lang="en-US" sz="1750" dirty="0"/>
          </a:p>
        </p:txBody>
      </p:sp>
      <p:sp>
        <p:nvSpPr>
          <p:cNvPr id="7" name="Text 5"/>
          <p:cNvSpPr/>
          <p:nvPr/>
        </p:nvSpPr>
        <p:spPr>
          <a:xfrm>
            <a:off x="7599521" y="4291965"/>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2B2E3C"/>
                </a:solidFill>
                <a:latin typeface="Open Sans" pitchFamily="34" charset="0"/>
                <a:ea typeface="Open Sans" pitchFamily="34" charset="-122"/>
                <a:cs typeface="Open Sans" pitchFamily="34" charset="-120"/>
              </a:rPr>
              <a:t>Seek multiple perspectives on important events</a:t>
            </a:r>
            <a:endParaRPr lang="en-US" sz="1750" dirty="0"/>
          </a:p>
        </p:txBody>
      </p:sp>
      <p:sp>
        <p:nvSpPr>
          <p:cNvPr id="8" name="Text 6"/>
          <p:cNvSpPr/>
          <p:nvPr/>
        </p:nvSpPr>
        <p:spPr>
          <a:xfrm>
            <a:off x="7599521" y="4734163"/>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2B2E3C"/>
                </a:solidFill>
                <a:latin typeface="Open Sans" pitchFamily="34" charset="0"/>
                <a:ea typeface="Open Sans" pitchFamily="34" charset="-122"/>
                <a:cs typeface="Open Sans" pitchFamily="34" charset="-120"/>
              </a:rPr>
              <a:t>Consider who owns or funds the news organization</a:t>
            </a:r>
            <a:endParaRPr lang="en-US" sz="1750" dirty="0"/>
          </a:p>
        </p:txBody>
      </p:sp>
      <p:sp>
        <p:nvSpPr>
          <p:cNvPr id="9" name="Text 7"/>
          <p:cNvSpPr/>
          <p:nvPr/>
        </p:nvSpPr>
        <p:spPr>
          <a:xfrm>
            <a:off x="7599521" y="5176361"/>
            <a:ext cx="6244709"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2B2E3C"/>
                </a:solidFill>
                <a:latin typeface="Open Sans" pitchFamily="34" charset="0"/>
                <a:ea typeface="Open Sans" pitchFamily="34" charset="-122"/>
                <a:cs typeface="Open Sans" pitchFamily="34" charset="-120"/>
              </a:rPr>
              <a:t>Be aware of international agency influence</a:t>
            </a:r>
            <a:endParaRPr lang="en-US" sz="1750" dirty="0"/>
          </a:p>
        </p:txBody>
      </p:sp>
      <p:sp>
        <p:nvSpPr>
          <p:cNvPr id="10" name="Text 8"/>
          <p:cNvSpPr/>
          <p:nvPr/>
        </p:nvSpPr>
        <p:spPr>
          <a:xfrm>
            <a:off x="793790" y="5873710"/>
            <a:ext cx="13042821" cy="725805"/>
          </a:xfrm>
          <a:prstGeom prst="rect">
            <a:avLst/>
          </a:prstGeom>
          <a:noFill/>
          <a:ln/>
        </p:spPr>
        <p:txBody>
          <a:bodyPr wrap="square" lIns="0" tIns="0" rIns="0" bIns="0" rtlCol="0" anchor="t"/>
          <a:lstStyle/>
          <a:p>
            <a:pPr algn="l" indent="0" marL="0">
              <a:lnSpc>
                <a:spcPts val="2850"/>
              </a:lnSpc>
              <a:buNone/>
            </a:pPr>
            <a:r>
              <a:rPr lang="en-US" sz="1750" dirty="0">
                <a:solidFill>
                  <a:srgbClr val="2B2E3C"/>
                </a:solidFill>
                <a:latin typeface="Open Sans" pitchFamily="34" charset="0"/>
                <a:ea typeface="Open Sans" pitchFamily="34" charset="-122"/>
                <a:cs typeface="Open Sans" pitchFamily="34" charset="-120"/>
              </a:rPr>
              <a:t>By understanding these dynamics, readers can better appreciate the diversity of news perspectives and critically engage with global reporting.</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3930015" y="372308"/>
            <a:ext cx="6770251" cy="846177"/>
          </a:xfrm>
          <a:prstGeom prst="rect">
            <a:avLst/>
          </a:prstGeom>
          <a:noFill/>
          <a:ln/>
        </p:spPr>
        <p:txBody>
          <a:bodyPr wrap="none" lIns="0" tIns="0" rIns="0" bIns="0" rtlCol="0" anchor="t"/>
          <a:lstStyle/>
          <a:p>
            <a:pPr algn="ctr" indent="0" marL="0">
              <a:lnSpc>
                <a:spcPts val="6650"/>
              </a:lnSpc>
              <a:buNone/>
            </a:pPr>
            <a:r>
              <a:rPr lang="en-US" sz="5300" dirty="0">
                <a:solidFill>
                  <a:srgbClr val="2C3F42"/>
                </a:solidFill>
                <a:latin typeface="Bitter Medium" pitchFamily="34" charset="0"/>
                <a:ea typeface="Bitter Medium" pitchFamily="34" charset="-122"/>
                <a:cs typeface="Bitter Medium" pitchFamily="34" charset="-120"/>
              </a:rPr>
              <a:t>Thank You!</a:t>
            </a:r>
            <a:endParaRPr lang="en-US" sz="5300" dirty="0"/>
          </a:p>
        </p:txBody>
      </p:sp>
      <p:sp>
        <p:nvSpPr>
          <p:cNvPr id="3" name="Text 1"/>
          <p:cNvSpPr/>
          <p:nvPr/>
        </p:nvSpPr>
        <p:spPr>
          <a:xfrm>
            <a:off x="473869" y="1489234"/>
            <a:ext cx="13682663" cy="270867"/>
          </a:xfrm>
          <a:prstGeom prst="rect">
            <a:avLst/>
          </a:prstGeom>
          <a:noFill/>
          <a:ln/>
        </p:spPr>
        <p:txBody>
          <a:bodyPr wrap="none" lIns="0" tIns="0" rIns="0" bIns="0" rtlCol="0" anchor="t"/>
          <a:lstStyle/>
          <a:p>
            <a:pPr algn="ctr" indent="0" marL="0">
              <a:lnSpc>
                <a:spcPts val="2100"/>
              </a:lnSpc>
              <a:buNone/>
            </a:pPr>
            <a:r>
              <a:rPr lang="en-US" sz="1300" dirty="0">
                <a:solidFill>
                  <a:srgbClr val="2B2E3C"/>
                </a:solidFill>
                <a:latin typeface="Open Sans" pitchFamily="34" charset="0"/>
                <a:ea typeface="Open Sans" pitchFamily="34" charset="-122"/>
                <a:cs typeface="Open Sans" pitchFamily="34" charset="-120"/>
              </a:rPr>
              <a:t>Questions?</a:t>
            </a:r>
            <a:endParaRPr lang="en-US" sz="1300" dirty="0"/>
          </a:p>
        </p:txBody>
      </p:sp>
      <p:pic>
        <p:nvPicPr>
          <p:cNvPr id="4" name="Image 0" descr="preencoded.png">    </p:cNvPr>
          <p:cNvPicPr>
            <a:picLocks noChangeAspect="1"/>
          </p:cNvPicPr>
          <p:nvPr/>
        </p:nvPicPr>
        <p:blipFill>
          <a:blip r:embed="rId1"/>
          <a:stretch>
            <a:fillRect/>
          </a:stretch>
        </p:blipFill>
        <p:spPr>
          <a:xfrm>
            <a:off x="473869" y="1912382"/>
            <a:ext cx="10832425" cy="649938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9</Slides>
  <Notes>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2025-09-11T15:56:27Z</dcterms:created>
  <dcterms:modified xsi:type="dcterms:W3CDTF">2025-09-11T15:56:27Z</dcterms:modified>
</cp:coreProperties>
</file>