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ontserrat Medium" pitchFamily="2" charset="77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73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20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1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: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Uočavanje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izbjegavanje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pogrešnog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rasuđivanja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Izoštravanje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vaših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vještina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razmišljanja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jasnije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informisane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odluke</a:t>
            </a:r>
            <a:r>
              <a:rPr lang="en-US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Zašto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padamo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Kognitivne</a:t>
            </a:r>
            <a:r>
              <a:rPr lang="en-US" sz="2200" b="1" dirty="0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predrasude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Pristranost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potvrde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dovodi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preferiranja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informacija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skladu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postojećim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uvjerenjima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ignorišemo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suprotne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dokaze</a:t>
            </a:r>
            <a:endParaRPr lang="en-US" sz="2000" dirty="0">
              <a:latin typeface="+mj-lt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Mentalne</a:t>
            </a:r>
            <a:r>
              <a:rPr lang="en-US" sz="2200" b="1" dirty="0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prečice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Oslanjanje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heuristiku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brzu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obradu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složenih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informacija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rezultira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pretjeranim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pojednostavljenjima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greškama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procjeni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Emocionalni</a:t>
            </a:r>
            <a:r>
              <a:rPr lang="en-US" sz="2200" b="1" dirty="0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uticaji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Strah,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ljutnja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uzbuđenje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zamagljuju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nadjačavanjem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racionalne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analize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impulsivnim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reakcijama</a:t>
            </a:r>
            <a:endParaRPr lang="en-US" sz="2000" dirty="0">
              <a:latin typeface="+mj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36312" y="460791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Društveni</a:t>
            </a:r>
            <a:r>
              <a:rPr lang="en-US" sz="2200" b="1" dirty="0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a typeface="Brygada 1918 Bold" pitchFamily="34" charset="-122"/>
                <a:cs typeface="Brygada 1918 Bold" pitchFamily="34" charset="-120"/>
              </a:rPr>
              <a:t>pritisci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1" y="5011008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Želja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se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prilagodimo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dobijemo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odobrenje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vjerovatnijim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prihvatimo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popularne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ali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manjkave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argumente</a:t>
            </a:r>
            <a:endParaRPr lang="en-US" sz="2000" dirty="0">
              <a:latin typeface="+mj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Razumijevanje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tendencija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suštinskog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značaja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odupiranje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zabludama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omogućavajući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jasnije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racionalnije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donošenje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odluka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10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Korisni</a:t>
            </a:r>
            <a:r>
              <a:rPr lang="en-US" sz="410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10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resursi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Web </a:t>
            </a:r>
            <a:r>
              <a:rPr lang="en-US" sz="20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stranice</a:t>
            </a:r>
            <a:r>
              <a:rPr lang="en-US" sz="20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za </a:t>
            </a:r>
            <a:r>
              <a:rPr lang="en-US" sz="20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istraživanje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koristi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zablude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 yourlogicalfallacyis.com</a:t>
            </a:r>
            <a:endParaRPr lang="en-US" sz="2000" dirty="0">
              <a:latin typeface="+mj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Your Bias Is: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yourbias.is</a:t>
            </a:r>
            <a:endParaRPr lang="en-US" sz="2000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PRECOBIAS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pedagoški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precobias.eu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/toolkits</a:t>
            </a:r>
            <a:endParaRPr lang="en-US" sz="2000" dirty="0">
              <a:latin typeface="+mj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Ovi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nude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postere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kartice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sveobuhvatne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informacije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logičkim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zabludama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kognitivnim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predrasudama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će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vam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pomoći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razvijete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jače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vještine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razmišljanja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200"/>
              </a:lnSpc>
            </a:pPr>
            <a:r>
              <a:rPr lang="en-US" sz="89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Hvala!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Pitanja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greške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greške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zaključivanju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potkopavaju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valjanost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argumenta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izgledaju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uvjerljivo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Razumijevanje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bitno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pomažući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procijenimo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razlikujemo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zdravo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pogrešne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upravljamo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uvjerljivom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retorikom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eri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dezinformacija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pl-PL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Zašto je razumijevanje zabluda važno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Kritičko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razmišljanje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Oprema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pojedince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sposobnošću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procijene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razlikuju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zdravo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pogrešne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logike</a:t>
            </a:r>
            <a:endParaRPr lang="en-US" sz="2000" dirty="0">
              <a:latin typeface="+mj-lt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Komunikacione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vještine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Omogućava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učenicima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jasno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predstave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ideje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efikasno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brane 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kritike</a:t>
            </a:r>
            <a:endParaRPr lang="en-US" sz="2000" dirty="0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Građansko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Osnažuje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učenike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promišljeno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uključe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složena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pitanja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donose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informisane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odluke</a:t>
            </a:r>
            <a:endParaRPr lang="en-US" sz="2000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našem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polarizovanom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svijetu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pomaže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kultisanju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generacije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pronicljivih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refleksivnih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odgovornih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mislilaca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(1.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Slamnati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čovjek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nečijeg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argumenta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olakšao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napad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"Ti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protiv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istraživanja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svemira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?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Dakle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u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redu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ignorisanjem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naučnog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napretka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2000" dirty="0">
              <a:latin typeface="+mj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Napad na osobu umjesto na </a:t>
            </a:r>
            <a:r>
              <a:rPr lang="pl-PL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raspravu</a:t>
            </a:r>
            <a:r>
              <a:rPr lang="pl-PL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115735" y="6089690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"Ne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možete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vjerovati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njihovom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mišljenju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klimatskim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promjenama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nisu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čak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završili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fakultet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2000" dirty="0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Klizav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teren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će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korak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neizbježno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dovesti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negativnog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lanca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događaja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"Ako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dopustimo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jednu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kasnu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prijavu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uskoro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niko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neće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poštovati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rokove</a:t>
            </a:r>
            <a:r>
              <a:rPr lang="en-US" sz="2000" i="1" dirty="0">
                <a:solidFill>
                  <a:srgbClr val="F4CAB8"/>
                </a:solidFill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Apel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autoritetu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autoritet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tako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kaže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proizvod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sjajan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sportista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ga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podržava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(2.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Lažna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dilema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15735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dvije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opcije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više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prisiljavajući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pojednostavljen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izbor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15735" y="627697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"Ili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 nama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protiv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2000" dirty="0">
              <a:latin typeface="+mj-lt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5564386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Bandwagon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zabluda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Pretpostavljanje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istinito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dobro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popularno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široko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prihvaćeno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564386" y="627697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"Svi ostali kupuju ovaj proizvod, tako da mora biti najbolji."</a:t>
            </a:r>
            <a:endParaRPr lang="en-US" sz="2000" dirty="0">
              <a:latin typeface="+mj-lt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10013037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Diverzija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Uvođenje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irelevantne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teme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skrenula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pažnja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originalnog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problema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0013037" y="627697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brinuti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klimatskim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promjenama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postoje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ljudi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koji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nemaju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dovoljno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hrane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(3.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dio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Kružno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rezonovanje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Koristeći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zaključak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premisu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pod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pretpostavkom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onoga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pokušavate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dokazati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Pouzdan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jer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uvijek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možete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vjerovati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ću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reći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2000" dirty="0">
              <a:latin typeface="+mj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Apel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emocije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Korištenje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emocionalnih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apela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umjesto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uvjeravanje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Pomislite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izgladnjelu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djecu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zar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želite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donirati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danas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2000" dirty="0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950398" y="2147292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Ishitrena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generalizacija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Izvlačenje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zaključka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osnovu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nedovoljnih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nereprezentativnih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dokaza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Upoznao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dva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nepristojna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turista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zemlje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tamo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moraju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i="1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nepristojni</a:t>
            </a:r>
            <a:r>
              <a:rPr lang="en-US" sz="2000" i="1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2000" dirty="0">
              <a:latin typeface="+mj-lt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Post Hoc Ergo Propter Hoc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Pretpostavljanje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zbog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toga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događaj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slijedio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drugi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to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uzrokovano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njime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Počeo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nositi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narukvicu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ocjene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bolje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mora da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sreća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Sofizmi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zablude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rezonovanje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sofizmi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paradoksi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intelektualne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zagonetke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izazivaju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naše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različite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načine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2000" dirty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Sofizmi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Izvedeno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grčkog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"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sophia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 (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mudrost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2000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Obmanjujući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argumenti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stvoreni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zavaraju</a:t>
            </a:r>
            <a:endParaRPr lang="en-US" sz="2000" dirty="0">
              <a:latin typeface="+mj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it-IT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Koristili su ga starogrčki "sofisti" - intelektualni prevaranti</a:t>
            </a:r>
            <a:endParaRPr lang="en-US" sz="20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pt-BR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Fokusira</a:t>
            </a:r>
            <a:r>
              <a:rPr lang="pt-BR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se na </a:t>
            </a:r>
            <a:r>
              <a:rPr lang="pt-BR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izgled</a:t>
            </a:r>
            <a:r>
              <a:rPr lang="pt-BR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a ne na </a:t>
            </a:r>
            <a:r>
              <a:rPr lang="pt-BR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pravi</a:t>
            </a:r>
            <a:r>
              <a:rPr lang="pt-BR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pt-BR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uvid</a:t>
            </a:r>
            <a:endParaRPr lang="en-US" sz="2000" dirty="0">
              <a:latin typeface="+mj-lt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421424"/>
                </a:solidFill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Od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grčkog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"para" (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suprotno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) + "doxa" (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mišljenje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2000" dirty="0">
              <a:latin typeface="+mj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pl-PL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Izjave koje vode do kontradikcija</a:t>
            </a:r>
            <a:endParaRPr lang="en-US" sz="2000" dirty="0">
              <a:latin typeface="+mj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40724" y="5487472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Stimuliše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razmišljanje</a:t>
            </a:r>
            <a:endParaRPr lang="en-US" sz="2000" dirty="0">
              <a:latin typeface="+mj-lt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840724" y="590478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Često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katališe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intelektualni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napredak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Poznati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Epimenidov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"Svi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Krećani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lažovi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." Ako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Epimenid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Kritac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lažnim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 Ako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Krećani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potencijalno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ga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istinitim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stvarajući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beskrajnu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petlju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Eubulidov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"Ono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." Ako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lažna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; Ako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netačna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istinita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kontradikcija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Zenonovi</a:t>
            </a:r>
            <a:r>
              <a:rPr lang="en-US" sz="2200" b="1" dirty="0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Ahilej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kornjača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Uprkos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tome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brži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Ahilej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nikada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prestiže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kornjaču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obzirom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prednost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91117" y="499241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strijele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Leteća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strijela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zauzima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prostor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bilo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kojem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trenutku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nepomičnom</a:t>
            </a:r>
            <a:r>
              <a:rPr lang="en-US" sz="2000" dirty="0">
                <a:solidFill>
                  <a:srgbClr val="FFB393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Paradoks</a:t>
            </a:r>
            <a:r>
              <a:rPr lang="en-US" sz="4450" b="1" dirty="0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ea typeface="Brygada 1918 Bold" pitchFamily="34" charset="-122"/>
                <a:cs typeface="Brygada 1918 Bold" pitchFamily="34" charset="-120"/>
              </a:rPr>
              <a:t>blizanaca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Fascinantan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koji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izaziva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modernu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fiziku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2000" dirty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Jedan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putuje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svemirskom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brodu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brzinom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blizu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svjetlosti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drugi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ostaje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Zemlji</a:t>
            </a:r>
            <a:endParaRPr lang="en-US" sz="2000" dirty="0">
              <a:latin typeface="+mj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Zbog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vremenske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relativnosti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vrijeme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usporava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putujućeg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blizanca</a:t>
            </a:r>
            <a:endParaRPr lang="en-US" sz="2000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povratku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nakon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20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zemaljskih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godina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putujući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ostario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10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godina</a:t>
            </a:r>
            <a:endParaRPr lang="en-US" sz="2000" dirty="0">
              <a:latin typeface="+mj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Iako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nemogućim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ishod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je u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skladu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Einsteinovom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teorijom</a:t>
            </a:r>
            <a:r>
              <a:rPr lang="en-US" sz="2000" dirty="0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2000" dirty="0" err="1">
                <a:solidFill>
                  <a:srgbClr val="F4CAB8"/>
                </a:solidFill>
                <a:latin typeface="+mj-lt"/>
                <a:ea typeface="Montserrat Medium" pitchFamily="34" charset="-122"/>
                <a:cs typeface="Montserrat Medium" pitchFamily="34" charset="-120"/>
              </a:rPr>
              <a:t>relativnosti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902</Words>
  <Application>Microsoft Macintosh PowerPoint</Application>
  <PresentationFormat>Custom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Brygada 1918 Bold</vt:lpstr>
      <vt:lpstr>Montserrat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2025-09-11T14:09:32Z</dcterms:created>
  <dcterms:modified xsi:type="dcterms:W3CDTF">2025-10-14T08:51:31Z</dcterms:modified>
</cp:coreProperties>
</file>