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Merriweather Bold" panose="020B0604020202020204" charset="0"/>
      <p:bold r:id="rId15"/>
    </p:embeddedFont>
    <p:embeddedFont>
      <p:font typeface="Open Sans" panose="020B0606030504020204" pitchFamily="3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15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7" y="838438"/>
            <a:ext cx="1448276" cy="144827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23128" y="811411"/>
            <a:ext cx="527101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MEDIActive Youth: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Informimi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Ballkanit</a:t>
            </a:r>
            <a:endParaRPr lang="en-US" sz="2100" dirty="0"/>
          </a:p>
        </p:txBody>
      </p:sp>
      <p:sp>
        <p:nvSpPr>
          <p:cNvPr id="5" name="Text 1"/>
          <p:cNvSpPr/>
          <p:nvPr/>
        </p:nvSpPr>
        <p:spPr>
          <a:xfrm>
            <a:off x="757357" y="2854643"/>
            <a:ext cx="7629287" cy="270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650"/>
              </a:lnSpc>
              <a:buNone/>
            </a:pPr>
            <a:r>
              <a:rPr lang="en-US" sz="6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Aktivizmi</a:t>
            </a:r>
            <a:r>
              <a:rPr lang="en-US" sz="6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6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Mediatik</a:t>
            </a:r>
            <a:r>
              <a:rPr lang="en-US" sz="6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6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</a:t>
            </a:r>
            <a:r>
              <a:rPr lang="en-US" sz="6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6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të</a:t>
            </a:r>
            <a:r>
              <a:rPr lang="en-US" sz="6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6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Rinjve</a:t>
            </a:r>
            <a:endParaRPr lang="en-US" sz="6000" dirty="0"/>
          </a:p>
        </p:txBody>
      </p:sp>
      <p:sp>
        <p:nvSpPr>
          <p:cNvPr id="6" name="Text 2"/>
          <p:cNvSpPr/>
          <p:nvPr/>
        </p:nvSpPr>
        <p:spPr>
          <a:xfrm>
            <a:off x="757357" y="5884307"/>
            <a:ext cx="7629287" cy="1081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Fuqia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dhe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Rreziqet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në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Epokën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Digjitale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757357" y="7290673"/>
            <a:ext cx="762928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76632"/>
            <a:ext cx="119774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Shembuj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të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shquar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të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aktivizmit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rinor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në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media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9201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148721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6" name="Text 4"/>
          <p:cNvSpPr/>
          <p:nvPr/>
        </p:nvSpPr>
        <p:spPr>
          <a:xfrm>
            <a:off x="3861614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</a:rPr>
              <a:t>Pranvera Arabe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236595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Aktivistët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kryengritje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gjithë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Lindjen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Mesme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duke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anashkaluar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censurën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shtetërore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duke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mundësuar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masiv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179201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7428548" y="2148721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1" name="Shape 9"/>
          <p:cNvSpPr/>
          <p:nvPr/>
        </p:nvSpPr>
        <p:spPr>
          <a:xfrm>
            <a:off x="10292298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6371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685842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Black Lives Matter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5842" y="3236595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Aktivistët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forcuan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lëvizjen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përmes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hashtag-eve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transmetimeve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drejtpërdrejta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duke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tërhequr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vëmendjen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çështjet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brutalitetit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policor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149572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7" name="Shape 15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18" name="Text 16"/>
          <p:cNvSpPr/>
          <p:nvPr/>
        </p:nvSpPr>
        <p:spPr>
          <a:xfrm>
            <a:off x="3861614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051084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</a:rPr>
              <a:t>Ndryshimet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</a:rPr>
              <a:t>Klimatike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051084" y="6206966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Greta Thunberg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tjerë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grevat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klimën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ushtruar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presion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udhëheqësit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botërorë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veprime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ndjeshme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149572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23" name="Shape 21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24" name="Text 22"/>
          <p:cNvSpPr/>
          <p:nvPr/>
        </p:nvSpPr>
        <p:spPr>
          <a:xfrm>
            <a:off x="10496371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685842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Lëvizja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#MeToo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7685842" y="6206966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Kryesisht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nxitur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aktivistët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kjo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lëvizje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përhapet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shpejt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përmes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adresuar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ngacmimet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sulmet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seksuale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mbarë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botën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8413"/>
            <a:ext cx="83617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Konkluzioni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: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Analogjia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e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Mjetit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802505"/>
            <a:ext cx="59045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fuqishëm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jetë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efektiv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vetëm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nëse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përdoruesi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di ta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802505"/>
            <a:ext cx="30480" cy="1088708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614636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shumicën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“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trajnim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”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përvojë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mjaftueshme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shpesh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funksionojnë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pengesë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sesa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fuqizimin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774168"/>
            <a:ext cx="49357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Shfrytëzimi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Plotë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Potencialit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Kërkon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53553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Mendim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mediatik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7975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nn-NO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Angazhim aktiv me perspektiva të ndryshme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2397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Njohuri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ndërgjegjësim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avancuar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6819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Njohuri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aftësi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kërkimit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tradicional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9521" y="71241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Aftësia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verifikuar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informacionin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699980"/>
            <a:ext cx="13042821" cy="212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700"/>
              </a:lnSpc>
              <a:buNone/>
            </a:pPr>
            <a:r>
              <a:rPr lang="en-US" sz="13350" b="1" dirty="0" err="1">
                <a:solidFill>
                  <a:srgbClr val="403C4E"/>
                </a:solidFill>
                <a:latin typeface="Merriweather Bold" pitchFamily="34" charset="0"/>
              </a:rPr>
              <a:t>Faleminderit</a:t>
            </a:r>
            <a:r>
              <a:rPr lang="en-US" sz="13350" b="1" dirty="0">
                <a:solidFill>
                  <a:srgbClr val="403C4E"/>
                </a:solidFill>
                <a:latin typeface="Merriweather Bold" pitchFamily="34" charset="0"/>
              </a:rPr>
              <a:t>!</a:t>
            </a:r>
            <a:endParaRPr lang="en-US" sz="13350" dirty="0"/>
          </a:p>
        </p:txBody>
      </p:sp>
      <p:sp>
        <p:nvSpPr>
          <p:cNvPr id="5" name="Text 2"/>
          <p:cNvSpPr/>
          <p:nvPr/>
        </p:nvSpPr>
        <p:spPr>
          <a:xfrm>
            <a:off x="793790" y="51665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Pyetje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6093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Aktivizmi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qenë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forcë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fuqishme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ndryshime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shoqërore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gjatë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historisë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epokën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moderne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është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zhvilluar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teknologjinë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digjitale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duke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krijuar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mundësi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sfida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Ky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prezantim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shqyrton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përdorin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ndryshime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shoqërore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ndikimin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vetëdijen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aftësitë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nevojshme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naviguar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peizazhin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informativ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sotëm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3299"/>
            <a:ext cx="6864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Përcaktimi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Aktivizmit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të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Rinisë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Pjesëmarrja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aktive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543419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promovojnë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aktivisht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ndryshime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shoqërore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përmes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fushatave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advokim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ngritjes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vetëdijes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angazhimit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qytetar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vullnetarizmit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053001"/>
            <a:ext cx="34125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Më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shumë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se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Thjesht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Demonstrata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835026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Përfshin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forma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iniciativa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arsimore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zhvillimin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aftësive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pjesëmarrje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qytetare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11365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Një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Përkufizim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që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Ndryshon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kalimin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kohës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është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zgjeruar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përfshirë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qasje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nxitur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qytetarinë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thekson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studiuesi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Ron Kassimir,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gjendja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ndikon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drejtpërdrejt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aspiratat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sfidat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shoqërisë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duke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nënvizuar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rëndësinë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aktivizmit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tyre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65296"/>
            <a:ext cx="5966222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Pse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Aktivizmi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Rinisë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ka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Rëndësi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1438037"/>
            <a:ext cx="6516648" cy="6516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9155" y="1400056"/>
            <a:ext cx="651664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rinjtë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sjellin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energji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përkushtim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adresuar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çështjet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shoqërore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529155" y="200048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Pjesëmarrja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tyre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ndihmon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formimin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lidershipit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së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ardhmes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7529155" y="2330291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Forcon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pjesëmarrjen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demokratike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529155" y="2660094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Thelbësore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t’u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përballur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sfidat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shekullit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XXI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29155" y="298989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Sjell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ndryshim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pozitiv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komunitete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përtej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tyre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92217" y="8335208"/>
            <a:ext cx="13445966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digital age has transformed youth activism by providing new tools for engagement, but also presents challenges like sustaining long-term commitment, addressing the digital divide, and countering government surveillance.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874" y="929045"/>
            <a:ext cx="7649051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Roli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mediave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sociale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në</a:t>
            </a:r>
            <a:r>
              <a:rPr lang="en-US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politikë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874" y="2584252"/>
            <a:ext cx="1067872" cy="15721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15225" y="2797731"/>
            <a:ext cx="275296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Cambridge Analytica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15225" y="3259455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dhënat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Facebook-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synuar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votuesit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pavendosur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përmes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fushatave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personalizuara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gjatë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Brexit-it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zgjedhjes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Trump-it.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874" y="4156353"/>
            <a:ext cx="1067872" cy="15721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5225" y="4369832"/>
            <a:ext cx="3031212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Manipulimi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i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platformave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515225" y="4831556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Mobilizoi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individë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Brexit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shtypi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/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ndaloi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votat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mundshme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Hillary Clinton.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74" y="5728454"/>
            <a:ext cx="1067872" cy="15721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15225" y="5941933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Shembuj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të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fundit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515225" y="6403658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Elon Musk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amplifikoi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përhapjen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dezinformimit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platformën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 (Twitter),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përfshirë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video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manipuluar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lidhur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Kamala Harris, 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cila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arriti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120–130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milionë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shikime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853" y="601385"/>
            <a:ext cx="7613094" cy="1367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Tendencat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e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konsumit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të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mediave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nga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të</a:t>
            </a:r>
            <a:r>
              <a:rPr lang="en-US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rinjtë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1853" y="2296477"/>
            <a:ext cx="7613094" cy="1629251"/>
          </a:xfrm>
          <a:prstGeom prst="roundRect">
            <a:avLst>
              <a:gd name="adj" fmla="val 5638"/>
            </a:avLst>
          </a:prstGeom>
          <a:solidFill>
            <a:srgbClr val="FCF2B5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71" y="2637473"/>
            <a:ext cx="273368" cy="2187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62656" y="2569845"/>
            <a:ext cx="6683573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Sipas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Komisionit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Evropian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mbi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40% e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rinjve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hasin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rreme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çdo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ditë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ndërsa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pak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prej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tyre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verifikojnë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saktësinë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këtyre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informacioneve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251853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 err="1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</a:rPr>
              <a:t>Trendet</a:t>
            </a:r>
            <a:r>
              <a:rPr lang="en-U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r>
              <a:rPr lang="en-US" sz="2150" b="1" dirty="0" err="1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</a:rPr>
              <a:t>kryesore</a:t>
            </a:r>
            <a:r>
              <a:rPr lang="en-U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251853" y="4950857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rinjtë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shpenzojnë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kohë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internet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6251853" y="5727144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Mbështeten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burim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kryesor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lajmeve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6251853" y="6503432"/>
            <a:ext cx="3539728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Preferojnë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platformat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mesazheve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private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Instagram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Messenger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10332839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 err="1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</a:rPr>
              <a:t>Shqetësimet</a:t>
            </a:r>
            <a:r>
              <a:rPr lang="en-U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10332839" y="4950857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Mungon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edukimi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mediatik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10332839" y="5377220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Lehtë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ndikuar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informacioni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rremë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10332839" y="6077068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Të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ndjeshëm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ndaj</a:t>
            </a: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keqinformimit</a:t>
            </a:r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5A8212-BB1D-9CF1-997F-3426921275F4}"/>
              </a:ext>
            </a:extLst>
          </p:cNvPr>
          <p:cNvSpPr/>
          <p:nvPr/>
        </p:nvSpPr>
        <p:spPr>
          <a:xfrm>
            <a:off x="215153" y="935915"/>
            <a:ext cx="1366221" cy="8606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kjo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vërtetë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85627B-E168-CDE4-B7BB-93873C2F282D}"/>
              </a:ext>
            </a:extLst>
          </p:cNvPr>
          <p:cNvSpPr/>
          <p:nvPr/>
        </p:nvSpPr>
        <p:spPr>
          <a:xfrm>
            <a:off x="3119718" y="806824"/>
            <a:ext cx="2173044" cy="720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Hmmm…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duhet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kontrolloj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824" y="572333"/>
            <a:ext cx="7687151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Natyrat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e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dyfishta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të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aktivizmit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në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mediat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sociale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824" y="2185154"/>
            <a:ext cx="22860" cy="5474137"/>
          </a:xfrm>
          <a:prstGeom prst="roundRect">
            <a:avLst>
              <a:gd name="adj" fmla="val 382399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237684" y="218515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45806" y="240089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Qasje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optimiste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445806" y="2850833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Aktivizmi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rinjve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ka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evoluar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duke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përfshirë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angazhimin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punën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vullnetare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lëvizjet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jo-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tradicionale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37684" y="414861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45806" y="436435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Qasja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pesimiste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445806" y="481429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Kritikët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argumentojnë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rinjtë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sotëm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janë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egocentrikë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pak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angazhuar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qytetarisht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gjeneratat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mëparshme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37684" y="6112073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45806" y="632781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Realiteti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445806" y="677775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Ndërsa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pakicë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rritur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ndërgjegjësimin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shumica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shfrytëzojnë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ato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kryesisht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argëtim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mënyrë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8994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Rast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studimi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</a:rPr>
              <a:t>: Pranvera Arabe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Duke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filluar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2010,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kjo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valë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protestash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revolucionesh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rindërtoi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Lindjen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Mesme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Aktivistët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Facebook, Twitter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YouTube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3840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demonstrata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8060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Rritur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ndërgjegjësimin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2280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Shkëmbyer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informacion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Tunizia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Egjipti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650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Anashkaluar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censurën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shtetërore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0719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Lejuar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masiv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7417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Përpjekjet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qeverive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bllokuar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aksesin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internet,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kufizimet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faqeve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Tunizi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ndërprerja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pesë-ditore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internetit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Egjipt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vetëm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forcuan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vendosmërinë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protestuesve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12" y="1874044"/>
            <a:ext cx="4996458" cy="448139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72200" y="697468"/>
            <a:ext cx="6298644" cy="61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it-IT" sz="3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Problemi i flluskës së filtrimit</a:t>
            </a:r>
            <a:endParaRPr lang="en-US" sz="3850" dirty="0"/>
          </a:p>
        </p:txBody>
      </p:sp>
      <p:sp>
        <p:nvSpPr>
          <p:cNvPr id="5" name="Text 1"/>
          <p:cNvSpPr/>
          <p:nvPr/>
        </p:nvSpPr>
        <p:spPr>
          <a:xfrm>
            <a:off x="6466046" y="1823918"/>
            <a:ext cx="7478554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Hulumtimet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grupit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Vjenë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nxjerrin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shumica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rinjve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përdorin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kryesisht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argëtim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ndërsa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pak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pak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angazhohen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përmbajtje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Shape 2"/>
          <p:cNvSpPr/>
          <p:nvPr/>
        </p:nvSpPr>
        <p:spPr>
          <a:xfrm>
            <a:off x="6172200" y="1603534"/>
            <a:ext cx="22860" cy="1381244"/>
          </a:xfrm>
          <a:prstGeom prst="rect">
            <a:avLst/>
          </a:prstGeom>
          <a:solidFill>
            <a:srgbClr val="FFAD94"/>
          </a:solidFill>
          <a:ln/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205163"/>
            <a:ext cx="979646" cy="14423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47704" y="3401020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Kurthet</a:t>
            </a:r>
            <a:r>
              <a:rPr lang="en-US" sz="19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 </a:t>
            </a:r>
            <a:r>
              <a:rPr lang="en-US" sz="19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algoritmit</a:t>
            </a:r>
            <a:endParaRPr lang="en-US" sz="1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347704" y="3824645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Shumica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rinjve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bien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viktimë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algoritmeve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krijojnë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“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flluska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filtrimi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,” duke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kufizuar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tek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informacione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ngushta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përsëritura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shpesh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paragjykuara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647486"/>
            <a:ext cx="979646" cy="14423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47704" y="4843343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Mungesa</a:t>
            </a: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e </a:t>
            </a: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aftësive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347704" y="5266968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Vetëm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zotërojnë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aftësi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analizuar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mënyrë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kritike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kërkuar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burime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ndryshme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shfrytëzojnë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mediat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sociale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mësuar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mënyrë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domethënëse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6089809"/>
            <a:ext cx="979646" cy="144232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47704" y="6285667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</a:rPr>
              <a:t>Pasojat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347704" y="6709291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Për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tjerët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këto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mund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çojnë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“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ndalesë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”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intelektuale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duke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forcuar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pikëpamje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thjeshtuara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dhe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duke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demotuar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ndërgjegjësimin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thellë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969</Words>
  <Application>Microsoft Office PowerPoint</Application>
  <PresentationFormat>Custom</PresentationFormat>
  <Paragraphs>99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Merriweather Bold</vt:lpstr>
      <vt:lpstr>Open Sans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Alesia Dodaj</cp:lastModifiedBy>
  <cp:revision>4</cp:revision>
  <dcterms:created xsi:type="dcterms:W3CDTF">2025-09-11T13:12:31Z</dcterms:created>
  <dcterms:modified xsi:type="dcterms:W3CDTF">2026-01-20T15:15:02Z</dcterms:modified>
</cp:coreProperties>
</file>