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14630400" cy="8229600"/>
  <p:notesSz cx="8229600" cy="14630400"/>
  <p:embeddedFontLst>
    <p:embeddedFont>
      <p:font typeface="Geist" panose="020B0604020202020204" charset="0"/>
      <p:regular r:id="rId1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1"/>
    <p:restoredTop sz="94610"/>
  </p:normalViewPr>
  <p:slideViewPr>
    <p:cSldViewPr snapToGrid="0" snapToObjects="1">
      <p:cViewPr varScale="1">
        <p:scale>
          <a:sx n="71" d="100"/>
          <a:sy n="71" d="100"/>
        </p:scale>
        <p:origin x="562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677611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5F9F2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5F9F2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5F9F2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5F9F2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5F9F2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5F9F2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5F9F2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5F9F2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5F9F2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5F9F2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5F9F2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5F9F2">
              <a:alpha val="95000"/>
            </a:srgbClr>
          </a:solidFill>
          <a:ln/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numberdyslexia.com/critical-thinking-games-online/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4" Type="http://schemas.openxmlformats.org/officeDocument/2006/relationships/hyperlink" Target="https://www.yad.com/Brainstorm" TargetMode="Externa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hess.com/home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4" Type="http://schemas.openxmlformats.org/officeDocument/2006/relationships/hyperlink" Target="https://www.croteam.com/talosprinciple/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playspent.org/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261235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6635" y="3573185"/>
            <a:ext cx="1332190" cy="1332190"/>
          </a:xfrm>
          <a:prstGeom prst="rect">
            <a:avLst/>
          </a:prstGeom>
        </p:spPr>
      </p:pic>
      <p:sp>
        <p:nvSpPr>
          <p:cNvPr id="4" name="Text 0"/>
          <p:cNvSpPr/>
          <p:nvPr/>
        </p:nvSpPr>
        <p:spPr>
          <a:xfrm>
            <a:off x="2991803" y="3548301"/>
            <a:ext cx="5140643" cy="62198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MEDIActive Youth: </a:t>
            </a:r>
            <a:r>
              <a:rPr lang="en-US" sz="1950" b="1" dirty="0" err="1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Informimi</a:t>
            </a:r>
            <a:r>
              <a:rPr lang="en-US" sz="1950" b="1" dirty="0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 </a:t>
            </a:r>
            <a:r>
              <a:rPr lang="en-US" sz="1950" b="1" dirty="0" err="1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i</a:t>
            </a:r>
            <a:r>
              <a:rPr lang="en-US" sz="1950" b="1" dirty="0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 </a:t>
            </a:r>
            <a:r>
              <a:rPr lang="en-US" sz="1950" b="1" dirty="0" err="1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Ballkanit</a:t>
            </a:r>
            <a:endParaRPr lang="en-US" sz="1950" dirty="0"/>
          </a:p>
        </p:txBody>
      </p:sp>
      <p:sp>
        <p:nvSpPr>
          <p:cNvPr id="5" name="Text 1"/>
          <p:cNvSpPr/>
          <p:nvPr/>
        </p:nvSpPr>
        <p:spPr>
          <a:xfrm>
            <a:off x="8625602" y="3528417"/>
            <a:ext cx="5323165" cy="3184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endParaRPr lang="en-US" sz="1550" dirty="0"/>
          </a:p>
        </p:txBody>
      </p:sp>
      <p:sp>
        <p:nvSpPr>
          <p:cNvPr id="6" name="Text 2"/>
          <p:cNvSpPr/>
          <p:nvPr/>
        </p:nvSpPr>
        <p:spPr>
          <a:xfrm>
            <a:off x="696754" y="5427702"/>
            <a:ext cx="13236773" cy="12439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9750"/>
              </a:lnSpc>
              <a:buNone/>
            </a:pPr>
            <a:r>
              <a:rPr lang="en-US" sz="7800" b="1" dirty="0" err="1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Cfarë</a:t>
            </a:r>
            <a:r>
              <a:rPr lang="en-US" sz="7800" b="1" dirty="0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 </a:t>
            </a:r>
            <a:r>
              <a:rPr lang="en-US" sz="7800" b="1" dirty="0" err="1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është</a:t>
            </a:r>
            <a:r>
              <a:rPr lang="en-US" sz="7800" b="1" dirty="0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 </a:t>
            </a:r>
            <a:r>
              <a:rPr lang="en-US" sz="7800" b="1" dirty="0" err="1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mendimi</a:t>
            </a:r>
            <a:r>
              <a:rPr lang="en-US" sz="7800" b="1" dirty="0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 </a:t>
            </a:r>
            <a:r>
              <a:rPr lang="en-US" sz="7800" b="1" dirty="0" err="1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kritik</a:t>
            </a:r>
            <a:r>
              <a:rPr lang="en-US" sz="7800" b="1" dirty="0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?</a:t>
            </a:r>
            <a:endParaRPr lang="en-US" sz="7800" dirty="0"/>
          </a:p>
        </p:txBody>
      </p:sp>
      <p:sp>
        <p:nvSpPr>
          <p:cNvPr id="7" name="Text 3"/>
          <p:cNvSpPr/>
          <p:nvPr/>
        </p:nvSpPr>
        <p:spPr>
          <a:xfrm>
            <a:off x="696635" y="6970157"/>
            <a:ext cx="13237131" cy="39814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100"/>
              </a:lnSpc>
              <a:buNone/>
            </a:pPr>
            <a:r>
              <a:rPr lang="en-US" sz="19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Shpjegimi </a:t>
            </a:r>
            <a:r>
              <a:rPr lang="en-US" sz="19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i</a:t>
            </a:r>
            <a:r>
              <a:rPr lang="en-US" sz="19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9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koncepteve</a:t>
            </a:r>
            <a:r>
              <a:rPr lang="en-US" sz="19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9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kryesore</a:t>
            </a:r>
            <a:r>
              <a:rPr lang="en-US" sz="19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9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dhe</a:t>
            </a:r>
            <a:r>
              <a:rPr lang="en-US" sz="19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9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parimeve</a:t>
            </a:r>
            <a:r>
              <a:rPr lang="en-US" sz="19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9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themelore</a:t>
            </a:r>
            <a:r>
              <a:rPr lang="en-US" sz="19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9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që</a:t>
            </a:r>
            <a:r>
              <a:rPr lang="en-US" sz="19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9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formësojnë</a:t>
            </a:r>
            <a:r>
              <a:rPr lang="en-US" sz="19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9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marrjen</a:t>
            </a:r>
            <a:r>
              <a:rPr lang="en-US" sz="19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e </a:t>
            </a:r>
            <a:r>
              <a:rPr lang="en-US" sz="19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vendimeve</a:t>
            </a:r>
            <a:r>
              <a:rPr lang="en-US" sz="19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9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të</a:t>
            </a:r>
            <a:r>
              <a:rPr lang="en-US" sz="19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9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informuara</a:t>
            </a:r>
            <a:r>
              <a:rPr lang="en-US" sz="19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.</a:t>
            </a:r>
            <a:endParaRPr lang="en-US" sz="195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018467"/>
            <a:ext cx="8677037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b="1" dirty="0" err="1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Më</a:t>
            </a:r>
            <a:r>
              <a:rPr lang="en-US" sz="4450" b="1" dirty="0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 </a:t>
            </a:r>
            <a:r>
              <a:rPr lang="en-US" sz="4450" b="1" dirty="0" err="1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Shumë</a:t>
            </a:r>
            <a:r>
              <a:rPr lang="en-US" sz="4450" b="1" dirty="0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 </a:t>
            </a:r>
            <a:r>
              <a:rPr lang="en-US" sz="4450" b="1" dirty="0" err="1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Lojëra</a:t>
            </a:r>
            <a:r>
              <a:rPr lang="en-US" sz="4450" b="1" dirty="0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 </a:t>
            </a:r>
            <a:r>
              <a:rPr lang="en-US" sz="4450" b="1" dirty="0" err="1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për</a:t>
            </a:r>
            <a:r>
              <a:rPr lang="en-US" sz="4450" b="1" dirty="0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 </a:t>
            </a:r>
            <a:r>
              <a:rPr lang="en-US" sz="4450" b="1" dirty="0" err="1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Të</a:t>
            </a:r>
            <a:r>
              <a:rPr lang="en-US" sz="4450" b="1" dirty="0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 </a:t>
            </a:r>
            <a:r>
              <a:rPr lang="en-US" sz="4450" b="1" dirty="0" err="1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Menduarit</a:t>
            </a:r>
            <a:r>
              <a:rPr lang="en-US" sz="4450" b="1" dirty="0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 Kritik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3294221"/>
            <a:ext cx="3073718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u="sng" dirty="0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Numberdyslexia.com</a:t>
            </a:r>
            <a:endParaRPr lang="en-US" sz="2200" dirty="0"/>
          </a:p>
        </p:txBody>
      </p:sp>
      <p:sp>
        <p:nvSpPr>
          <p:cNvPr id="4" name="Text 2"/>
          <p:cNvSpPr/>
          <p:nvPr/>
        </p:nvSpPr>
        <p:spPr>
          <a:xfrm>
            <a:off x="793790" y="3875365"/>
            <a:ext cx="6244709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Ofron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një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koleksion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lojërash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online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për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të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përmirësuar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aftësitë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e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të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menduarit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kritik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, duke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përfshirë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klasiket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si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:</a:t>
            </a:r>
            <a:endParaRPr lang="en-US" sz="1750" dirty="0"/>
          </a:p>
        </p:txBody>
      </p:sp>
      <p:sp>
        <p:nvSpPr>
          <p:cNvPr id="5" name="Text 3"/>
          <p:cNvSpPr/>
          <p:nvPr/>
        </p:nvSpPr>
        <p:spPr>
          <a:xfrm>
            <a:off x="793790" y="4805243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Sudoku</a:t>
            </a:r>
            <a:endParaRPr lang="en-US" sz="1750" dirty="0"/>
          </a:p>
        </p:txBody>
      </p:sp>
      <p:sp>
        <p:nvSpPr>
          <p:cNvPr id="6" name="Text 4"/>
          <p:cNvSpPr/>
          <p:nvPr/>
        </p:nvSpPr>
        <p:spPr>
          <a:xfrm>
            <a:off x="793790" y="5247442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Tangram</a:t>
            </a:r>
            <a:endParaRPr lang="en-US" sz="1750" dirty="0"/>
          </a:p>
        </p:txBody>
      </p:sp>
      <p:sp>
        <p:nvSpPr>
          <p:cNvPr id="7" name="Text 5"/>
          <p:cNvSpPr/>
          <p:nvPr/>
        </p:nvSpPr>
        <p:spPr>
          <a:xfrm>
            <a:off x="793790" y="5689640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Pazëll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logjikë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endParaRPr lang="en-US" sz="1750" dirty="0"/>
          </a:p>
        </p:txBody>
      </p:sp>
      <p:sp>
        <p:nvSpPr>
          <p:cNvPr id="8" name="Text 6"/>
          <p:cNvSpPr/>
          <p:nvPr/>
        </p:nvSpPr>
        <p:spPr>
          <a:xfrm>
            <a:off x="7599521" y="3294221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u="sng" dirty="0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Brainstorm</a:t>
            </a:r>
            <a:endParaRPr lang="en-US" sz="2200" dirty="0"/>
          </a:p>
        </p:txBody>
      </p:sp>
      <p:sp>
        <p:nvSpPr>
          <p:cNvPr id="9" name="Text 7"/>
          <p:cNvSpPr/>
          <p:nvPr/>
        </p:nvSpPr>
        <p:spPr>
          <a:xfrm>
            <a:off x="7599521" y="3875365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Një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lojë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me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shumë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lojtarë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që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sfidon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lojtarët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të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:</a:t>
            </a:r>
            <a:endParaRPr lang="en-US" sz="1750" dirty="0"/>
          </a:p>
        </p:txBody>
      </p:sp>
      <p:sp>
        <p:nvSpPr>
          <p:cNvPr id="10" name="Text 8"/>
          <p:cNvSpPr/>
          <p:nvPr/>
        </p:nvSpPr>
        <p:spPr>
          <a:xfrm>
            <a:off x="7599521" y="4442341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Marrin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vendime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bazuar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në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vëzhgim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analitik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.</a:t>
            </a:r>
            <a:endParaRPr lang="en-US" sz="1750" dirty="0"/>
          </a:p>
        </p:txBody>
      </p:sp>
      <p:sp>
        <p:nvSpPr>
          <p:cNvPr id="11" name="Text 9"/>
          <p:cNvSpPr/>
          <p:nvPr/>
        </p:nvSpPr>
        <p:spPr>
          <a:xfrm>
            <a:off x="7599521" y="4884539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Përfundojnë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detyrat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para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lojtarëve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të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tjerë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.</a:t>
            </a:r>
            <a:endParaRPr lang="en-US" sz="1750" dirty="0"/>
          </a:p>
        </p:txBody>
      </p:sp>
      <p:sp>
        <p:nvSpPr>
          <p:cNvPr id="12" name="Text 10"/>
          <p:cNvSpPr/>
          <p:nvPr/>
        </p:nvSpPr>
        <p:spPr>
          <a:xfrm>
            <a:off x="7599521" y="5326737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Shtyjnë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kufijtë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njohës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.</a:t>
            </a:r>
            <a:endParaRPr lang="en-US" sz="1750" dirty="0"/>
          </a:p>
        </p:txBody>
      </p:sp>
      <p:sp>
        <p:nvSpPr>
          <p:cNvPr id="13" name="Text 11"/>
          <p:cNvSpPr/>
          <p:nvPr/>
        </p:nvSpPr>
        <p:spPr>
          <a:xfrm>
            <a:off x="7599521" y="5768935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Ushtrojnë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aftësitë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e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të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menduarit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kritik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.</a:t>
            </a:r>
            <a:endParaRPr lang="en-US" sz="175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278969"/>
            <a:ext cx="130428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de-DE" sz="4450" b="1" dirty="0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Përfundim: Rëndësia Thelbësore e Të Menduarit Kritik</a:t>
            </a:r>
            <a:endParaRPr lang="en-US" sz="4450" dirty="0"/>
          </a:p>
        </p:txBody>
      </p:sp>
      <p:sp>
        <p:nvSpPr>
          <p:cNvPr id="3" name="Shape 1"/>
          <p:cNvSpPr/>
          <p:nvPr/>
        </p:nvSpPr>
        <p:spPr>
          <a:xfrm>
            <a:off x="793790" y="3150156"/>
            <a:ext cx="4196358" cy="3162721"/>
          </a:xfrm>
          <a:prstGeom prst="roundRect">
            <a:avLst>
              <a:gd name="adj" fmla="val 7240"/>
            </a:avLst>
          </a:prstGeom>
          <a:solidFill>
            <a:srgbClr val="E5F9F2">
              <a:alpha val="95000"/>
            </a:srgbClr>
          </a:solidFill>
          <a:ln w="30480">
            <a:solidFill>
              <a:srgbClr val="B7D5CA"/>
            </a:solidFill>
            <a:prstDash val="solid"/>
          </a:ln>
        </p:spPr>
      </p:sp>
      <p:sp>
        <p:nvSpPr>
          <p:cNvPr id="4" name="Text 2"/>
          <p:cNvSpPr/>
          <p:nvPr/>
        </p:nvSpPr>
        <p:spPr>
          <a:xfrm>
            <a:off x="1051084" y="3407450"/>
            <a:ext cx="3169206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 err="1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Themeli</a:t>
            </a:r>
            <a:r>
              <a:rPr lang="en-US" sz="2200" b="1" dirty="0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 </a:t>
            </a:r>
            <a:r>
              <a:rPr lang="en-US" sz="2200" b="1" dirty="0" err="1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Historik</a:t>
            </a:r>
            <a:endParaRPr lang="en-US" sz="2200" dirty="0"/>
          </a:p>
        </p:txBody>
      </p:sp>
      <p:sp>
        <p:nvSpPr>
          <p:cNvPr id="5" name="Text 3"/>
          <p:cNvSpPr/>
          <p:nvPr/>
        </p:nvSpPr>
        <p:spPr>
          <a:xfrm>
            <a:off x="1051084" y="3897868"/>
            <a:ext cx="3681770" cy="18145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Të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menduarit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kritik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ka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rrënjë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të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thella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historike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,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nga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Sokrati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deri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te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shkencëtarët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modernë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të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njohjes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, duke u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zhvilluar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si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një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qasje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e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disiplinuar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ndaj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njohurisë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dhe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së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vërtetës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.</a:t>
            </a:r>
            <a:endParaRPr lang="en-US" sz="1750" dirty="0"/>
          </a:p>
        </p:txBody>
      </p:sp>
      <p:sp>
        <p:nvSpPr>
          <p:cNvPr id="6" name="Shape 4"/>
          <p:cNvSpPr/>
          <p:nvPr/>
        </p:nvSpPr>
        <p:spPr>
          <a:xfrm>
            <a:off x="5216962" y="3150156"/>
            <a:ext cx="4196358" cy="3162721"/>
          </a:xfrm>
          <a:prstGeom prst="roundRect">
            <a:avLst>
              <a:gd name="adj" fmla="val 7240"/>
            </a:avLst>
          </a:prstGeom>
          <a:solidFill>
            <a:srgbClr val="E5F9F2">
              <a:alpha val="95000"/>
            </a:srgbClr>
          </a:solidFill>
          <a:ln w="30480">
            <a:solidFill>
              <a:srgbClr val="B7D5CA"/>
            </a:solidFill>
            <a:prstDash val="solid"/>
          </a:ln>
        </p:spPr>
      </p:sp>
      <p:sp>
        <p:nvSpPr>
          <p:cNvPr id="7" name="Text 5"/>
          <p:cNvSpPr/>
          <p:nvPr/>
        </p:nvSpPr>
        <p:spPr>
          <a:xfrm>
            <a:off x="5474256" y="3407450"/>
            <a:ext cx="3250883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 err="1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Zhvillimi</a:t>
            </a:r>
            <a:r>
              <a:rPr lang="en-US" sz="2200" b="1" dirty="0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 Personal</a:t>
            </a:r>
            <a:endParaRPr lang="en-US" sz="2200" dirty="0"/>
          </a:p>
        </p:txBody>
      </p:sp>
      <p:sp>
        <p:nvSpPr>
          <p:cNvPr id="8" name="Text 6"/>
          <p:cNvSpPr/>
          <p:nvPr/>
        </p:nvSpPr>
        <p:spPr>
          <a:xfrm>
            <a:off x="5474256" y="3897868"/>
            <a:ext cx="3681770" cy="18145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Rrit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aftësinë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individuale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për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të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analizuar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informacionin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,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vlerësuar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provat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dhe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formuluar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përfundime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të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arsyetuara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në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arsim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,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biznes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,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kujdes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shëndetësor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dhe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jetën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e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përditshme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.</a:t>
            </a:r>
            <a:endParaRPr lang="en-US" sz="1750" dirty="0"/>
          </a:p>
        </p:txBody>
      </p:sp>
      <p:sp>
        <p:nvSpPr>
          <p:cNvPr id="9" name="Shape 7"/>
          <p:cNvSpPr/>
          <p:nvPr/>
        </p:nvSpPr>
        <p:spPr>
          <a:xfrm>
            <a:off x="9640133" y="3150156"/>
            <a:ext cx="4196358" cy="3162721"/>
          </a:xfrm>
          <a:prstGeom prst="roundRect">
            <a:avLst>
              <a:gd name="adj" fmla="val 7240"/>
            </a:avLst>
          </a:prstGeom>
          <a:solidFill>
            <a:srgbClr val="E5F9F2">
              <a:alpha val="95000"/>
            </a:srgbClr>
          </a:solidFill>
          <a:ln w="30480">
            <a:solidFill>
              <a:srgbClr val="B7D5CA"/>
            </a:solidFill>
            <a:prstDash val="solid"/>
          </a:ln>
        </p:spPr>
      </p:sp>
      <p:sp>
        <p:nvSpPr>
          <p:cNvPr id="10" name="Text 8"/>
          <p:cNvSpPr/>
          <p:nvPr/>
        </p:nvSpPr>
        <p:spPr>
          <a:xfrm>
            <a:off x="9897427" y="3407450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 err="1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Përparimi</a:t>
            </a:r>
            <a:r>
              <a:rPr lang="en-US" sz="2200" b="1" dirty="0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 </a:t>
            </a:r>
            <a:r>
              <a:rPr lang="en-US" sz="2200" b="1" dirty="0" err="1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Shoqëror</a:t>
            </a:r>
            <a:endParaRPr lang="en-US" sz="2200" dirty="0"/>
          </a:p>
        </p:txBody>
      </p:sp>
      <p:sp>
        <p:nvSpPr>
          <p:cNvPr id="11" name="Text 9"/>
          <p:cNvSpPr/>
          <p:nvPr/>
        </p:nvSpPr>
        <p:spPr>
          <a:xfrm>
            <a:off x="9897427" y="3897868"/>
            <a:ext cx="3681770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Nxit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qytetarinë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e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informuar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,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lehtëson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pjesëmarrjen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demokratike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dhe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promovon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dialog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të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thellë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mes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perspektivave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të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ndryshme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.</a:t>
            </a:r>
            <a:endParaRPr lang="en-US" sz="1750" dirty="0"/>
          </a:p>
        </p:txBody>
      </p:sp>
      <p:sp>
        <p:nvSpPr>
          <p:cNvPr id="12" name="Text 10"/>
          <p:cNvSpPr/>
          <p:nvPr/>
        </p:nvSpPr>
        <p:spPr>
          <a:xfrm>
            <a:off x="793790" y="6570171"/>
            <a:ext cx="130428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Duke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kuptuar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origjinën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dhe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aplikimet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e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të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menduarit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kritik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,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dhe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duke u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angazhuar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në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ushtrime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të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krijuara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për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të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zhvilluar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këto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aftësi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,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individët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mund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të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menaxhojnë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kompleksitetet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e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jetës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moderne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dhe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të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kontribuojnë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në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mënyrë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të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rëndësishme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në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komunitetet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e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tyre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.</a:t>
            </a:r>
            <a:endParaRPr lang="en-US" sz="175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297692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4589740"/>
            <a:ext cx="7825502" cy="97821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7700"/>
              </a:lnSpc>
              <a:buNone/>
            </a:pPr>
            <a:r>
              <a:rPr lang="en-US" sz="6150" b="1" dirty="0" err="1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Faleminderit</a:t>
            </a:r>
            <a:r>
              <a:rPr lang="en-US" sz="6150" b="1" dirty="0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!</a:t>
            </a:r>
            <a:endParaRPr lang="en-US" sz="6150" dirty="0"/>
          </a:p>
        </p:txBody>
      </p:sp>
      <p:sp>
        <p:nvSpPr>
          <p:cNvPr id="4" name="Text 1"/>
          <p:cNvSpPr/>
          <p:nvPr/>
        </p:nvSpPr>
        <p:spPr>
          <a:xfrm>
            <a:off x="793790" y="5908119"/>
            <a:ext cx="4536519" cy="5669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450"/>
              </a:lnSpc>
              <a:buNone/>
            </a:pPr>
            <a:r>
              <a:rPr lang="en-US" sz="3550" b="1" dirty="0" err="1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Pyetje</a:t>
            </a:r>
            <a:r>
              <a:rPr lang="en-US" sz="3550" b="1" dirty="0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?</a:t>
            </a:r>
            <a:endParaRPr lang="en-US" sz="355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76072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1792843"/>
            <a:ext cx="7556421" cy="212633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b="1" dirty="0" err="1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Të</a:t>
            </a:r>
            <a:r>
              <a:rPr lang="en-US" sz="4450" b="1" dirty="0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 </a:t>
            </a:r>
            <a:r>
              <a:rPr lang="en-US" sz="4450" b="1" dirty="0" err="1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menduarit</a:t>
            </a:r>
            <a:r>
              <a:rPr lang="en-US" sz="4450" b="1" dirty="0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 </a:t>
            </a:r>
            <a:r>
              <a:rPr lang="en-US" sz="4450" b="1" dirty="0" err="1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kritik</a:t>
            </a:r>
            <a:r>
              <a:rPr lang="en-US" sz="4450" b="1" dirty="0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: Baza e </a:t>
            </a:r>
            <a:r>
              <a:rPr lang="en-US" sz="4450" b="1" dirty="0" err="1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njohurisë</a:t>
            </a:r>
            <a:r>
              <a:rPr lang="en-US" sz="4450" b="1" dirty="0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 </a:t>
            </a:r>
            <a:r>
              <a:rPr lang="en-US" sz="4450" b="1" dirty="0" err="1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për</a:t>
            </a:r>
            <a:r>
              <a:rPr lang="en-US" sz="4450" b="1" dirty="0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 </a:t>
            </a:r>
            <a:r>
              <a:rPr lang="en-US" sz="4450" b="1" dirty="0" err="1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mediat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6280190" y="4259342"/>
            <a:ext cx="7556421" cy="2177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Të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menduarit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kritik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është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një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aftësi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thelbësore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për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të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dalluar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të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vërtetën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në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shoqërinë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tonë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të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mbushur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me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informacion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. Ai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përfshin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analizimin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e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informacionit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,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vlerësimin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e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provave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dhe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formimin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e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përfundimeve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të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arsyetuara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,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aftësi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themelore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si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në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shoqëritë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teknokratike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ashtu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edhe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në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ato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demokratike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. Ky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proces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i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disiplinuar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kërkon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angazhim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aktiv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me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idetë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, duke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mundësuar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individët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të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mendojnë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qartë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dhe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në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mënyrë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racionale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për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atë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që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duhet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të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besojnë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ose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të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veprojnë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.</a:t>
            </a:r>
            <a:endParaRPr lang="en-US" sz="175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84002" y="458867"/>
            <a:ext cx="7860268" cy="52149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100"/>
              </a:lnSpc>
              <a:buNone/>
            </a:pPr>
            <a:r>
              <a:rPr lang="it-IT" sz="3250" b="1" dirty="0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Origjina: Greqia e Lashtë dhe Sokrati</a:t>
            </a:r>
            <a:endParaRPr lang="en-US" sz="3250" dirty="0"/>
          </a:p>
        </p:txBody>
      </p:sp>
      <p:sp>
        <p:nvSpPr>
          <p:cNvPr id="3" name="Text 1"/>
          <p:cNvSpPr/>
          <p:nvPr/>
        </p:nvSpPr>
        <p:spPr>
          <a:xfrm>
            <a:off x="584002" y="1380768"/>
            <a:ext cx="6527721" cy="8011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3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Të</a:t>
            </a:r>
            <a:r>
              <a:rPr lang="en-US" sz="13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3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menduarit</a:t>
            </a:r>
            <a:r>
              <a:rPr lang="en-US" sz="13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3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kritik</a:t>
            </a:r>
            <a:r>
              <a:rPr lang="en-US" sz="13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ka </a:t>
            </a:r>
            <a:r>
              <a:rPr lang="en-US" sz="13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lindur</a:t>
            </a:r>
            <a:r>
              <a:rPr lang="en-US" sz="13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3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në</a:t>
            </a:r>
            <a:r>
              <a:rPr lang="en-US" sz="13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3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Athinë</a:t>
            </a:r>
            <a:r>
              <a:rPr lang="en-US" sz="13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3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të</a:t>
            </a:r>
            <a:r>
              <a:rPr lang="en-US" sz="13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3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lashtë</a:t>
            </a:r>
            <a:r>
              <a:rPr lang="en-US" sz="13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(</a:t>
            </a:r>
            <a:r>
              <a:rPr lang="en-US" sz="13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shekulli</a:t>
            </a:r>
            <a:r>
              <a:rPr lang="en-US" sz="13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V </a:t>
            </a:r>
            <a:r>
              <a:rPr lang="en-US" sz="13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deri</a:t>
            </a:r>
            <a:r>
              <a:rPr lang="en-US" sz="13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3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në</a:t>
            </a:r>
            <a:r>
              <a:rPr lang="en-US" sz="13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3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shekullin</a:t>
            </a:r>
            <a:r>
              <a:rPr lang="en-US" sz="13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III </a:t>
            </a:r>
            <a:r>
              <a:rPr lang="en-US" sz="13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p.e.s</a:t>
            </a:r>
            <a:r>
              <a:rPr lang="en-US" sz="13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.), </a:t>
            </a:r>
            <a:r>
              <a:rPr lang="en-US" sz="13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ku</a:t>
            </a:r>
            <a:r>
              <a:rPr lang="en-US" sz="13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3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filozofë</a:t>
            </a:r>
            <a:r>
              <a:rPr lang="en-US" sz="13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3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si</a:t>
            </a:r>
            <a:r>
              <a:rPr lang="en-US" sz="13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3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Sokrati</a:t>
            </a:r>
            <a:r>
              <a:rPr lang="en-US" sz="13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, Platoni </a:t>
            </a:r>
            <a:r>
              <a:rPr lang="en-US" sz="13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dhe</a:t>
            </a:r>
            <a:r>
              <a:rPr lang="en-US" sz="13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3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Aristoteli</a:t>
            </a:r>
            <a:r>
              <a:rPr lang="en-US" sz="13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3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vendosën</a:t>
            </a:r>
            <a:r>
              <a:rPr lang="en-US" sz="13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3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themelin</a:t>
            </a:r>
            <a:r>
              <a:rPr lang="en-US" sz="13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3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për</a:t>
            </a:r>
            <a:r>
              <a:rPr lang="en-US" sz="13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3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hetimin</a:t>
            </a:r>
            <a:r>
              <a:rPr lang="en-US" sz="13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3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sistematik</a:t>
            </a:r>
            <a:r>
              <a:rPr lang="en-US" sz="13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3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dhe</a:t>
            </a:r>
            <a:r>
              <a:rPr lang="en-US" sz="13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3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mendimin</a:t>
            </a:r>
            <a:r>
              <a:rPr lang="en-US" sz="13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3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racional</a:t>
            </a:r>
            <a:r>
              <a:rPr lang="en-US" sz="13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.</a:t>
            </a:r>
            <a:endParaRPr lang="en-US" sz="1300" dirty="0"/>
          </a:p>
        </p:txBody>
      </p:sp>
      <p:sp>
        <p:nvSpPr>
          <p:cNvPr id="4" name="Text 2"/>
          <p:cNvSpPr/>
          <p:nvPr/>
        </p:nvSpPr>
        <p:spPr>
          <a:xfrm>
            <a:off x="584002" y="2332077"/>
            <a:ext cx="6527721" cy="106822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3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Para </a:t>
            </a:r>
            <a:r>
              <a:rPr lang="en-US" sz="13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Sokratit</a:t>
            </a:r>
            <a:r>
              <a:rPr lang="en-US" sz="13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, </a:t>
            </a:r>
            <a:r>
              <a:rPr lang="en-US" sz="13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grekët</a:t>
            </a:r>
            <a:r>
              <a:rPr lang="en-US" sz="13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3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kërkonin</a:t>
            </a:r>
            <a:r>
              <a:rPr lang="en-US" sz="13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3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të</a:t>
            </a:r>
            <a:r>
              <a:rPr lang="en-US" sz="13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3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vërtetat</a:t>
            </a:r>
            <a:r>
              <a:rPr lang="en-US" sz="13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3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tek</a:t>
            </a:r>
            <a:r>
              <a:rPr lang="en-US" sz="13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3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poetët</a:t>
            </a:r>
            <a:r>
              <a:rPr lang="en-US" sz="13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3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si</a:t>
            </a:r>
            <a:r>
              <a:rPr lang="en-US" sz="13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3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Homeri</a:t>
            </a:r>
            <a:r>
              <a:rPr lang="en-US" sz="13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, duke </a:t>
            </a:r>
            <a:r>
              <a:rPr lang="en-US" sz="13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besuar</a:t>
            </a:r>
            <a:r>
              <a:rPr lang="en-US" sz="13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se </a:t>
            </a:r>
            <a:r>
              <a:rPr lang="en-US" sz="13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ata</a:t>
            </a:r>
            <a:r>
              <a:rPr lang="en-US" sz="13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3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ishin</a:t>
            </a:r>
            <a:r>
              <a:rPr lang="en-US" sz="13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3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të</a:t>
            </a:r>
            <a:r>
              <a:rPr lang="en-US" sz="13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3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frymëzuar</a:t>
            </a:r>
            <a:r>
              <a:rPr lang="en-US" sz="13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3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hyjnishëm</a:t>
            </a:r>
            <a:r>
              <a:rPr lang="en-US" sz="13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. </a:t>
            </a:r>
            <a:r>
              <a:rPr lang="en-US" sz="13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Sokrati</a:t>
            </a:r>
            <a:r>
              <a:rPr lang="en-US" sz="13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3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revolucionarizoi</a:t>
            </a:r>
            <a:r>
              <a:rPr lang="en-US" sz="13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3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këtë</a:t>
            </a:r>
            <a:r>
              <a:rPr lang="en-US" sz="13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3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qasje</a:t>
            </a:r>
            <a:r>
              <a:rPr lang="en-US" sz="13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duke </a:t>
            </a:r>
            <a:r>
              <a:rPr lang="en-US" sz="13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pohuar</a:t>
            </a:r>
            <a:r>
              <a:rPr lang="en-US" sz="13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se </a:t>
            </a:r>
            <a:r>
              <a:rPr lang="en-US" sz="13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të</a:t>
            </a:r>
            <a:r>
              <a:rPr lang="en-US" sz="13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3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vërtetën</a:t>
            </a:r>
            <a:r>
              <a:rPr lang="en-US" sz="13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3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mund</a:t>
            </a:r>
            <a:r>
              <a:rPr lang="en-US" sz="13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ta </a:t>
            </a:r>
            <a:r>
              <a:rPr lang="en-US" sz="13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arrinte</a:t>
            </a:r>
            <a:r>
              <a:rPr lang="en-US" sz="13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3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përmes</a:t>
            </a:r>
            <a:r>
              <a:rPr lang="en-US" sz="13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3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bisedës</a:t>
            </a:r>
            <a:r>
              <a:rPr lang="en-US" sz="13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3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racionale</a:t>
            </a:r>
            <a:r>
              <a:rPr lang="en-US" sz="13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, duke </a:t>
            </a:r>
            <a:r>
              <a:rPr lang="en-US" sz="13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ngushtuar</a:t>
            </a:r>
            <a:r>
              <a:rPr lang="en-US" sz="13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3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gradualisht</a:t>
            </a:r>
            <a:r>
              <a:rPr lang="en-US" sz="13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3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temat</a:t>
            </a:r>
            <a:r>
              <a:rPr lang="en-US" sz="13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3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tek</a:t>
            </a:r>
            <a:r>
              <a:rPr lang="en-US" sz="13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3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nocioni</a:t>
            </a:r>
            <a:r>
              <a:rPr lang="en-US" sz="13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3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i</a:t>
            </a:r>
            <a:r>
              <a:rPr lang="en-US" sz="13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3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tyre</a:t>
            </a:r>
            <a:r>
              <a:rPr lang="en-US" sz="13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3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thelbësor</a:t>
            </a:r>
            <a:r>
              <a:rPr lang="en-US" sz="13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.</a:t>
            </a:r>
            <a:endParaRPr lang="en-US" sz="1300" dirty="0"/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6298" y="1418273"/>
            <a:ext cx="4282440" cy="5737860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5454047" y="7222507"/>
            <a:ext cx="8426942" cy="8011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3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Sokrati</a:t>
            </a:r>
            <a:r>
              <a:rPr lang="en-US" sz="13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3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zhvilloi</a:t>
            </a:r>
            <a:r>
              <a:rPr lang="en-US" sz="13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“</a:t>
            </a:r>
            <a:r>
              <a:rPr lang="en-US" sz="13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metodën</a:t>
            </a:r>
            <a:r>
              <a:rPr lang="en-US" sz="13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e </a:t>
            </a:r>
            <a:r>
              <a:rPr lang="en-US" sz="13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akushës</a:t>
            </a:r>
            <a:r>
              <a:rPr lang="en-US" sz="13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”, duke </a:t>
            </a:r>
            <a:r>
              <a:rPr lang="en-US" sz="13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besuar</a:t>
            </a:r>
            <a:r>
              <a:rPr lang="en-US" sz="13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se e </a:t>
            </a:r>
            <a:r>
              <a:rPr lang="en-US" sz="13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vërteta</a:t>
            </a:r>
            <a:r>
              <a:rPr lang="en-US" sz="13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3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ishte</a:t>
            </a:r>
            <a:r>
              <a:rPr lang="en-US" sz="13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3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tashmë</a:t>
            </a:r>
            <a:r>
              <a:rPr lang="en-US" sz="13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3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në</a:t>
            </a:r>
            <a:r>
              <a:rPr lang="en-US" sz="13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3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mendjen</a:t>
            </a:r>
            <a:r>
              <a:rPr lang="en-US" sz="13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e </a:t>
            </a:r>
            <a:r>
              <a:rPr lang="en-US" sz="13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një</a:t>
            </a:r>
            <a:r>
              <a:rPr lang="en-US" sz="13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3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personi</a:t>
            </a:r>
            <a:r>
              <a:rPr lang="en-US" sz="13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3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dhe</a:t>
            </a:r>
            <a:r>
              <a:rPr lang="en-US" sz="13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3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vetëm</a:t>
            </a:r>
            <a:r>
              <a:rPr lang="en-US" sz="13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3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duhej</a:t>
            </a:r>
            <a:r>
              <a:rPr lang="en-US" sz="13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3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nxjerrë</a:t>
            </a:r>
            <a:r>
              <a:rPr lang="en-US" sz="13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3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në</a:t>
            </a:r>
            <a:r>
              <a:rPr lang="en-US" sz="13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3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pah</a:t>
            </a:r>
            <a:r>
              <a:rPr lang="en-US" sz="13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. </a:t>
            </a:r>
            <a:r>
              <a:rPr lang="en-US" sz="13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Kjo</a:t>
            </a:r>
            <a:r>
              <a:rPr lang="en-US" sz="13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3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Metodë</a:t>
            </a:r>
            <a:r>
              <a:rPr lang="en-US" sz="13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3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Sokratike</a:t>
            </a:r>
            <a:r>
              <a:rPr lang="en-US" sz="13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3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përdor</a:t>
            </a:r>
            <a:r>
              <a:rPr lang="en-US" sz="13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dialog </a:t>
            </a:r>
            <a:r>
              <a:rPr lang="en-US" sz="13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bashkëpunues</a:t>
            </a:r>
            <a:r>
              <a:rPr lang="en-US" sz="13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3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për</a:t>
            </a:r>
            <a:r>
              <a:rPr lang="en-US" sz="13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3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të</a:t>
            </a:r>
            <a:r>
              <a:rPr lang="en-US" sz="13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3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nxitur</a:t>
            </a:r>
            <a:r>
              <a:rPr lang="en-US" sz="13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3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mendimin</a:t>
            </a:r>
            <a:r>
              <a:rPr lang="en-US" sz="13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3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më</a:t>
            </a:r>
            <a:r>
              <a:rPr lang="en-US" sz="13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3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të</a:t>
            </a:r>
            <a:r>
              <a:rPr lang="en-US" sz="13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3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thellë</a:t>
            </a:r>
            <a:r>
              <a:rPr lang="en-US" sz="13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3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përmes</a:t>
            </a:r>
            <a:r>
              <a:rPr lang="en-US" sz="13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3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pyetjes</a:t>
            </a:r>
            <a:r>
              <a:rPr lang="en-US" sz="13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3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së</a:t>
            </a:r>
            <a:r>
              <a:rPr lang="en-US" sz="13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3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supozimeve</a:t>
            </a:r>
            <a:r>
              <a:rPr lang="en-US" sz="13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.</a:t>
            </a:r>
            <a:endParaRPr lang="en-US" sz="13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11279" y="560308"/>
            <a:ext cx="7697629" cy="6349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000"/>
              </a:lnSpc>
              <a:buNone/>
            </a:pPr>
            <a:r>
              <a:rPr lang="en-US" sz="4000" dirty="0" err="1">
                <a:latin typeface="Noto Serif SC Bold"/>
              </a:rPr>
              <a:t>Evolucioni</a:t>
            </a:r>
            <a:r>
              <a:rPr lang="en-US" sz="4000" dirty="0">
                <a:latin typeface="Noto Serif SC Bold"/>
              </a:rPr>
              <a:t> </a:t>
            </a:r>
            <a:r>
              <a:rPr lang="en-US" sz="4000" dirty="0" err="1">
                <a:latin typeface="Noto Serif SC Bold"/>
              </a:rPr>
              <a:t>i</a:t>
            </a:r>
            <a:r>
              <a:rPr lang="en-US" sz="4000" dirty="0">
                <a:latin typeface="Noto Serif SC Bold"/>
              </a:rPr>
              <a:t> </a:t>
            </a:r>
            <a:r>
              <a:rPr lang="en-US" sz="4000" dirty="0" err="1">
                <a:latin typeface="Noto Serif SC Bold"/>
              </a:rPr>
              <a:t>mendimit</a:t>
            </a:r>
            <a:r>
              <a:rPr lang="en-US" sz="4000" dirty="0">
                <a:latin typeface="Noto Serif SC Bold"/>
              </a:rPr>
              <a:t> </a:t>
            </a:r>
            <a:r>
              <a:rPr lang="en-US" sz="4000" dirty="0" err="1">
                <a:latin typeface="Noto Serif SC Bold"/>
              </a:rPr>
              <a:t>kritik</a:t>
            </a:r>
            <a:endParaRPr lang="en-US" sz="4000" dirty="0">
              <a:latin typeface="Noto Serif SC Bold"/>
            </a:endParaRPr>
          </a:p>
        </p:txBody>
      </p:sp>
      <p:sp>
        <p:nvSpPr>
          <p:cNvPr id="3" name="Shape 1"/>
          <p:cNvSpPr/>
          <p:nvPr/>
        </p:nvSpPr>
        <p:spPr>
          <a:xfrm>
            <a:off x="7303770" y="1601629"/>
            <a:ext cx="22860" cy="6067663"/>
          </a:xfrm>
          <a:prstGeom prst="roundRect">
            <a:avLst>
              <a:gd name="adj" fmla="val 800148"/>
            </a:avLst>
          </a:prstGeom>
          <a:solidFill>
            <a:srgbClr val="B7D5CA"/>
          </a:solidFill>
          <a:ln/>
        </p:spPr>
      </p:sp>
      <p:sp>
        <p:nvSpPr>
          <p:cNvPr id="4" name="Shape 2"/>
          <p:cNvSpPr/>
          <p:nvPr/>
        </p:nvSpPr>
        <p:spPr>
          <a:xfrm>
            <a:off x="6499860" y="1818799"/>
            <a:ext cx="609600" cy="22860"/>
          </a:xfrm>
          <a:prstGeom prst="roundRect">
            <a:avLst>
              <a:gd name="adj" fmla="val 800148"/>
            </a:avLst>
          </a:prstGeom>
          <a:solidFill>
            <a:srgbClr val="B7D5CA"/>
          </a:solidFill>
          <a:ln/>
        </p:spPr>
      </p:sp>
      <p:sp>
        <p:nvSpPr>
          <p:cNvPr id="5" name="Shape 3"/>
          <p:cNvSpPr/>
          <p:nvPr/>
        </p:nvSpPr>
        <p:spPr>
          <a:xfrm>
            <a:off x="7086600" y="1601629"/>
            <a:ext cx="457200" cy="457200"/>
          </a:xfrm>
          <a:prstGeom prst="roundRect">
            <a:avLst>
              <a:gd name="adj" fmla="val 40007"/>
            </a:avLst>
          </a:prstGeom>
          <a:solidFill>
            <a:srgbClr val="D1EFE4"/>
          </a:solidFill>
          <a:ln w="7620">
            <a:solidFill>
              <a:srgbClr val="B7D5CA"/>
            </a:solidFill>
            <a:prstDash val="solid"/>
          </a:ln>
        </p:spPr>
      </p:sp>
      <p:sp>
        <p:nvSpPr>
          <p:cNvPr id="6" name="Text 4"/>
          <p:cNvSpPr/>
          <p:nvPr/>
        </p:nvSpPr>
        <p:spPr>
          <a:xfrm>
            <a:off x="7162800" y="1639729"/>
            <a:ext cx="304800" cy="3810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400"/>
              </a:lnSpc>
              <a:buNone/>
            </a:pPr>
            <a:r>
              <a:rPr lang="en-US" sz="2400" b="1" dirty="0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1</a:t>
            </a:r>
            <a:endParaRPr lang="en-US" sz="2400" dirty="0"/>
          </a:p>
        </p:txBody>
      </p:sp>
      <p:sp>
        <p:nvSpPr>
          <p:cNvPr id="7" name="Text 5"/>
          <p:cNvSpPr/>
          <p:nvPr/>
        </p:nvSpPr>
        <p:spPr>
          <a:xfrm>
            <a:off x="3758684" y="1671399"/>
            <a:ext cx="2540437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500"/>
              </a:lnSpc>
              <a:buNone/>
            </a:pPr>
            <a:r>
              <a:rPr lang="en-US" sz="2000" b="1" dirty="0" err="1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</a:rPr>
              <a:t>Greqia</a:t>
            </a:r>
            <a:r>
              <a:rPr lang="en-US" sz="2000" b="1" dirty="0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</a:rPr>
              <a:t> e </a:t>
            </a:r>
            <a:r>
              <a:rPr lang="en-US" sz="2000" b="1" dirty="0" err="1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</a:rPr>
              <a:t>Lashtë</a:t>
            </a:r>
            <a:endParaRPr lang="en-US" sz="2000" dirty="0"/>
          </a:p>
        </p:txBody>
      </p:sp>
      <p:sp>
        <p:nvSpPr>
          <p:cNvPr id="8" name="Text 6"/>
          <p:cNvSpPr/>
          <p:nvPr/>
        </p:nvSpPr>
        <p:spPr>
          <a:xfrm>
            <a:off x="711279" y="2110859"/>
            <a:ext cx="5587841" cy="6503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2550"/>
              </a:lnSpc>
              <a:buNone/>
            </a:pPr>
            <a:r>
              <a:rPr lang="en-US" sz="16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Sokrati</a:t>
            </a:r>
            <a:r>
              <a:rPr lang="en-US" sz="16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, Platoni </a:t>
            </a:r>
            <a:r>
              <a:rPr lang="en-US" sz="16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dhe</a:t>
            </a:r>
            <a:r>
              <a:rPr lang="en-US" sz="16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6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Aristoteli</a:t>
            </a:r>
            <a:r>
              <a:rPr lang="en-US" sz="16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6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vendosën</a:t>
            </a:r>
            <a:r>
              <a:rPr lang="en-US" sz="16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6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themelat</a:t>
            </a:r>
            <a:r>
              <a:rPr lang="en-US" sz="16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e </a:t>
            </a:r>
            <a:r>
              <a:rPr lang="en-US" sz="16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hetimit</a:t>
            </a:r>
            <a:r>
              <a:rPr lang="en-US" sz="16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6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sistematik</a:t>
            </a:r>
            <a:r>
              <a:rPr lang="en-US" sz="16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.</a:t>
            </a:r>
            <a:endParaRPr lang="en-US" sz="1600" dirty="0"/>
          </a:p>
        </p:txBody>
      </p:sp>
      <p:sp>
        <p:nvSpPr>
          <p:cNvPr id="9" name="Shape 7"/>
          <p:cNvSpPr/>
          <p:nvPr/>
        </p:nvSpPr>
        <p:spPr>
          <a:xfrm>
            <a:off x="7520940" y="3037999"/>
            <a:ext cx="609600" cy="22860"/>
          </a:xfrm>
          <a:prstGeom prst="roundRect">
            <a:avLst>
              <a:gd name="adj" fmla="val 800148"/>
            </a:avLst>
          </a:prstGeom>
          <a:solidFill>
            <a:srgbClr val="B7D5CA"/>
          </a:solidFill>
          <a:ln/>
        </p:spPr>
      </p:sp>
      <p:sp>
        <p:nvSpPr>
          <p:cNvPr id="10" name="Shape 8"/>
          <p:cNvSpPr/>
          <p:nvPr/>
        </p:nvSpPr>
        <p:spPr>
          <a:xfrm>
            <a:off x="7086600" y="2820829"/>
            <a:ext cx="457200" cy="457200"/>
          </a:xfrm>
          <a:prstGeom prst="roundRect">
            <a:avLst>
              <a:gd name="adj" fmla="val 40007"/>
            </a:avLst>
          </a:prstGeom>
          <a:solidFill>
            <a:srgbClr val="D1EFE4"/>
          </a:solidFill>
          <a:ln w="7620">
            <a:solidFill>
              <a:srgbClr val="B7D5CA"/>
            </a:solidFill>
            <a:prstDash val="solid"/>
          </a:ln>
        </p:spPr>
      </p:sp>
      <p:sp>
        <p:nvSpPr>
          <p:cNvPr id="11" name="Text 9"/>
          <p:cNvSpPr/>
          <p:nvPr/>
        </p:nvSpPr>
        <p:spPr>
          <a:xfrm>
            <a:off x="7162800" y="2858929"/>
            <a:ext cx="304800" cy="3810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400"/>
              </a:lnSpc>
              <a:buNone/>
            </a:pPr>
            <a:r>
              <a:rPr lang="en-US" sz="2400" b="1" dirty="0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2</a:t>
            </a:r>
            <a:endParaRPr lang="en-US" sz="2400" dirty="0"/>
          </a:p>
        </p:txBody>
      </p:sp>
      <p:sp>
        <p:nvSpPr>
          <p:cNvPr id="12" name="Text 10"/>
          <p:cNvSpPr/>
          <p:nvPr/>
        </p:nvSpPr>
        <p:spPr>
          <a:xfrm>
            <a:off x="8331279" y="2890599"/>
            <a:ext cx="2540437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b="1" dirty="0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Rilindja </a:t>
            </a:r>
            <a:endParaRPr lang="en-US" sz="2000" dirty="0"/>
          </a:p>
        </p:txBody>
      </p:sp>
      <p:sp>
        <p:nvSpPr>
          <p:cNvPr id="13" name="Text 11"/>
          <p:cNvSpPr/>
          <p:nvPr/>
        </p:nvSpPr>
        <p:spPr>
          <a:xfrm>
            <a:off x="8331279" y="3330059"/>
            <a:ext cx="5587841" cy="6503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6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Humanizmi</a:t>
            </a:r>
            <a:r>
              <a:rPr lang="en-US" sz="16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6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nxiti</a:t>
            </a:r>
            <a:r>
              <a:rPr lang="en-US" sz="16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6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zhvillimin</a:t>
            </a:r>
            <a:r>
              <a:rPr lang="en-US" sz="16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6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intelektual</a:t>
            </a:r>
            <a:r>
              <a:rPr lang="en-US" sz="16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, </a:t>
            </a:r>
            <a:r>
              <a:rPr lang="en-US" sz="16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ku</a:t>
            </a:r>
            <a:r>
              <a:rPr lang="en-US" sz="16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6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mendimtarë</a:t>
            </a:r>
            <a:r>
              <a:rPr lang="en-US" sz="16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6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si</a:t>
            </a:r>
            <a:r>
              <a:rPr lang="en-US" sz="16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Descartes </a:t>
            </a:r>
            <a:r>
              <a:rPr lang="en-US" sz="16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dhe</a:t>
            </a:r>
            <a:r>
              <a:rPr lang="en-US" sz="16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Locke </a:t>
            </a:r>
            <a:r>
              <a:rPr lang="en-US" sz="16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prezantuan</a:t>
            </a:r>
            <a:r>
              <a:rPr lang="en-US" sz="16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6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skepticizmin</a:t>
            </a:r>
            <a:r>
              <a:rPr lang="en-US" sz="16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6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dhe</a:t>
            </a:r>
            <a:r>
              <a:rPr lang="en-US" sz="16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6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empirizmin</a:t>
            </a:r>
            <a:r>
              <a:rPr lang="en-US" sz="16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.</a:t>
            </a:r>
            <a:endParaRPr lang="en-US" sz="1600" dirty="0"/>
          </a:p>
        </p:txBody>
      </p:sp>
      <p:sp>
        <p:nvSpPr>
          <p:cNvPr id="14" name="Shape 12"/>
          <p:cNvSpPr/>
          <p:nvPr/>
        </p:nvSpPr>
        <p:spPr>
          <a:xfrm>
            <a:off x="6499860" y="4088963"/>
            <a:ext cx="609600" cy="22860"/>
          </a:xfrm>
          <a:prstGeom prst="roundRect">
            <a:avLst>
              <a:gd name="adj" fmla="val 800148"/>
            </a:avLst>
          </a:prstGeom>
          <a:solidFill>
            <a:srgbClr val="B7D5CA"/>
          </a:solidFill>
          <a:ln/>
        </p:spPr>
      </p:sp>
      <p:sp>
        <p:nvSpPr>
          <p:cNvPr id="15" name="Shape 13"/>
          <p:cNvSpPr/>
          <p:nvPr/>
        </p:nvSpPr>
        <p:spPr>
          <a:xfrm>
            <a:off x="7086600" y="3871793"/>
            <a:ext cx="457200" cy="457200"/>
          </a:xfrm>
          <a:prstGeom prst="roundRect">
            <a:avLst>
              <a:gd name="adj" fmla="val 40007"/>
            </a:avLst>
          </a:prstGeom>
          <a:solidFill>
            <a:srgbClr val="D1EFE4"/>
          </a:solidFill>
          <a:ln w="7620">
            <a:solidFill>
              <a:srgbClr val="B7D5CA"/>
            </a:solidFill>
            <a:prstDash val="solid"/>
          </a:ln>
        </p:spPr>
      </p:sp>
      <p:sp>
        <p:nvSpPr>
          <p:cNvPr id="16" name="Text 14"/>
          <p:cNvSpPr/>
          <p:nvPr/>
        </p:nvSpPr>
        <p:spPr>
          <a:xfrm>
            <a:off x="7162800" y="3909893"/>
            <a:ext cx="304800" cy="3810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400"/>
              </a:lnSpc>
              <a:buNone/>
            </a:pPr>
            <a:r>
              <a:rPr lang="en-US" sz="2400" b="1" dirty="0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3</a:t>
            </a:r>
            <a:endParaRPr lang="en-US" sz="2400" dirty="0"/>
          </a:p>
        </p:txBody>
      </p:sp>
      <p:sp>
        <p:nvSpPr>
          <p:cNvPr id="17" name="Text 15"/>
          <p:cNvSpPr/>
          <p:nvPr/>
        </p:nvSpPr>
        <p:spPr>
          <a:xfrm>
            <a:off x="3758684" y="3941564"/>
            <a:ext cx="2540437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500"/>
              </a:lnSpc>
              <a:buNone/>
            </a:pPr>
            <a:r>
              <a:rPr lang="en-US" sz="2000" b="1" dirty="0" err="1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Iluminzimi</a:t>
            </a:r>
            <a:endParaRPr lang="en-US" sz="2000" dirty="0"/>
          </a:p>
        </p:txBody>
      </p:sp>
      <p:sp>
        <p:nvSpPr>
          <p:cNvPr id="18" name="Text 16"/>
          <p:cNvSpPr/>
          <p:nvPr/>
        </p:nvSpPr>
        <p:spPr>
          <a:xfrm>
            <a:off x="711279" y="4381024"/>
            <a:ext cx="5587841" cy="6503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2550"/>
              </a:lnSpc>
              <a:buNone/>
            </a:pPr>
            <a:r>
              <a:rPr lang="en-US" sz="16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Shfaqja</a:t>
            </a:r>
            <a:r>
              <a:rPr lang="en-US" sz="16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e </a:t>
            </a:r>
            <a:r>
              <a:rPr lang="en-US" sz="16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racionalizmit</a:t>
            </a:r>
            <a:r>
              <a:rPr lang="en-US" sz="16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6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dhe</a:t>
            </a:r>
            <a:r>
              <a:rPr lang="en-US" sz="16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6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hetimit</a:t>
            </a:r>
            <a:r>
              <a:rPr lang="en-US" sz="16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6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shkencor</a:t>
            </a:r>
            <a:r>
              <a:rPr lang="en-US" sz="16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6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promovoi</a:t>
            </a:r>
            <a:r>
              <a:rPr lang="en-US" sz="16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6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të</a:t>
            </a:r>
            <a:r>
              <a:rPr lang="en-US" sz="16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6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menduarit</a:t>
            </a:r>
            <a:r>
              <a:rPr lang="en-US" sz="16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6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kritik</a:t>
            </a:r>
            <a:r>
              <a:rPr lang="en-US" sz="16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6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si</a:t>
            </a:r>
            <a:r>
              <a:rPr lang="en-US" sz="16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6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themel</a:t>
            </a:r>
            <a:r>
              <a:rPr lang="en-US" sz="16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6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i</a:t>
            </a:r>
            <a:r>
              <a:rPr lang="en-US" sz="16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6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njohurisë</a:t>
            </a:r>
            <a:r>
              <a:rPr lang="en-US" sz="16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.</a:t>
            </a:r>
            <a:endParaRPr lang="en-US" sz="1600" dirty="0"/>
          </a:p>
        </p:txBody>
      </p:sp>
      <p:sp>
        <p:nvSpPr>
          <p:cNvPr id="19" name="Shape 17"/>
          <p:cNvSpPr/>
          <p:nvPr/>
        </p:nvSpPr>
        <p:spPr>
          <a:xfrm>
            <a:off x="7520940" y="5139928"/>
            <a:ext cx="609600" cy="22860"/>
          </a:xfrm>
          <a:prstGeom prst="roundRect">
            <a:avLst>
              <a:gd name="adj" fmla="val 800148"/>
            </a:avLst>
          </a:prstGeom>
          <a:solidFill>
            <a:srgbClr val="B7D5CA"/>
          </a:solidFill>
          <a:ln/>
        </p:spPr>
      </p:sp>
      <p:sp>
        <p:nvSpPr>
          <p:cNvPr id="20" name="Shape 18"/>
          <p:cNvSpPr/>
          <p:nvPr/>
        </p:nvSpPr>
        <p:spPr>
          <a:xfrm>
            <a:off x="7086600" y="4922758"/>
            <a:ext cx="457200" cy="457200"/>
          </a:xfrm>
          <a:prstGeom prst="roundRect">
            <a:avLst>
              <a:gd name="adj" fmla="val 40007"/>
            </a:avLst>
          </a:prstGeom>
          <a:solidFill>
            <a:srgbClr val="D1EFE4"/>
          </a:solidFill>
          <a:ln w="7620">
            <a:solidFill>
              <a:srgbClr val="B7D5CA"/>
            </a:solidFill>
            <a:prstDash val="solid"/>
          </a:ln>
        </p:spPr>
      </p:sp>
      <p:sp>
        <p:nvSpPr>
          <p:cNvPr id="21" name="Text 19"/>
          <p:cNvSpPr/>
          <p:nvPr/>
        </p:nvSpPr>
        <p:spPr>
          <a:xfrm>
            <a:off x="7162800" y="4960858"/>
            <a:ext cx="304800" cy="3810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400"/>
              </a:lnSpc>
              <a:buNone/>
            </a:pPr>
            <a:r>
              <a:rPr lang="en-US" sz="2400" b="1" dirty="0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4</a:t>
            </a:r>
            <a:endParaRPr lang="en-US" sz="2400" dirty="0"/>
          </a:p>
        </p:txBody>
      </p:sp>
      <p:sp>
        <p:nvSpPr>
          <p:cNvPr id="22" name="Text 20"/>
          <p:cNvSpPr/>
          <p:nvPr/>
        </p:nvSpPr>
        <p:spPr>
          <a:xfrm>
            <a:off x="8331279" y="4992529"/>
            <a:ext cx="2540437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b="1" dirty="0" err="1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</a:rPr>
              <a:t>Shekulli</a:t>
            </a:r>
            <a:r>
              <a:rPr lang="en-US" sz="2000" b="1" dirty="0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</a:rPr>
              <a:t> </a:t>
            </a:r>
            <a:r>
              <a:rPr lang="en-US" sz="2000" b="1" dirty="0" err="1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</a:rPr>
              <a:t>i</a:t>
            </a:r>
            <a:r>
              <a:rPr lang="en-US" sz="2000" b="1" dirty="0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</a:rPr>
              <a:t> 20-të</a:t>
            </a:r>
            <a:endParaRPr lang="en-US" sz="2000" dirty="0"/>
          </a:p>
        </p:txBody>
      </p:sp>
      <p:sp>
        <p:nvSpPr>
          <p:cNvPr id="23" name="Text 21"/>
          <p:cNvSpPr/>
          <p:nvPr/>
        </p:nvSpPr>
        <p:spPr>
          <a:xfrm>
            <a:off x="8331279" y="5431988"/>
            <a:ext cx="5587841" cy="6503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6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John Dewey </a:t>
            </a:r>
            <a:r>
              <a:rPr lang="en-US" sz="16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mbështeti</a:t>
            </a:r>
            <a:r>
              <a:rPr lang="en-US" sz="16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6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arsimin</a:t>
            </a:r>
            <a:r>
              <a:rPr lang="en-US" sz="16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6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përmes</a:t>
            </a:r>
            <a:r>
              <a:rPr lang="en-US" sz="16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6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përvojës</a:t>
            </a:r>
            <a:r>
              <a:rPr lang="en-US" sz="16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6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dhe</a:t>
            </a:r>
            <a:r>
              <a:rPr lang="en-US" sz="16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6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të</a:t>
            </a:r>
            <a:r>
              <a:rPr lang="en-US" sz="16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6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menduarit</a:t>
            </a:r>
            <a:r>
              <a:rPr lang="en-US" sz="16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6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reflektiv</a:t>
            </a:r>
            <a:r>
              <a:rPr lang="en-US" sz="16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6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si</a:t>
            </a:r>
            <a:r>
              <a:rPr lang="en-US" sz="16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6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bazë</a:t>
            </a:r>
            <a:r>
              <a:rPr lang="en-US" sz="16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6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për</a:t>
            </a:r>
            <a:r>
              <a:rPr lang="en-US" sz="16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6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qytetari</a:t>
            </a:r>
            <a:r>
              <a:rPr lang="en-US" sz="16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6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aktive</a:t>
            </a:r>
            <a:r>
              <a:rPr lang="en-US" sz="16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.</a:t>
            </a:r>
            <a:endParaRPr lang="en-US" sz="1600" dirty="0"/>
          </a:p>
        </p:txBody>
      </p:sp>
      <p:sp>
        <p:nvSpPr>
          <p:cNvPr id="24" name="Shape 22"/>
          <p:cNvSpPr/>
          <p:nvPr/>
        </p:nvSpPr>
        <p:spPr>
          <a:xfrm>
            <a:off x="6499860" y="6190893"/>
            <a:ext cx="609600" cy="22860"/>
          </a:xfrm>
          <a:prstGeom prst="roundRect">
            <a:avLst>
              <a:gd name="adj" fmla="val 800148"/>
            </a:avLst>
          </a:prstGeom>
          <a:solidFill>
            <a:srgbClr val="B7D5CA"/>
          </a:solidFill>
          <a:ln/>
        </p:spPr>
      </p:sp>
      <p:sp>
        <p:nvSpPr>
          <p:cNvPr id="25" name="Shape 23"/>
          <p:cNvSpPr/>
          <p:nvPr/>
        </p:nvSpPr>
        <p:spPr>
          <a:xfrm>
            <a:off x="7086600" y="5973723"/>
            <a:ext cx="457200" cy="457200"/>
          </a:xfrm>
          <a:prstGeom prst="roundRect">
            <a:avLst>
              <a:gd name="adj" fmla="val 40007"/>
            </a:avLst>
          </a:prstGeom>
          <a:solidFill>
            <a:srgbClr val="D1EFE4"/>
          </a:solidFill>
          <a:ln w="7620">
            <a:solidFill>
              <a:srgbClr val="B7D5CA"/>
            </a:solidFill>
            <a:prstDash val="solid"/>
          </a:ln>
        </p:spPr>
      </p:sp>
      <p:sp>
        <p:nvSpPr>
          <p:cNvPr id="26" name="Text 24"/>
          <p:cNvSpPr/>
          <p:nvPr/>
        </p:nvSpPr>
        <p:spPr>
          <a:xfrm>
            <a:off x="7162800" y="6011823"/>
            <a:ext cx="304800" cy="3810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400"/>
              </a:lnSpc>
              <a:buNone/>
            </a:pPr>
            <a:r>
              <a:rPr lang="en-US" sz="2400" b="1" dirty="0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5</a:t>
            </a:r>
            <a:endParaRPr lang="en-US" sz="2400" dirty="0"/>
          </a:p>
        </p:txBody>
      </p:sp>
      <p:sp>
        <p:nvSpPr>
          <p:cNvPr id="27" name="Text 25"/>
          <p:cNvSpPr/>
          <p:nvPr/>
        </p:nvSpPr>
        <p:spPr>
          <a:xfrm>
            <a:off x="3758684" y="6043493"/>
            <a:ext cx="2540437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500"/>
              </a:lnSpc>
              <a:buNone/>
            </a:pPr>
            <a:r>
              <a:rPr lang="en-US" sz="2000" b="1" dirty="0" err="1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</a:rPr>
              <a:t>Kohët</a:t>
            </a:r>
            <a:r>
              <a:rPr lang="en-US" sz="2000" b="1" dirty="0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</a:rPr>
              <a:t> </a:t>
            </a:r>
            <a:r>
              <a:rPr lang="en-US" sz="2000" b="1" dirty="0" err="1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</a:rPr>
              <a:t>moderne</a:t>
            </a:r>
            <a:endParaRPr lang="en-US" sz="2000" dirty="0"/>
          </a:p>
        </p:txBody>
      </p:sp>
      <p:sp>
        <p:nvSpPr>
          <p:cNvPr id="28" name="Text 26"/>
          <p:cNvSpPr/>
          <p:nvPr/>
        </p:nvSpPr>
        <p:spPr>
          <a:xfrm>
            <a:off x="711279" y="6482953"/>
            <a:ext cx="5587841" cy="6503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2550"/>
              </a:lnSpc>
              <a:buNone/>
            </a:pPr>
            <a:r>
              <a:rPr lang="en-US" sz="16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Edward de Bono, Daniel Kahneman </a:t>
            </a:r>
            <a:r>
              <a:rPr lang="en-US" sz="16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dhe</a:t>
            </a:r>
            <a:r>
              <a:rPr lang="en-US" sz="16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Richard Thaler </a:t>
            </a:r>
            <a:r>
              <a:rPr lang="en-US" sz="16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shqyrtuan</a:t>
            </a:r>
            <a:r>
              <a:rPr lang="en-US" sz="16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6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paragjykimet</a:t>
            </a:r>
            <a:r>
              <a:rPr lang="en-US" sz="16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6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njohëse</a:t>
            </a:r>
            <a:r>
              <a:rPr lang="en-US" sz="16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6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dhe</a:t>
            </a:r>
            <a:r>
              <a:rPr lang="en-US" sz="16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6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procesin</a:t>
            </a:r>
            <a:r>
              <a:rPr lang="en-US" sz="16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e </a:t>
            </a:r>
            <a:r>
              <a:rPr lang="en-US" sz="16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marrjes</a:t>
            </a:r>
            <a:r>
              <a:rPr lang="en-US" sz="16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6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së</a:t>
            </a:r>
            <a:r>
              <a:rPr lang="en-US" sz="16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6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vendimeve</a:t>
            </a:r>
            <a:r>
              <a:rPr lang="en-US" sz="16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.</a:t>
            </a:r>
            <a:endParaRPr lang="en-US" sz="16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511618"/>
            <a:ext cx="6369963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b="1" dirty="0" err="1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</a:rPr>
              <a:t>Aplikime</a:t>
            </a:r>
            <a:r>
              <a:rPr lang="en-US" sz="4450" b="1" dirty="0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</a:rPr>
              <a:t> </a:t>
            </a:r>
            <a:r>
              <a:rPr lang="en-US" sz="4450" b="1" dirty="0" err="1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</a:rPr>
              <a:t>Praktike</a:t>
            </a:r>
            <a:endParaRPr lang="en-US" sz="4450" dirty="0"/>
          </a:p>
        </p:txBody>
      </p:sp>
      <p:sp>
        <p:nvSpPr>
          <p:cNvPr id="3" name="Shape 1"/>
          <p:cNvSpPr/>
          <p:nvPr/>
        </p:nvSpPr>
        <p:spPr>
          <a:xfrm>
            <a:off x="793790" y="2674025"/>
            <a:ext cx="4196358" cy="4043958"/>
          </a:xfrm>
          <a:prstGeom prst="roundRect">
            <a:avLst>
              <a:gd name="adj" fmla="val 5048"/>
            </a:avLst>
          </a:prstGeom>
          <a:solidFill>
            <a:srgbClr val="D1EFE4"/>
          </a:solidFill>
          <a:ln w="7620">
            <a:solidFill>
              <a:srgbClr val="B7D5CA"/>
            </a:solidFill>
            <a:prstDash val="solid"/>
          </a:ln>
        </p:spPr>
      </p:sp>
      <p:sp>
        <p:nvSpPr>
          <p:cNvPr id="4" name="Shape 2"/>
          <p:cNvSpPr/>
          <p:nvPr/>
        </p:nvSpPr>
        <p:spPr>
          <a:xfrm>
            <a:off x="1028224" y="2908459"/>
            <a:ext cx="680442" cy="680442"/>
          </a:xfrm>
          <a:prstGeom prst="roundRect">
            <a:avLst>
              <a:gd name="adj" fmla="val 13436980"/>
            </a:avLst>
          </a:prstGeom>
          <a:solidFill>
            <a:srgbClr val="006747"/>
          </a:solidFill>
          <a:ln/>
        </p:spPr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5390" y="3057287"/>
            <a:ext cx="306110" cy="382667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1028224" y="3815715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 err="1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Edukimi</a:t>
            </a:r>
            <a:endParaRPr lang="en-US" sz="2200" dirty="0"/>
          </a:p>
        </p:txBody>
      </p:sp>
      <p:sp>
        <p:nvSpPr>
          <p:cNvPr id="7" name="Text 4"/>
          <p:cNvSpPr/>
          <p:nvPr/>
        </p:nvSpPr>
        <p:spPr>
          <a:xfrm>
            <a:off x="1028224" y="4306133"/>
            <a:ext cx="3727490" cy="18145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Studentët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analizojnë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tekste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,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vlerësojnë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argumente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dhe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zhvillojnë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perspektiva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mbi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çështje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komplekse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duke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shqyrtuar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pikëpamje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të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ndryshme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dhe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duke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formuluar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përfundime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.</a:t>
            </a:r>
            <a:endParaRPr lang="en-US" sz="1750" dirty="0"/>
          </a:p>
        </p:txBody>
      </p:sp>
      <p:sp>
        <p:nvSpPr>
          <p:cNvPr id="8" name="Shape 5"/>
          <p:cNvSpPr/>
          <p:nvPr/>
        </p:nvSpPr>
        <p:spPr>
          <a:xfrm>
            <a:off x="5216962" y="2674025"/>
            <a:ext cx="4196358" cy="4043958"/>
          </a:xfrm>
          <a:prstGeom prst="roundRect">
            <a:avLst>
              <a:gd name="adj" fmla="val 5048"/>
            </a:avLst>
          </a:prstGeom>
          <a:solidFill>
            <a:srgbClr val="D1EFE4"/>
          </a:solidFill>
          <a:ln w="7620">
            <a:solidFill>
              <a:srgbClr val="B7D5CA"/>
            </a:solidFill>
            <a:prstDash val="solid"/>
          </a:ln>
        </p:spPr>
      </p:sp>
      <p:sp>
        <p:nvSpPr>
          <p:cNvPr id="9" name="Shape 6"/>
          <p:cNvSpPr/>
          <p:nvPr/>
        </p:nvSpPr>
        <p:spPr>
          <a:xfrm>
            <a:off x="5451396" y="2908459"/>
            <a:ext cx="680442" cy="680442"/>
          </a:xfrm>
          <a:prstGeom prst="roundRect">
            <a:avLst>
              <a:gd name="adj" fmla="val 13436980"/>
            </a:avLst>
          </a:prstGeom>
          <a:solidFill>
            <a:srgbClr val="006747"/>
          </a:solidFill>
          <a:ln/>
        </p:spPr>
      </p:sp>
      <p:pic>
        <p:nvPicPr>
          <p:cNvPr id="10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38562" y="3057287"/>
            <a:ext cx="306110" cy="382667"/>
          </a:xfrm>
          <a:prstGeom prst="rect">
            <a:avLst/>
          </a:prstGeom>
        </p:spPr>
      </p:pic>
      <p:sp>
        <p:nvSpPr>
          <p:cNvPr id="11" name="Text 7"/>
          <p:cNvSpPr/>
          <p:nvPr/>
        </p:nvSpPr>
        <p:spPr>
          <a:xfrm>
            <a:off x="5451396" y="3815715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 err="1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Biznesi</a:t>
            </a:r>
            <a:endParaRPr lang="en-US" sz="2200" dirty="0"/>
          </a:p>
        </p:txBody>
      </p:sp>
      <p:sp>
        <p:nvSpPr>
          <p:cNvPr id="12" name="Text 8"/>
          <p:cNvSpPr/>
          <p:nvPr/>
        </p:nvSpPr>
        <p:spPr>
          <a:xfrm>
            <a:off x="5451396" y="4306133"/>
            <a:ext cx="3727490" cy="2177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Udhëheqësit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vlerësojnë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trendet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e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tregut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,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analizojnë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rreziqet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dhe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marrin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vendime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të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informuara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për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suksesin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e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organizatës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,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si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p.sh. duke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shqyrtuar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reagimet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e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klientëve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për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të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adresuar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uljen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e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shitjeve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.</a:t>
            </a:r>
            <a:endParaRPr lang="en-US" sz="1750" dirty="0"/>
          </a:p>
        </p:txBody>
      </p:sp>
      <p:sp>
        <p:nvSpPr>
          <p:cNvPr id="13" name="Shape 9"/>
          <p:cNvSpPr/>
          <p:nvPr/>
        </p:nvSpPr>
        <p:spPr>
          <a:xfrm>
            <a:off x="9640133" y="2674025"/>
            <a:ext cx="4196358" cy="4043958"/>
          </a:xfrm>
          <a:prstGeom prst="roundRect">
            <a:avLst>
              <a:gd name="adj" fmla="val 5048"/>
            </a:avLst>
          </a:prstGeom>
          <a:solidFill>
            <a:srgbClr val="D1EFE4"/>
          </a:solidFill>
          <a:ln w="7620">
            <a:solidFill>
              <a:srgbClr val="B7D5CA"/>
            </a:solidFill>
            <a:prstDash val="solid"/>
          </a:ln>
        </p:spPr>
      </p:sp>
      <p:sp>
        <p:nvSpPr>
          <p:cNvPr id="14" name="Shape 10"/>
          <p:cNvSpPr/>
          <p:nvPr/>
        </p:nvSpPr>
        <p:spPr>
          <a:xfrm>
            <a:off x="9874568" y="2908459"/>
            <a:ext cx="680442" cy="680442"/>
          </a:xfrm>
          <a:prstGeom prst="roundRect">
            <a:avLst>
              <a:gd name="adj" fmla="val 13436980"/>
            </a:avLst>
          </a:prstGeom>
          <a:solidFill>
            <a:srgbClr val="006747"/>
          </a:solidFill>
          <a:ln/>
        </p:spPr>
      </p:sp>
      <p:pic>
        <p:nvPicPr>
          <p:cNvPr id="15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61734" y="3057287"/>
            <a:ext cx="306110" cy="382667"/>
          </a:xfrm>
          <a:prstGeom prst="rect">
            <a:avLst/>
          </a:prstGeom>
        </p:spPr>
      </p:pic>
      <p:sp>
        <p:nvSpPr>
          <p:cNvPr id="16" name="Text 11"/>
          <p:cNvSpPr/>
          <p:nvPr/>
        </p:nvSpPr>
        <p:spPr>
          <a:xfrm>
            <a:off x="9874568" y="3815715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 err="1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Shëndetësia</a:t>
            </a:r>
            <a:endParaRPr lang="en-US" sz="2200" dirty="0"/>
          </a:p>
        </p:txBody>
      </p:sp>
      <p:sp>
        <p:nvSpPr>
          <p:cNvPr id="17" name="Text 12"/>
          <p:cNvSpPr/>
          <p:nvPr/>
        </p:nvSpPr>
        <p:spPr>
          <a:xfrm>
            <a:off x="9874568" y="4306133"/>
            <a:ext cx="3727490" cy="2177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Profesionalët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mjekësorë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vlerësojnë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simptomat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,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konsiderojnë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kushte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të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ndryshme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dhe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përcaktojnë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trajtimet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më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të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mira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duke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analizuar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historikun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e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pacientit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dhe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duke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peshuar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përfitimet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dhe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rreziqet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.</a:t>
            </a:r>
            <a:endParaRPr lang="en-US" sz="175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21638" y="566976"/>
            <a:ext cx="6171724" cy="6443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050"/>
              </a:lnSpc>
              <a:buNone/>
            </a:pPr>
            <a:r>
              <a:rPr lang="en-US" sz="4050" b="1" dirty="0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Roli Politik </a:t>
            </a:r>
            <a:r>
              <a:rPr lang="en-US" sz="4050" b="1" dirty="0" err="1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në</a:t>
            </a:r>
            <a:r>
              <a:rPr lang="en-US" sz="4050" b="1" dirty="0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 </a:t>
            </a:r>
            <a:r>
              <a:rPr lang="en-US" sz="4050" b="1" dirty="0" err="1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Shoqëri</a:t>
            </a:r>
            <a:endParaRPr lang="en-US" sz="405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1638" y="1752481"/>
            <a:ext cx="6342102" cy="6342102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7574280" y="1638896"/>
            <a:ext cx="6342102" cy="65984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6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Të</a:t>
            </a:r>
            <a:r>
              <a:rPr lang="en-US" sz="16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6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menduarit</a:t>
            </a:r>
            <a:r>
              <a:rPr lang="en-US" sz="16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6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kritik</a:t>
            </a:r>
            <a:r>
              <a:rPr lang="en-US" sz="16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6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luan</a:t>
            </a:r>
            <a:r>
              <a:rPr lang="en-US" sz="16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6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një</a:t>
            </a:r>
            <a:r>
              <a:rPr lang="en-US" sz="16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6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rol</a:t>
            </a:r>
            <a:r>
              <a:rPr lang="en-US" sz="16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6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kyç</a:t>
            </a:r>
            <a:r>
              <a:rPr lang="en-US" sz="16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6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në</a:t>
            </a:r>
            <a:r>
              <a:rPr lang="en-US" sz="16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6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formimin</a:t>
            </a:r>
            <a:r>
              <a:rPr lang="en-US" sz="16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e </a:t>
            </a:r>
            <a:r>
              <a:rPr lang="en-US" sz="16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qytetarëve</a:t>
            </a:r>
            <a:r>
              <a:rPr lang="en-US" sz="16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6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të</a:t>
            </a:r>
            <a:r>
              <a:rPr lang="en-US" sz="16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6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informuar</a:t>
            </a:r>
            <a:r>
              <a:rPr lang="en-US" sz="16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6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dhe</a:t>
            </a:r>
            <a:r>
              <a:rPr lang="en-US" sz="16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6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të</a:t>
            </a:r>
            <a:r>
              <a:rPr lang="en-US" sz="16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6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angazhuar</a:t>
            </a:r>
            <a:r>
              <a:rPr lang="en-US" sz="16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, </a:t>
            </a:r>
            <a:r>
              <a:rPr lang="en-US" sz="16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gjë</a:t>
            </a:r>
            <a:r>
              <a:rPr lang="en-US" sz="16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6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që</a:t>
            </a:r>
            <a:r>
              <a:rPr lang="en-US" sz="16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6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është</a:t>
            </a:r>
            <a:r>
              <a:rPr lang="en-US" sz="16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6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veçanërisht</a:t>
            </a:r>
            <a:r>
              <a:rPr lang="en-US" sz="16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e </a:t>
            </a:r>
            <a:r>
              <a:rPr lang="en-US" sz="16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rëndësishme</a:t>
            </a:r>
            <a:r>
              <a:rPr lang="en-US" sz="16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6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në</a:t>
            </a:r>
            <a:r>
              <a:rPr lang="en-US" sz="16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6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shoqëritë</a:t>
            </a:r>
            <a:r>
              <a:rPr lang="en-US" sz="16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6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demokratike</a:t>
            </a:r>
            <a:r>
              <a:rPr lang="en-US" sz="16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.</a:t>
            </a:r>
            <a:endParaRPr lang="en-US" sz="1600" dirty="0"/>
          </a:p>
        </p:txBody>
      </p:sp>
      <p:sp>
        <p:nvSpPr>
          <p:cNvPr id="5" name="Text 2"/>
          <p:cNvSpPr/>
          <p:nvPr/>
        </p:nvSpPr>
        <p:spPr>
          <a:xfrm>
            <a:off x="7574280" y="2664738"/>
            <a:ext cx="6342102" cy="32992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6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Ai u </a:t>
            </a:r>
            <a:r>
              <a:rPr lang="en-US" sz="16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jep</a:t>
            </a:r>
            <a:r>
              <a:rPr lang="en-US" sz="16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6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fuqinë</a:t>
            </a:r>
            <a:r>
              <a:rPr lang="en-US" sz="16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6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qytetarëve</a:t>
            </a:r>
            <a:r>
              <a:rPr lang="en-US" sz="16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6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për</a:t>
            </a:r>
            <a:r>
              <a:rPr lang="en-US" sz="16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6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të</a:t>
            </a:r>
            <a:r>
              <a:rPr lang="en-US" sz="16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:</a:t>
            </a:r>
            <a:endParaRPr lang="en-US" sz="1600" dirty="0"/>
          </a:p>
        </p:txBody>
      </p:sp>
      <p:sp>
        <p:nvSpPr>
          <p:cNvPr id="6" name="Text 3"/>
          <p:cNvSpPr/>
          <p:nvPr/>
        </p:nvSpPr>
        <p:spPr>
          <a:xfrm>
            <a:off x="7574280" y="3066812"/>
            <a:ext cx="6342102" cy="32992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50"/>
              </a:lnSpc>
              <a:buSzPct val="100000"/>
              <a:buChar char="•"/>
            </a:pPr>
            <a:r>
              <a:rPr lang="en-US" sz="16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Vlerësuar</a:t>
            </a:r>
            <a:r>
              <a:rPr lang="en-US" sz="16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6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informacionin</a:t>
            </a:r>
            <a:r>
              <a:rPr lang="en-US" sz="16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6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në</a:t>
            </a:r>
            <a:r>
              <a:rPr lang="en-US" sz="16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6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mënyrë</a:t>
            </a:r>
            <a:r>
              <a:rPr lang="en-US" sz="16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6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kritike</a:t>
            </a:r>
            <a:r>
              <a:rPr lang="en-US" sz="16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6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në</a:t>
            </a:r>
            <a:r>
              <a:rPr lang="en-US" sz="16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6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epokën</a:t>
            </a:r>
            <a:r>
              <a:rPr lang="en-US" sz="16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e </a:t>
            </a:r>
            <a:r>
              <a:rPr lang="en-US" sz="16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keqinformimit</a:t>
            </a:r>
            <a:r>
              <a:rPr lang="en-US" sz="16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.</a:t>
            </a:r>
            <a:endParaRPr lang="en-US" sz="1600" dirty="0"/>
          </a:p>
        </p:txBody>
      </p:sp>
      <p:sp>
        <p:nvSpPr>
          <p:cNvPr id="7" name="Text 4"/>
          <p:cNvSpPr/>
          <p:nvPr/>
        </p:nvSpPr>
        <p:spPr>
          <a:xfrm>
            <a:off x="7574280" y="3468886"/>
            <a:ext cx="6342102" cy="32992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50"/>
              </a:lnSpc>
              <a:buSzPct val="100000"/>
              <a:buChar char="•"/>
            </a:pPr>
            <a:r>
              <a:rPr lang="en-US" sz="16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Të</a:t>
            </a:r>
            <a:r>
              <a:rPr lang="en-US" sz="16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6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dallojnë</a:t>
            </a:r>
            <a:r>
              <a:rPr lang="en-US" sz="16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6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burimet</a:t>
            </a:r>
            <a:r>
              <a:rPr lang="en-US" sz="16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e </a:t>
            </a:r>
            <a:r>
              <a:rPr lang="en-US" sz="16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besueshme</a:t>
            </a:r>
            <a:r>
              <a:rPr lang="en-US" sz="16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6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nga</a:t>
            </a:r>
            <a:r>
              <a:rPr lang="en-US" sz="16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6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ato</a:t>
            </a:r>
            <a:r>
              <a:rPr lang="en-US" sz="16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6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të</a:t>
            </a:r>
            <a:r>
              <a:rPr lang="en-US" sz="16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6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pasigurta</a:t>
            </a:r>
            <a:r>
              <a:rPr lang="en-US" sz="16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.</a:t>
            </a:r>
            <a:endParaRPr lang="en-US" sz="1600" dirty="0"/>
          </a:p>
        </p:txBody>
      </p:sp>
      <p:sp>
        <p:nvSpPr>
          <p:cNvPr id="8" name="Text 5"/>
          <p:cNvSpPr/>
          <p:nvPr/>
        </p:nvSpPr>
        <p:spPr>
          <a:xfrm>
            <a:off x="7574280" y="3870960"/>
            <a:ext cx="6342102" cy="32992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50"/>
              </a:lnSpc>
              <a:buSzPct val="100000"/>
              <a:buChar char="•"/>
            </a:pPr>
            <a:r>
              <a:rPr lang="en-US" sz="16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Të</a:t>
            </a:r>
            <a:r>
              <a:rPr lang="en-US" sz="16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6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analizojnë</a:t>
            </a:r>
            <a:r>
              <a:rPr lang="en-US" sz="16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6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argumentet</a:t>
            </a:r>
            <a:r>
              <a:rPr lang="en-US" sz="16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6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politike</a:t>
            </a:r>
            <a:r>
              <a:rPr lang="en-US" sz="16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6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në</a:t>
            </a:r>
            <a:r>
              <a:rPr lang="en-US" sz="16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6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mënyrë</a:t>
            </a:r>
            <a:r>
              <a:rPr lang="en-US" sz="16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6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efektive</a:t>
            </a:r>
            <a:r>
              <a:rPr lang="en-US" sz="16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.</a:t>
            </a:r>
            <a:endParaRPr lang="en-US" sz="1600" dirty="0"/>
          </a:p>
        </p:txBody>
      </p:sp>
      <p:sp>
        <p:nvSpPr>
          <p:cNvPr id="9" name="Text 6"/>
          <p:cNvSpPr/>
          <p:nvPr/>
        </p:nvSpPr>
        <p:spPr>
          <a:xfrm>
            <a:off x="7574280" y="4273034"/>
            <a:ext cx="6342102" cy="32992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50"/>
              </a:lnSpc>
              <a:buSzPct val="100000"/>
              <a:buChar char="•"/>
            </a:pPr>
            <a:r>
              <a:rPr lang="en-US" sz="16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Të</a:t>
            </a:r>
            <a:r>
              <a:rPr lang="en-US" sz="16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6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marrin</a:t>
            </a:r>
            <a:r>
              <a:rPr lang="en-US" sz="16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6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vendime</a:t>
            </a:r>
            <a:r>
              <a:rPr lang="en-US" sz="16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6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të</a:t>
            </a:r>
            <a:r>
              <a:rPr lang="en-US" sz="16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6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informuara</a:t>
            </a:r>
            <a:r>
              <a:rPr lang="en-US" sz="16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6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gjatë</a:t>
            </a:r>
            <a:r>
              <a:rPr lang="en-US" sz="16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6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zgjedhjeve</a:t>
            </a:r>
            <a:r>
              <a:rPr lang="en-US" sz="16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.</a:t>
            </a:r>
            <a:endParaRPr lang="en-US" sz="1600" dirty="0"/>
          </a:p>
        </p:txBody>
      </p:sp>
      <p:sp>
        <p:nvSpPr>
          <p:cNvPr id="10" name="Text 7"/>
          <p:cNvSpPr/>
          <p:nvPr/>
        </p:nvSpPr>
        <p:spPr>
          <a:xfrm>
            <a:off x="7574280" y="4788456"/>
            <a:ext cx="6342102" cy="65984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6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Për</a:t>
            </a:r>
            <a:r>
              <a:rPr lang="en-US" sz="16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6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më</a:t>
            </a:r>
            <a:r>
              <a:rPr lang="en-US" sz="16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6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tepër</a:t>
            </a:r>
            <a:r>
              <a:rPr lang="en-US" sz="16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, ai </a:t>
            </a:r>
            <a:r>
              <a:rPr lang="en-US" sz="16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kontribuon</a:t>
            </a:r>
            <a:r>
              <a:rPr lang="en-US" sz="16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6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në</a:t>
            </a:r>
            <a:r>
              <a:rPr lang="en-US" sz="16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6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përparimin</a:t>
            </a:r>
            <a:r>
              <a:rPr lang="en-US" sz="16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6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shoqëror</a:t>
            </a:r>
            <a:r>
              <a:rPr lang="en-US" sz="16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duke </a:t>
            </a:r>
            <a:r>
              <a:rPr lang="en-US" sz="16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inkurajuar</a:t>
            </a:r>
            <a:r>
              <a:rPr lang="en-US" sz="16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6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dialogun</a:t>
            </a:r>
            <a:r>
              <a:rPr lang="en-US" sz="16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6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dhe</a:t>
            </a:r>
            <a:r>
              <a:rPr lang="en-US" sz="16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6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mirëkuptimin</a:t>
            </a:r>
            <a:r>
              <a:rPr lang="en-US" sz="16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6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mes</a:t>
            </a:r>
            <a:r>
              <a:rPr lang="en-US" sz="16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6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perspektivave</a:t>
            </a:r>
            <a:r>
              <a:rPr lang="en-US" sz="16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6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të</a:t>
            </a:r>
            <a:r>
              <a:rPr lang="en-US" sz="16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6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ndryshme</a:t>
            </a:r>
            <a:r>
              <a:rPr lang="en-US" sz="16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.</a:t>
            </a:r>
            <a:endParaRPr lang="en-US" sz="16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892612"/>
            <a:ext cx="124167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b="1" dirty="0" err="1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Lojëra</a:t>
            </a:r>
            <a:r>
              <a:rPr lang="en-US" sz="4450" b="1" dirty="0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 </a:t>
            </a:r>
            <a:r>
              <a:rPr lang="en-US" sz="4450" b="1" dirty="0" err="1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për</a:t>
            </a:r>
            <a:r>
              <a:rPr lang="en-US" sz="4450" b="1" dirty="0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 </a:t>
            </a:r>
            <a:r>
              <a:rPr lang="en-US" sz="4450" b="1" dirty="0" err="1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të</a:t>
            </a:r>
            <a:r>
              <a:rPr lang="en-US" sz="4450" b="1" dirty="0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 </a:t>
            </a:r>
            <a:r>
              <a:rPr lang="en-US" sz="4450" b="1" dirty="0" err="1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Përmirësuar</a:t>
            </a:r>
            <a:r>
              <a:rPr lang="en-US" sz="4450" b="1" dirty="0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 </a:t>
            </a:r>
            <a:r>
              <a:rPr lang="en-US" sz="4450" b="1" dirty="0" err="1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Të</a:t>
            </a:r>
            <a:r>
              <a:rPr lang="en-US" sz="4450" b="1" dirty="0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 </a:t>
            </a:r>
            <a:r>
              <a:rPr lang="en-US" sz="4450" b="1" dirty="0" err="1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Menduarit</a:t>
            </a:r>
            <a:r>
              <a:rPr lang="en-US" sz="4450" b="1" dirty="0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 Kritik: Shah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2168366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u="sng" dirty="0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Chess.com</a:t>
            </a:r>
            <a:endParaRPr lang="en-US" sz="2200" dirty="0"/>
          </a:p>
        </p:txBody>
      </p:sp>
      <p:sp>
        <p:nvSpPr>
          <p:cNvPr id="4" name="Text 2"/>
          <p:cNvSpPr/>
          <p:nvPr/>
        </p:nvSpPr>
        <p:spPr>
          <a:xfrm>
            <a:off x="793790" y="2749510"/>
            <a:ext cx="7604284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Një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platformë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falas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online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për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të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luajtur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shah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që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përmirëson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:</a:t>
            </a:r>
            <a:endParaRPr lang="en-US" sz="1750" dirty="0"/>
          </a:p>
        </p:txBody>
      </p:sp>
      <p:sp>
        <p:nvSpPr>
          <p:cNvPr id="5" name="Text 3"/>
          <p:cNvSpPr/>
          <p:nvPr/>
        </p:nvSpPr>
        <p:spPr>
          <a:xfrm>
            <a:off x="793790" y="3316486"/>
            <a:ext cx="7604284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Të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menduarit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strategjik</a:t>
            </a:r>
            <a:endParaRPr lang="en-US" sz="1750" dirty="0"/>
          </a:p>
        </p:txBody>
      </p:sp>
      <p:sp>
        <p:nvSpPr>
          <p:cNvPr id="6" name="Text 4"/>
          <p:cNvSpPr/>
          <p:nvPr/>
        </p:nvSpPr>
        <p:spPr>
          <a:xfrm>
            <a:off x="793790" y="3758684"/>
            <a:ext cx="7604284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Parashikimi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dhe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planifikimi</a:t>
            </a:r>
            <a:endParaRPr lang="en-US" sz="1750" dirty="0"/>
          </a:p>
        </p:txBody>
      </p:sp>
      <p:sp>
        <p:nvSpPr>
          <p:cNvPr id="7" name="Text 5"/>
          <p:cNvSpPr/>
          <p:nvPr/>
        </p:nvSpPr>
        <p:spPr>
          <a:xfrm>
            <a:off x="793790" y="4200882"/>
            <a:ext cx="7604284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pt-BR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Aftësitë e marrjes së vendimeve</a:t>
            </a:r>
            <a:endParaRPr lang="en-US" sz="1750" dirty="0"/>
          </a:p>
        </p:txBody>
      </p:sp>
      <p:sp>
        <p:nvSpPr>
          <p:cNvPr id="8" name="Text 6"/>
          <p:cNvSpPr/>
          <p:nvPr/>
        </p:nvSpPr>
        <p:spPr>
          <a:xfrm>
            <a:off x="793790" y="4767858"/>
            <a:ext cx="7604284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Chess.com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shërben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për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miliona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lojtarë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shahu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në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mbarë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botën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, </a:t>
            </a:r>
          </a:p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duke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ofruar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një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vend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për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të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:</a:t>
            </a:r>
            <a:endParaRPr lang="en-US" sz="1750" dirty="0"/>
          </a:p>
        </p:txBody>
      </p:sp>
      <p:sp>
        <p:nvSpPr>
          <p:cNvPr id="9" name="Text 7"/>
          <p:cNvSpPr/>
          <p:nvPr/>
        </p:nvSpPr>
        <p:spPr>
          <a:xfrm>
            <a:off x="793790" y="5525117"/>
            <a:ext cx="7604284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Ndaj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mendime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dhe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strategji</a:t>
            </a:r>
            <a:endParaRPr lang="en-US" sz="1750" dirty="0"/>
          </a:p>
        </p:txBody>
      </p:sp>
      <p:sp>
        <p:nvSpPr>
          <p:cNvPr id="10" name="Text 8"/>
          <p:cNvSpPr/>
          <p:nvPr/>
        </p:nvSpPr>
        <p:spPr>
          <a:xfrm>
            <a:off x="793790" y="5919713"/>
            <a:ext cx="7604284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Përmirësoni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lojën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tuaj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të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shahut</a:t>
            </a:r>
            <a:endParaRPr lang="en-US" sz="1750" dirty="0"/>
          </a:p>
        </p:txBody>
      </p:sp>
      <p:sp>
        <p:nvSpPr>
          <p:cNvPr id="11" name="Text 9"/>
          <p:cNvSpPr/>
          <p:nvPr/>
        </p:nvSpPr>
        <p:spPr>
          <a:xfrm>
            <a:off x="793790" y="6400681"/>
            <a:ext cx="7604284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Lidhu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me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komunitetin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global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të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shahut</a:t>
            </a:r>
            <a:endParaRPr lang="en-US" sz="1750" dirty="0"/>
          </a:p>
        </p:txBody>
      </p:sp>
      <p:pic>
        <p:nvPicPr>
          <p:cNvPr id="12" name="Image 0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59096" y="2196703"/>
            <a:ext cx="4885015" cy="4885015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884396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Parimi </a:t>
            </a:r>
            <a:r>
              <a:rPr lang="en-US" sz="4450" b="1" dirty="0" err="1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i</a:t>
            </a:r>
            <a:r>
              <a:rPr lang="en-US" sz="4450" b="1" dirty="0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 </a:t>
            </a:r>
            <a:r>
              <a:rPr lang="en-US" sz="4450" b="1" dirty="0" err="1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Talosit</a:t>
            </a:r>
            <a:endParaRPr lang="en-US" sz="445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90" y="2188488"/>
            <a:ext cx="2766060" cy="175260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7599521" y="2160151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u="sng" dirty="0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  <a:hlinkClick r:id="rId4"/>
              </a:rPr>
              <a:t>Parimi </a:t>
            </a:r>
            <a:r>
              <a:rPr lang="en-US" sz="2200" b="1" u="sng" dirty="0" err="1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  <a:hlinkClick r:id="rId4"/>
              </a:rPr>
              <a:t>i</a:t>
            </a:r>
            <a:r>
              <a:rPr lang="en-US" sz="2200" b="1" u="sng" dirty="0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  <a:hlinkClick r:id="rId4"/>
              </a:rPr>
              <a:t> </a:t>
            </a:r>
            <a:r>
              <a:rPr lang="en-US" sz="2200" b="1" u="sng" dirty="0" err="1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  <a:hlinkClick r:id="rId4"/>
              </a:rPr>
              <a:t>Talosit</a:t>
            </a:r>
            <a:endParaRPr lang="en-US" sz="2200" dirty="0"/>
          </a:p>
        </p:txBody>
      </p:sp>
      <p:sp>
        <p:nvSpPr>
          <p:cNvPr id="5" name="Text 2"/>
          <p:cNvSpPr/>
          <p:nvPr/>
        </p:nvSpPr>
        <p:spPr>
          <a:xfrm>
            <a:off x="7599521" y="2741295"/>
            <a:ext cx="6244709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Një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lojë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filozofike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me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pamje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nga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vetja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e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parë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, e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vendosur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në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një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botë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kontradiktore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me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rrënoja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të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lashta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dhe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teknologji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të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avancuar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.</a:t>
            </a:r>
            <a:endParaRPr lang="en-US" sz="1750" dirty="0"/>
          </a:p>
        </p:txBody>
      </p:sp>
      <p:sp>
        <p:nvSpPr>
          <p:cNvPr id="6" name="Text 3"/>
          <p:cNvSpPr/>
          <p:nvPr/>
        </p:nvSpPr>
        <p:spPr>
          <a:xfrm>
            <a:off x="7599521" y="4034076"/>
            <a:ext cx="6244709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Lojtarët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kanë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detyrë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të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zgjidhin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enigma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gjithnjë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e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më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komplekse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,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ndërsa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përballen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me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pyetje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të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thella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:</a:t>
            </a:r>
            <a:endParaRPr lang="en-US" sz="1750" dirty="0"/>
          </a:p>
        </p:txBody>
      </p:sp>
      <p:sp>
        <p:nvSpPr>
          <p:cNvPr id="7" name="Text 4"/>
          <p:cNvSpPr/>
          <p:nvPr/>
        </p:nvSpPr>
        <p:spPr>
          <a:xfrm>
            <a:off x="7599521" y="4963954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007EBD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Kush je </a:t>
            </a:r>
            <a:r>
              <a:rPr lang="en-US" sz="1750" dirty="0" err="1">
                <a:solidFill>
                  <a:srgbClr val="007EBD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ti</a:t>
            </a:r>
            <a:r>
              <a:rPr lang="en-US" sz="1750" dirty="0">
                <a:solidFill>
                  <a:srgbClr val="007EBD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?</a:t>
            </a:r>
            <a:endParaRPr lang="en-US" sz="1750" dirty="0"/>
          </a:p>
        </p:txBody>
      </p:sp>
      <p:sp>
        <p:nvSpPr>
          <p:cNvPr id="8" name="Text 5"/>
          <p:cNvSpPr/>
          <p:nvPr/>
        </p:nvSpPr>
        <p:spPr>
          <a:xfrm>
            <a:off x="7599521" y="5406152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007EBD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Cili </a:t>
            </a:r>
            <a:r>
              <a:rPr lang="en-US" sz="1750" dirty="0" err="1">
                <a:solidFill>
                  <a:srgbClr val="007EBD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është</a:t>
            </a:r>
            <a:r>
              <a:rPr lang="en-US" sz="1750" dirty="0">
                <a:solidFill>
                  <a:srgbClr val="007EBD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007EBD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qëllimi</a:t>
            </a:r>
            <a:r>
              <a:rPr lang="en-US" sz="1750" dirty="0">
                <a:solidFill>
                  <a:srgbClr val="007EBD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007EBD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yt</a:t>
            </a:r>
            <a:r>
              <a:rPr lang="en-US" sz="1750" dirty="0">
                <a:solidFill>
                  <a:srgbClr val="007EBD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?</a:t>
            </a:r>
            <a:endParaRPr lang="en-US" sz="1750" dirty="0"/>
          </a:p>
        </p:txBody>
      </p:sp>
      <p:sp>
        <p:nvSpPr>
          <p:cNvPr id="9" name="Text 6"/>
          <p:cNvSpPr/>
          <p:nvPr/>
        </p:nvSpPr>
        <p:spPr>
          <a:xfrm>
            <a:off x="7599521" y="5848350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 err="1">
                <a:solidFill>
                  <a:srgbClr val="007EBD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Cfarë</a:t>
            </a:r>
            <a:r>
              <a:rPr lang="en-US" sz="1750" dirty="0">
                <a:solidFill>
                  <a:srgbClr val="007EBD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do </a:t>
            </a:r>
            <a:r>
              <a:rPr lang="en-US" sz="1750" dirty="0" err="1">
                <a:solidFill>
                  <a:srgbClr val="007EBD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të</a:t>
            </a:r>
            <a:r>
              <a:rPr lang="en-US" sz="1750" dirty="0">
                <a:solidFill>
                  <a:srgbClr val="007EBD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007EBD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bësh</a:t>
            </a:r>
            <a:r>
              <a:rPr lang="en-US" sz="1750" dirty="0">
                <a:solidFill>
                  <a:srgbClr val="007EBD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007EBD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për</a:t>
            </a:r>
            <a:r>
              <a:rPr lang="en-US" sz="1750" dirty="0">
                <a:solidFill>
                  <a:srgbClr val="007EBD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007EBD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të</a:t>
            </a:r>
            <a:r>
              <a:rPr lang="en-US" sz="1750" dirty="0">
                <a:solidFill>
                  <a:srgbClr val="007EBD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?</a:t>
            </a:r>
            <a:endParaRPr lang="en-US" sz="1750" dirty="0"/>
          </a:p>
        </p:txBody>
      </p:sp>
      <p:sp>
        <p:nvSpPr>
          <p:cNvPr id="10" name="Text 7"/>
          <p:cNvSpPr/>
          <p:nvPr/>
        </p:nvSpPr>
        <p:spPr>
          <a:xfrm>
            <a:off x="7599521" y="6415326"/>
            <a:ext cx="6244709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Lojë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sfidon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lojtarët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të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zgjedhin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midis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besimit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dhe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vënies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në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dyshim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të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realitetit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të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tyre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.</a:t>
            </a:r>
            <a:endParaRPr lang="en-US" sz="175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372076"/>
            <a:ext cx="7502247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b="1" dirty="0" err="1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Simulimi</a:t>
            </a:r>
            <a:r>
              <a:rPr lang="en-US" sz="4450" b="1" dirty="0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 </a:t>
            </a:r>
            <a:r>
              <a:rPr lang="en-US" sz="4450" b="1" dirty="0" err="1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i</a:t>
            </a:r>
            <a:r>
              <a:rPr lang="en-US" sz="4450" b="1" dirty="0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 </a:t>
            </a:r>
            <a:r>
              <a:rPr lang="en-US" sz="4450" b="1" dirty="0" err="1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Varfërisë</a:t>
            </a:r>
            <a:r>
              <a:rPr lang="en-US" sz="4450" b="1" dirty="0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: Spent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2647831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u="sng" dirty="0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Spent</a:t>
            </a:r>
            <a:endParaRPr lang="en-US" sz="2200" dirty="0"/>
          </a:p>
        </p:txBody>
      </p:sp>
      <p:sp>
        <p:nvSpPr>
          <p:cNvPr id="4" name="Text 2"/>
          <p:cNvSpPr/>
          <p:nvPr/>
        </p:nvSpPr>
        <p:spPr>
          <a:xfrm>
            <a:off x="793790" y="3228975"/>
            <a:ext cx="6244709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Një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lojë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online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mbi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varfërinë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dhe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pastrehimin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,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zhvilluar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për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Urban Ministries of Durham,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një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organizatë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jofitimprurëse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në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Karolinën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e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Veriut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.</a:t>
            </a:r>
            <a:endParaRPr lang="en-US" sz="1750" dirty="0"/>
          </a:p>
        </p:txBody>
      </p:sp>
      <p:sp>
        <p:nvSpPr>
          <p:cNvPr id="5" name="Text 3"/>
          <p:cNvSpPr/>
          <p:nvPr/>
        </p:nvSpPr>
        <p:spPr>
          <a:xfrm>
            <a:off x="793790" y="4521756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Lojëra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bazohet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në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buxhetimin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dhe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sfidat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e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jetës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së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përditshme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:</a:t>
            </a:r>
            <a:endParaRPr lang="en-US" sz="1750" dirty="0"/>
          </a:p>
        </p:txBody>
      </p:sp>
      <p:sp>
        <p:nvSpPr>
          <p:cNvPr id="6" name="Text 4"/>
          <p:cNvSpPr/>
          <p:nvPr/>
        </p:nvSpPr>
        <p:spPr>
          <a:xfrm>
            <a:off x="793790" y="5088731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Lojtarët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përballen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me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skenarë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të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ndryshëm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dhe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të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vështirë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.</a:t>
            </a:r>
            <a:endParaRPr lang="en-US" sz="1750" dirty="0"/>
          </a:p>
        </p:txBody>
      </p:sp>
      <p:sp>
        <p:nvSpPr>
          <p:cNvPr id="7" name="Text 5"/>
          <p:cNvSpPr/>
          <p:nvPr/>
        </p:nvSpPr>
        <p:spPr>
          <a:xfrm>
            <a:off x="793790" y="5530929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Duhet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të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marrin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vendime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të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rëndësishme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financiare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.</a:t>
            </a:r>
            <a:endParaRPr lang="en-US" sz="1750" dirty="0"/>
          </a:p>
        </p:txBody>
      </p:sp>
      <p:sp>
        <p:nvSpPr>
          <p:cNvPr id="8" name="Text 6"/>
          <p:cNvSpPr/>
          <p:nvPr/>
        </p:nvSpPr>
        <p:spPr>
          <a:xfrm>
            <a:off x="793790" y="5973128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Përjetojnë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sesi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zgjedhjet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ndikojnë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drejtpërdrejt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në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të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ardhura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.</a:t>
            </a:r>
            <a:endParaRPr lang="en-US" sz="1750" dirty="0"/>
          </a:p>
        </p:txBody>
      </p:sp>
      <p:sp>
        <p:nvSpPr>
          <p:cNvPr id="9" name="Text 7"/>
          <p:cNvSpPr/>
          <p:nvPr/>
        </p:nvSpPr>
        <p:spPr>
          <a:xfrm>
            <a:off x="793790" y="6415326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Zhvillon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empati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dhe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ndërgjegje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sociale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.</a:t>
            </a:r>
            <a:endParaRPr lang="en-US" sz="1750" dirty="0"/>
          </a:p>
        </p:txBody>
      </p:sp>
      <p:pic>
        <p:nvPicPr>
          <p:cNvPr id="10" name="Image 0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99521" y="2676168"/>
            <a:ext cx="1737360" cy="173736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</TotalTime>
  <Words>971</Words>
  <Application>Microsoft Office PowerPoint</Application>
  <PresentationFormat>Custom</PresentationFormat>
  <Paragraphs>101</Paragraphs>
  <Slides>12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Geist</vt:lpstr>
      <vt:lpstr>Arial</vt:lpstr>
      <vt:lpstr>Noto Serif SC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lastModifiedBy>Alesia Dodaj</cp:lastModifiedBy>
  <cp:revision>3</cp:revision>
  <dcterms:created xsi:type="dcterms:W3CDTF">2025-09-11T13:57:52Z</dcterms:created>
  <dcterms:modified xsi:type="dcterms:W3CDTF">2025-09-30T12:54:42Z</dcterms:modified>
</cp:coreProperties>
</file>