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8229600" cx="14630400"/>
  <p:notesSz cx="8229600" cy="14630400"/>
  <p:embeddedFontLst>
    <p:embeddedFont>
      <p:font typeface="Montserrat"/>
      <p:regular r:id="rId17"/>
      <p:bold r:id="rId18"/>
      <p:italic r:id="rId19"/>
      <p:boldItalic r:id="rId20"/>
    </p:embeddedFont>
    <p:embeddedFont>
      <p:font typeface="Bricolage Grotesque ExtraBold"/>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2" roundtripDataSignature="AMtx7mjFz50EkvWUaI90ur6GZr4kPEN9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11" Type="http://schemas.openxmlformats.org/officeDocument/2006/relationships/slide" Target="slides/slide7.xml"/><Relationship Id="rId22" Type="http://customschemas.google.com/relationships/presentationmetadata" Target="metadata"/><Relationship Id="rId10" Type="http://schemas.openxmlformats.org/officeDocument/2006/relationships/slide" Target="slides/slide6.xml"/><Relationship Id="rId21" Type="http://schemas.openxmlformats.org/officeDocument/2006/relationships/font" Target="fonts/BricolageGrotesqueExtraBold-bold.fnt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Montserrat-regular.fntdata"/><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font" Target="fonts/Montserrat-italic.fntdata"/><Relationship Id="rId6" Type="http://schemas.openxmlformats.org/officeDocument/2006/relationships/slide" Target="slides/slide2.xml"/><Relationship Id="rId18" Type="http://schemas.openxmlformats.org/officeDocument/2006/relationships/font" Target="fonts/Montserrat-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71850" y="1097275"/>
            <a:ext cx="5486650" cy="5486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822950" y="6949425"/>
            <a:ext cx="6583675" cy="658367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 name="Google Shape;45;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6" name="Google Shape;46;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1" name="Google Shape;201;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02" name="Google Shape;202;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0" name="Google Shape;220;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21" name="Google Shape;221;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1" name="Google Shape;231;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32" name="Google Shape;232;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 name="Google Shape;56;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7" name="Google Shape;57;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 name="Google Shape;64;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5" name="Google Shape;65;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 name="Google Shape;88;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9" name="Google Shape;89;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 name="Google Shape;100;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01" name="Google Shape;101;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 name="Google Shape;113;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4" name="Google Shape;114;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9" name="Google Shape;129;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2" name="Google Shape;152;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53" name="Google Shape;153;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5" name="Google Shape;165;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66" name="Google Shape;166;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spTree>
      <p:nvGrpSpPr>
        <p:cNvPr id="6" name="Shape 6"/>
        <p:cNvGrpSpPr/>
        <p:nvPr/>
      </p:nvGrpSpPr>
      <p:grpSpPr>
        <a:xfrm>
          <a:off x="0" y="0"/>
          <a:ext cx="0" cy="0"/>
          <a:chOff x="0" y="0"/>
          <a:chExt cx="0" cy="0"/>
        </a:xfrm>
      </p:grpSpPr>
      <p:sp>
        <p:nvSpPr>
          <p:cNvPr id="7" name="Google Shape;7;p14"/>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14"/>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spTree>
      <p:nvGrpSpPr>
        <p:cNvPr id="33" name="Shape 33"/>
        <p:cNvGrpSpPr/>
        <p:nvPr/>
      </p:nvGrpSpPr>
      <p:grpSpPr>
        <a:xfrm>
          <a:off x="0" y="0"/>
          <a:ext cx="0" cy="0"/>
          <a:chOff x="0" y="0"/>
          <a:chExt cx="0" cy="0"/>
        </a:xfrm>
      </p:grpSpPr>
      <p:sp>
        <p:nvSpPr>
          <p:cNvPr id="34" name="Google Shape;34;p23"/>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3"/>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spTree>
      <p:nvGrpSpPr>
        <p:cNvPr id="36" name="Shape 36"/>
        <p:cNvGrpSpPr/>
        <p:nvPr/>
      </p:nvGrpSpPr>
      <p:grpSpPr>
        <a:xfrm>
          <a:off x="0" y="0"/>
          <a:ext cx="0" cy="0"/>
          <a:chOff x="0" y="0"/>
          <a:chExt cx="0" cy="0"/>
        </a:xfrm>
      </p:grpSpPr>
      <p:sp>
        <p:nvSpPr>
          <p:cNvPr id="37" name="Google Shape;37;p24"/>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4"/>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spTree>
      <p:nvGrpSpPr>
        <p:cNvPr id="39" name="Shape 39"/>
        <p:cNvGrpSpPr/>
        <p:nvPr/>
      </p:nvGrpSpPr>
      <p:grpSpPr>
        <a:xfrm>
          <a:off x="0" y="0"/>
          <a:ext cx="0" cy="0"/>
          <a:chOff x="0" y="0"/>
          <a:chExt cx="0" cy="0"/>
        </a:xfrm>
      </p:grpSpPr>
      <p:sp>
        <p:nvSpPr>
          <p:cNvPr id="40" name="Google Shape;40;p25"/>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5"/>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42" name="Shape 4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spTree>
      <p:nvGrpSpPr>
        <p:cNvPr id="9" name="Shape 9"/>
        <p:cNvGrpSpPr/>
        <p:nvPr/>
      </p:nvGrpSpPr>
      <p:grpSpPr>
        <a:xfrm>
          <a:off x="0" y="0"/>
          <a:ext cx="0" cy="0"/>
          <a:chOff x="0" y="0"/>
          <a:chExt cx="0" cy="0"/>
        </a:xfrm>
      </p:grpSpPr>
      <p:sp>
        <p:nvSpPr>
          <p:cNvPr id="10" name="Google Shape;10;p15"/>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5"/>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spTree>
      <p:nvGrpSpPr>
        <p:cNvPr id="12" name="Shape 12"/>
        <p:cNvGrpSpPr/>
        <p:nvPr/>
      </p:nvGrpSpPr>
      <p:grpSpPr>
        <a:xfrm>
          <a:off x="0" y="0"/>
          <a:ext cx="0" cy="0"/>
          <a:chOff x="0" y="0"/>
          <a:chExt cx="0" cy="0"/>
        </a:xfrm>
      </p:grpSpPr>
      <p:sp>
        <p:nvSpPr>
          <p:cNvPr id="13" name="Google Shape;13;p16"/>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6"/>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spTree>
      <p:nvGrpSpPr>
        <p:cNvPr id="15" name="Shape 15"/>
        <p:cNvGrpSpPr/>
        <p:nvPr/>
      </p:nvGrpSpPr>
      <p:grpSpPr>
        <a:xfrm>
          <a:off x="0" y="0"/>
          <a:ext cx="0" cy="0"/>
          <a:chOff x="0" y="0"/>
          <a:chExt cx="0" cy="0"/>
        </a:xfrm>
      </p:grpSpPr>
      <p:sp>
        <p:nvSpPr>
          <p:cNvPr id="16" name="Google Shape;16;p17"/>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17"/>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spTree>
      <p:nvGrpSpPr>
        <p:cNvPr id="18" name="Shape 18"/>
        <p:cNvGrpSpPr/>
        <p:nvPr/>
      </p:nvGrpSpPr>
      <p:grpSpPr>
        <a:xfrm>
          <a:off x="0" y="0"/>
          <a:ext cx="0" cy="0"/>
          <a:chOff x="0" y="0"/>
          <a:chExt cx="0" cy="0"/>
        </a:xfrm>
      </p:grpSpPr>
      <p:sp>
        <p:nvSpPr>
          <p:cNvPr id="19" name="Google Shape;19;p18"/>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8"/>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spTree>
      <p:nvGrpSpPr>
        <p:cNvPr id="21" name="Shape 21"/>
        <p:cNvGrpSpPr/>
        <p:nvPr/>
      </p:nvGrpSpPr>
      <p:grpSpPr>
        <a:xfrm>
          <a:off x="0" y="0"/>
          <a:ext cx="0" cy="0"/>
          <a:chOff x="0" y="0"/>
          <a:chExt cx="0" cy="0"/>
        </a:xfrm>
      </p:grpSpPr>
      <p:sp>
        <p:nvSpPr>
          <p:cNvPr id="22" name="Google Shape;22;p19"/>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19"/>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spTree>
      <p:nvGrpSpPr>
        <p:cNvPr id="24" name="Shape 24"/>
        <p:cNvGrpSpPr/>
        <p:nvPr/>
      </p:nvGrpSpPr>
      <p:grpSpPr>
        <a:xfrm>
          <a:off x="0" y="0"/>
          <a:ext cx="0" cy="0"/>
          <a:chOff x="0" y="0"/>
          <a:chExt cx="0" cy="0"/>
        </a:xfrm>
      </p:grpSpPr>
      <p:sp>
        <p:nvSpPr>
          <p:cNvPr id="25" name="Google Shape;25;p20"/>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0"/>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spTree>
      <p:nvGrpSpPr>
        <p:cNvPr id="27" name="Shape 27"/>
        <p:cNvGrpSpPr/>
        <p:nvPr/>
      </p:nvGrpSpPr>
      <p:grpSpPr>
        <a:xfrm>
          <a:off x="0" y="0"/>
          <a:ext cx="0" cy="0"/>
          <a:chOff x="0" y="0"/>
          <a:chExt cx="0" cy="0"/>
        </a:xfrm>
      </p:grpSpPr>
      <p:sp>
        <p:nvSpPr>
          <p:cNvPr id="28" name="Google Shape;28;p21"/>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1"/>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spTree>
      <p:nvGrpSpPr>
        <p:cNvPr id="30" name="Shape 30"/>
        <p:cNvGrpSpPr/>
        <p:nvPr/>
      </p:nvGrpSpPr>
      <p:grpSpPr>
        <a:xfrm>
          <a:off x="0" y="0"/>
          <a:ext cx="0" cy="0"/>
          <a:chOff x="0" y="0"/>
          <a:chExt cx="0" cy="0"/>
        </a:xfrm>
      </p:grpSpPr>
      <p:sp>
        <p:nvSpPr>
          <p:cNvPr id="31" name="Google Shape;31;p22"/>
          <p:cNvSpPr/>
          <p:nvPr/>
        </p:nvSpPr>
        <p:spPr>
          <a:xfrm>
            <a:off x="0" y="0"/>
            <a:ext cx="14630400" cy="8229600"/>
          </a:xfrm>
          <a:prstGeom prst="rect">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2"/>
          <p:cNvSpPr/>
          <p:nvPr/>
        </p:nvSpPr>
        <p:spPr>
          <a:xfrm>
            <a:off x="0" y="0"/>
            <a:ext cx="14630400" cy="8229600"/>
          </a:xfrm>
          <a:prstGeom prst="rect">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hyperlink" Target="https://www.insightassessment.com/article/critical-thinking-what-it-is-and-why-it-counts" TargetMode="External"/><Relationship Id="rId5" Type="http://schemas.openxmlformats.org/officeDocument/2006/relationships/hyperlink" Target="https://www.criticalthinking.org/store/get_file.php?inventories_id=156&amp;inventories_files_id=7" TargetMode="External"/><Relationship Id="rId6" Type="http://schemas.openxmlformats.org/officeDocument/2006/relationships/hyperlink" Target="https://www.criticalthinking.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hyperlink" Target="https://en.wikipedia.org/wiki/Hippias_Majo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s://www.mindmeister.com/"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pic>
        <p:nvPicPr>
          <p:cNvPr descr="preencoded.png" id="48" name="Google Shape;48;p1"/>
          <p:cNvPicPr preferRelativeResize="0"/>
          <p:nvPr/>
        </p:nvPicPr>
        <p:blipFill rotWithShape="1">
          <a:blip r:embed="rId3">
            <a:alphaModFix/>
          </a:blip>
          <a:srcRect b="0" l="0" r="0" t="0"/>
          <a:stretch/>
        </p:blipFill>
        <p:spPr>
          <a:xfrm>
            <a:off x="8869680" y="0"/>
            <a:ext cx="5760720" cy="8229600"/>
          </a:xfrm>
          <a:prstGeom prst="rect">
            <a:avLst/>
          </a:prstGeom>
          <a:noFill/>
          <a:ln>
            <a:noFill/>
          </a:ln>
        </p:spPr>
      </p:pic>
      <p:pic>
        <p:nvPicPr>
          <p:cNvPr descr="preencoded.png" id="49" name="Google Shape;49;p1"/>
          <p:cNvPicPr preferRelativeResize="0"/>
          <p:nvPr/>
        </p:nvPicPr>
        <p:blipFill rotWithShape="1">
          <a:blip r:embed="rId4">
            <a:alphaModFix/>
          </a:blip>
          <a:srcRect b="0" l="0" r="0" t="0"/>
          <a:stretch/>
        </p:blipFill>
        <p:spPr>
          <a:xfrm>
            <a:off x="793790" y="2141339"/>
            <a:ext cx="1555671" cy="1555671"/>
          </a:xfrm>
          <a:prstGeom prst="rect">
            <a:avLst/>
          </a:prstGeom>
          <a:noFill/>
          <a:ln>
            <a:noFill/>
          </a:ln>
        </p:spPr>
      </p:pic>
      <p:sp>
        <p:nvSpPr>
          <p:cNvPr id="50" name="Google Shape;50;p1"/>
          <p:cNvSpPr/>
          <p:nvPr/>
        </p:nvSpPr>
        <p:spPr>
          <a:xfrm>
            <a:off x="3228142" y="2116455"/>
            <a:ext cx="5027176" cy="310158"/>
          </a:xfrm>
          <a:prstGeom prst="rect">
            <a:avLst/>
          </a:prstGeom>
          <a:noFill/>
          <a:ln>
            <a:noFill/>
          </a:ln>
        </p:spPr>
        <p:txBody>
          <a:bodyPr anchorCtr="0" anchor="t" bIns="0" lIns="0" spcFirstLastPara="1" rIns="0" wrap="square" tIns="0">
            <a:noAutofit/>
          </a:bodyPr>
          <a:lstStyle/>
          <a:p>
            <a:pPr indent="0" lvl="0" marL="0" marR="0" rtl="0" algn="ctr">
              <a:lnSpc>
                <a:spcPct val="123076"/>
              </a:lnSpc>
              <a:spcBef>
                <a:spcPts val="0"/>
              </a:spcBef>
              <a:spcAft>
                <a:spcPts val="0"/>
              </a:spcAft>
              <a:buClr>
                <a:srgbClr val="EEAEF6"/>
              </a:buClr>
              <a:buSzPts val="1950"/>
              <a:buFont typeface="Bricolage Grotesque ExtraBold"/>
              <a:buNone/>
            </a:pPr>
            <a:r>
              <a:rPr b="1" i="0" lang="en-US" sz="1950" u="none" cap="none" strike="noStrike">
                <a:solidFill>
                  <a:srgbClr val="EEAEF6"/>
                </a:solidFill>
                <a:latin typeface="Bricolage Grotesque ExtraBold"/>
                <a:ea typeface="Bricolage Grotesque ExtraBold"/>
                <a:cs typeface="Bricolage Grotesque ExtraBold"/>
                <a:sym typeface="Bricolage Grotesque ExtraBold"/>
              </a:rPr>
              <a:t>MEDIActive Youth: Informimi i Ballkanit </a:t>
            </a:r>
            <a:endParaRPr b="0" i="0" sz="1950" u="none" cap="none" strike="noStrike">
              <a:solidFill>
                <a:schemeClr val="dk1"/>
              </a:solidFill>
              <a:latin typeface="Calibri"/>
              <a:ea typeface="Calibri"/>
              <a:cs typeface="Calibri"/>
              <a:sym typeface="Calibri"/>
            </a:endParaRPr>
          </a:p>
        </p:txBody>
      </p:sp>
      <p:sp>
        <p:nvSpPr>
          <p:cNvPr id="51" name="Google Shape;51;p1"/>
          <p:cNvSpPr/>
          <p:nvPr/>
        </p:nvSpPr>
        <p:spPr>
          <a:xfrm>
            <a:off x="793790" y="4143494"/>
            <a:ext cx="7556421" cy="317540"/>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chemeClr val="dk1"/>
              </a:buClr>
              <a:buSzPts val="1550"/>
              <a:buFont typeface="Calibri"/>
              <a:buNone/>
            </a:pPr>
            <a:r>
              <a:t/>
            </a:r>
            <a:endParaRPr b="0" i="0" sz="1550" u="none" cap="none" strike="noStrike">
              <a:solidFill>
                <a:schemeClr val="dk1"/>
              </a:solidFill>
              <a:latin typeface="Calibri"/>
              <a:ea typeface="Calibri"/>
              <a:cs typeface="Calibri"/>
              <a:sym typeface="Calibri"/>
            </a:endParaRPr>
          </a:p>
        </p:txBody>
      </p:sp>
      <p:sp>
        <p:nvSpPr>
          <p:cNvPr id="52" name="Google Shape;52;p1"/>
          <p:cNvSpPr/>
          <p:nvPr/>
        </p:nvSpPr>
        <p:spPr>
          <a:xfrm>
            <a:off x="793790" y="4448651"/>
            <a:ext cx="7308175" cy="620078"/>
          </a:xfrm>
          <a:prstGeom prst="rect">
            <a:avLst/>
          </a:prstGeom>
          <a:noFill/>
          <a:ln>
            <a:noFill/>
          </a:ln>
        </p:spPr>
        <p:txBody>
          <a:bodyPr anchorCtr="0" anchor="t" bIns="0" lIns="0" spcFirstLastPara="1" rIns="0" wrap="square" tIns="0">
            <a:noAutofit/>
          </a:bodyPr>
          <a:lstStyle/>
          <a:p>
            <a:pPr indent="0" lvl="0" marL="0" marR="0" rtl="0" algn="l">
              <a:lnSpc>
                <a:spcPct val="124358"/>
              </a:lnSpc>
              <a:spcBef>
                <a:spcPts val="0"/>
              </a:spcBef>
              <a:spcAft>
                <a:spcPts val="0"/>
              </a:spcAft>
              <a:buClr>
                <a:srgbClr val="EEAEF6"/>
              </a:buClr>
              <a:buSzPts val="3900"/>
              <a:buFont typeface="Bricolage Grotesque ExtraBold"/>
              <a:buNone/>
            </a:pPr>
            <a:r>
              <a:rPr b="1" i="0" lang="en-US" sz="3900" u="none" cap="none" strike="noStrike">
                <a:solidFill>
                  <a:srgbClr val="EEAEF6"/>
                </a:solidFill>
                <a:latin typeface="Bricolage Grotesque ExtraBold"/>
                <a:ea typeface="Bricolage Grotesque ExtraBold"/>
                <a:cs typeface="Bricolage Grotesque ExtraBold"/>
                <a:sym typeface="Bricolage Grotesque ExtraBold"/>
              </a:rPr>
              <a:t>Aftësitë dhe Mjetet e </a:t>
            </a:r>
            <a:endParaRPr/>
          </a:p>
          <a:p>
            <a:pPr indent="0" lvl="0" marL="0" marR="0" rtl="0" algn="l">
              <a:lnSpc>
                <a:spcPct val="124358"/>
              </a:lnSpc>
              <a:spcBef>
                <a:spcPts val="0"/>
              </a:spcBef>
              <a:spcAft>
                <a:spcPts val="0"/>
              </a:spcAft>
              <a:buClr>
                <a:srgbClr val="EEAEF6"/>
              </a:buClr>
              <a:buSzPts val="3900"/>
              <a:buFont typeface="Bricolage Grotesque ExtraBold"/>
              <a:buNone/>
            </a:pPr>
            <a:r>
              <a:rPr b="1" i="0" lang="en-US" sz="3900" u="none" cap="none" strike="noStrike">
                <a:solidFill>
                  <a:srgbClr val="EEAEF6"/>
                </a:solidFill>
                <a:latin typeface="Bricolage Grotesque ExtraBold"/>
                <a:ea typeface="Bricolage Grotesque ExtraBold"/>
                <a:cs typeface="Bricolage Grotesque ExtraBold"/>
                <a:sym typeface="Bricolage Grotesque ExtraBold"/>
              </a:rPr>
              <a:t>Të Mend</a:t>
            </a:r>
            <a:r>
              <a:rPr b="1" lang="en-US" sz="3900">
                <a:solidFill>
                  <a:srgbClr val="EEAEF6"/>
                </a:solidFill>
                <a:latin typeface="Bricolage Grotesque ExtraBold"/>
                <a:ea typeface="Bricolage Grotesque ExtraBold"/>
                <a:cs typeface="Bricolage Grotesque ExtraBold"/>
                <a:sym typeface="Bricolage Grotesque ExtraBold"/>
              </a:rPr>
              <a:t>imit Kritik</a:t>
            </a:r>
            <a:endParaRPr b="0" i="0" sz="3900" u="none" cap="none" strike="noStrike">
              <a:solidFill>
                <a:schemeClr val="dk1"/>
              </a:solidFill>
              <a:latin typeface="Calibri"/>
              <a:ea typeface="Calibri"/>
              <a:cs typeface="Calibri"/>
              <a:sym typeface="Calibri"/>
            </a:endParaRPr>
          </a:p>
        </p:txBody>
      </p:sp>
      <p:sp>
        <p:nvSpPr>
          <p:cNvPr id="53" name="Google Shape;53;p1"/>
          <p:cNvSpPr/>
          <p:nvPr/>
        </p:nvSpPr>
        <p:spPr>
          <a:xfrm>
            <a:off x="793790" y="5860375"/>
            <a:ext cx="7556421" cy="63507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b="0" i="0" lang="en-US" sz="1550" u="none" cap="none" strike="noStrike">
                <a:solidFill>
                  <a:srgbClr val="E5DCE6"/>
                </a:solidFill>
                <a:latin typeface="Montserrat"/>
                <a:ea typeface="Montserrat"/>
                <a:cs typeface="Montserrat"/>
                <a:sym typeface="Montserrat"/>
              </a:rPr>
              <a:t>Mësimi i teknikave thelbësore për të analizuar, vlerësuar dhe sintetizuar informacionin për marrje vendimesh më të mira.</a:t>
            </a:r>
            <a:endParaRPr b="0" i="0" sz="155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preencoded.png" id="204" name="Google Shape;204;p10"/>
          <p:cNvPicPr preferRelativeResize="0"/>
          <p:nvPr/>
        </p:nvPicPr>
        <p:blipFill rotWithShape="1">
          <a:blip r:embed="rId3">
            <a:alphaModFix/>
          </a:blip>
          <a:srcRect b="0" l="0" r="0" t="0"/>
          <a:stretch/>
        </p:blipFill>
        <p:spPr>
          <a:xfrm>
            <a:off x="0" y="0"/>
            <a:ext cx="5760720" cy="8229600"/>
          </a:xfrm>
          <a:prstGeom prst="rect">
            <a:avLst/>
          </a:prstGeom>
          <a:noFill/>
          <a:ln>
            <a:noFill/>
          </a:ln>
        </p:spPr>
      </p:pic>
      <p:sp>
        <p:nvSpPr>
          <p:cNvPr id="205" name="Google Shape;205;p10"/>
          <p:cNvSpPr/>
          <p:nvPr/>
        </p:nvSpPr>
        <p:spPr>
          <a:xfrm>
            <a:off x="6280190" y="783550"/>
            <a:ext cx="4961811" cy="620078"/>
          </a:xfrm>
          <a:prstGeom prst="rect">
            <a:avLst/>
          </a:prstGeom>
          <a:noFill/>
          <a:ln>
            <a:noFill/>
          </a:ln>
        </p:spPr>
        <p:txBody>
          <a:bodyPr anchorCtr="0" anchor="t" bIns="0" lIns="0" spcFirstLastPara="1" rIns="0" wrap="square" tIns="0">
            <a:noAutofit/>
          </a:bodyPr>
          <a:lstStyle/>
          <a:p>
            <a:pPr indent="0" lvl="0" marL="0" marR="0" rtl="0" algn="l">
              <a:lnSpc>
                <a:spcPct val="124358"/>
              </a:lnSpc>
              <a:spcBef>
                <a:spcPts val="0"/>
              </a:spcBef>
              <a:spcAft>
                <a:spcPts val="0"/>
              </a:spcAft>
              <a:buClr>
                <a:srgbClr val="EEAEF6"/>
              </a:buClr>
              <a:buSzPts val="3900"/>
              <a:buFont typeface="Bricolage Grotesque ExtraBold"/>
              <a:buNone/>
            </a:pPr>
            <a:r>
              <a:rPr b="1" lang="en-US" sz="3900">
                <a:solidFill>
                  <a:srgbClr val="EEAEF6"/>
                </a:solidFill>
                <a:latin typeface="Bricolage Grotesque ExtraBold"/>
                <a:ea typeface="Bricolage Grotesque ExtraBold"/>
                <a:cs typeface="Bricolage Grotesque ExtraBold"/>
                <a:sym typeface="Bricolage Grotesque ExtraBold"/>
              </a:rPr>
              <a:t>Të tjera për lexim…</a:t>
            </a:r>
            <a:endParaRPr sz="3900">
              <a:solidFill>
                <a:schemeClr val="dk1"/>
              </a:solidFill>
              <a:latin typeface="Calibri"/>
              <a:ea typeface="Calibri"/>
              <a:cs typeface="Calibri"/>
              <a:sym typeface="Calibri"/>
            </a:endParaRPr>
          </a:p>
        </p:txBody>
      </p:sp>
      <p:sp>
        <p:nvSpPr>
          <p:cNvPr id="206" name="Google Shape;206;p10"/>
          <p:cNvSpPr/>
          <p:nvPr/>
        </p:nvSpPr>
        <p:spPr>
          <a:xfrm>
            <a:off x="6280190" y="1701284"/>
            <a:ext cx="3679031" cy="2776895"/>
          </a:xfrm>
          <a:prstGeom prst="roundRect">
            <a:avLst>
              <a:gd fmla="val 3002" name="adj"/>
            </a:avLst>
          </a:prstGeom>
          <a:solidFill>
            <a:srgbClr val="090E3F"/>
          </a:solidFill>
          <a:ln cap="flat" cmpd="sng" w="22850">
            <a:solidFill>
              <a:srgbClr val="4146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
          <p:cNvSpPr/>
          <p:nvPr/>
        </p:nvSpPr>
        <p:spPr>
          <a:xfrm>
            <a:off x="6280190" y="1701284"/>
            <a:ext cx="91440" cy="2776895"/>
          </a:xfrm>
          <a:prstGeom prst="roundRect">
            <a:avLst>
              <a:gd fmla="val 91163"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0"/>
          <p:cNvSpPr/>
          <p:nvPr/>
        </p:nvSpPr>
        <p:spPr>
          <a:xfrm>
            <a:off x="6592848" y="1922502"/>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Facione, P. A. (2020)</a:t>
            </a:r>
            <a:endParaRPr sz="1950">
              <a:solidFill>
                <a:schemeClr val="dk1"/>
              </a:solidFill>
              <a:latin typeface="Calibri"/>
              <a:ea typeface="Calibri"/>
              <a:cs typeface="Calibri"/>
              <a:sym typeface="Calibri"/>
            </a:endParaRPr>
          </a:p>
        </p:txBody>
      </p:sp>
      <p:sp>
        <p:nvSpPr>
          <p:cNvPr id="209" name="Google Shape;209;p10"/>
          <p:cNvSpPr/>
          <p:nvPr/>
        </p:nvSpPr>
        <p:spPr>
          <a:xfrm>
            <a:off x="6592848" y="2351723"/>
            <a:ext cx="3366373" cy="1905238"/>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EAEF6"/>
              </a:buClr>
              <a:buSzPts val="1550"/>
              <a:buFont typeface="Montserrat"/>
              <a:buNone/>
            </a:pPr>
            <a:r>
              <a:rPr lang="en-US" sz="1550" u="sng">
                <a:solidFill>
                  <a:srgbClr val="EEAEF6"/>
                </a:solidFill>
                <a:latin typeface="Montserrat"/>
                <a:ea typeface="Montserrat"/>
                <a:cs typeface="Montserrat"/>
                <a:sym typeface="Montserrat"/>
                <a:hlinkClick r:id="rId4">
                  <a:extLst>
                    <a:ext uri="{A12FA001-AC4F-418D-AE19-62706E023703}">
                      <ahyp:hlinkClr val="tx"/>
                    </a:ext>
                  </a:extLst>
                </a:hlinkClick>
              </a:rPr>
              <a:t>Mendimi kritik: Cfare eshte dhe pse duhet</a:t>
            </a:r>
            <a:r>
              <a:rPr lang="en-US" sz="1550">
                <a:solidFill>
                  <a:srgbClr val="E5DCE6"/>
                </a:solidFill>
                <a:latin typeface="Montserrat"/>
                <a:ea typeface="Montserrat"/>
                <a:cs typeface="Montserrat"/>
                <a:sym typeface="Montserrat"/>
              </a:rPr>
              <a:t> - Një përmbledhje e plotë mbi mendimin kritik, aftësitë e tij kryesore dhe rëndësinë e tij në edukim dhe jetën e përditshme.</a:t>
            </a:r>
            <a:endParaRPr sz="1550">
              <a:solidFill>
                <a:schemeClr val="dk1"/>
              </a:solidFill>
              <a:latin typeface="Calibri"/>
              <a:ea typeface="Calibri"/>
              <a:cs typeface="Calibri"/>
              <a:sym typeface="Calibri"/>
            </a:endParaRPr>
          </a:p>
        </p:txBody>
      </p:sp>
      <p:sp>
        <p:nvSpPr>
          <p:cNvPr id="210" name="Google Shape;210;p10"/>
          <p:cNvSpPr/>
          <p:nvPr/>
        </p:nvSpPr>
        <p:spPr>
          <a:xfrm>
            <a:off x="10157579" y="1701284"/>
            <a:ext cx="3679031" cy="2776895"/>
          </a:xfrm>
          <a:prstGeom prst="roundRect">
            <a:avLst>
              <a:gd fmla="val 3002" name="adj"/>
            </a:avLst>
          </a:prstGeom>
          <a:solidFill>
            <a:srgbClr val="090E3F"/>
          </a:solidFill>
          <a:ln cap="flat" cmpd="sng" w="22850">
            <a:solidFill>
              <a:srgbClr val="4146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0"/>
          <p:cNvSpPr/>
          <p:nvPr/>
        </p:nvSpPr>
        <p:spPr>
          <a:xfrm>
            <a:off x="10157579" y="1701284"/>
            <a:ext cx="91440" cy="2776895"/>
          </a:xfrm>
          <a:prstGeom prst="roundRect">
            <a:avLst>
              <a:gd fmla="val 91163"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0"/>
          <p:cNvSpPr/>
          <p:nvPr/>
        </p:nvSpPr>
        <p:spPr>
          <a:xfrm>
            <a:off x="10470237" y="1922502"/>
            <a:ext cx="2938939"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Paul, R., &amp; Elder, L. (2019)</a:t>
            </a:r>
            <a:endParaRPr sz="1950">
              <a:solidFill>
                <a:schemeClr val="dk1"/>
              </a:solidFill>
              <a:latin typeface="Calibri"/>
              <a:ea typeface="Calibri"/>
              <a:cs typeface="Calibri"/>
              <a:sym typeface="Calibri"/>
            </a:endParaRPr>
          </a:p>
        </p:txBody>
      </p:sp>
      <p:sp>
        <p:nvSpPr>
          <p:cNvPr id="213" name="Google Shape;213;p10"/>
          <p:cNvSpPr/>
          <p:nvPr/>
        </p:nvSpPr>
        <p:spPr>
          <a:xfrm>
            <a:off x="10470237" y="2351723"/>
            <a:ext cx="3145155" cy="1905238"/>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EAEF6"/>
              </a:buClr>
              <a:buSzPts val="1550"/>
              <a:buFont typeface="Montserrat"/>
              <a:buNone/>
            </a:pPr>
            <a:r>
              <a:rPr lang="en-US" sz="1550" u="sng">
                <a:solidFill>
                  <a:srgbClr val="EEAEF6"/>
                </a:solidFill>
                <a:latin typeface="Montserrat"/>
                <a:ea typeface="Montserrat"/>
                <a:cs typeface="Montserrat"/>
                <a:sym typeface="Montserrat"/>
                <a:hlinkClick r:id="rId5">
                  <a:extLst>
                    <a:ext uri="{A12FA001-AC4F-418D-AE19-62706E023703}">
                      <ahyp:hlinkClr val="tx"/>
                    </a:ext>
                  </a:extLst>
                </a:hlinkClick>
              </a:rPr>
              <a:t>Nje guide e vogel e konceptit te mendimit kritik dhe mjeteve </a:t>
            </a:r>
            <a:r>
              <a:rPr lang="en-US" sz="1550">
                <a:solidFill>
                  <a:srgbClr val="E5DCE6"/>
                </a:solidFill>
                <a:latin typeface="Montserrat"/>
                <a:ea typeface="Montserrat"/>
                <a:cs typeface="Montserrat"/>
                <a:sym typeface="Montserrat"/>
              </a:rPr>
              <a:t> - Një udhëzues i përmbledhur që ofron një qasje praktike për të kuptuar dhe aplikuar konceptet e mendimit kritik.</a:t>
            </a:r>
            <a:endParaRPr sz="1550">
              <a:solidFill>
                <a:schemeClr val="dk1"/>
              </a:solidFill>
              <a:latin typeface="Calibri"/>
              <a:ea typeface="Calibri"/>
              <a:cs typeface="Calibri"/>
              <a:sym typeface="Calibri"/>
            </a:endParaRPr>
          </a:p>
        </p:txBody>
      </p:sp>
      <p:sp>
        <p:nvSpPr>
          <p:cNvPr id="214" name="Google Shape;214;p10"/>
          <p:cNvSpPr/>
          <p:nvPr/>
        </p:nvSpPr>
        <p:spPr>
          <a:xfrm>
            <a:off x="6280190" y="4676537"/>
            <a:ext cx="3679031" cy="2769513"/>
          </a:xfrm>
          <a:prstGeom prst="roundRect">
            <a:avLst>
              <a:gd fmla="val 3010" name="adj"/>
            </a:avLst>
          </a:prstGeom>
          <a:solidFill>
            <a:srgbClr val="090E3F"/>
          </a:solidFill>
          <a:ln cap="flat" cmpd="sng" w="22850">
            <a:solidFill>
              <a:srgbClr val="4146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0"/>
          <p:cNvSpPr/>
          <p:nvPr/>
        </p:nvSpPr>
        <p:spPr>
          <a:xfrm>
            <a:off x="6280190" y="4676537"/>
            <a:ext cx="91440" cy="2769513"/>
          </a:xfrm>
          <a:prstGeom prst="roundRect">
            <a:avLst>
              <a:gd fmla="val 91163"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0"/>
          <p:cNvSpPr/>
          <p:nvPr/>
        </p:nvSpPr>
        <p:spPr>
          <a:xfrm>
            <a:off x="6592848" y="4897755"/>
            <a:ext cx="3145155" cy="620316"/>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Foundation for Critical Thinking</a:t>
            </a:r>
            <a:endParaRPr sz="1950">
              <a:solidFill>
                <a:schemeClr val="dk1"/>
              </a:solidFill>
              <a:latin typeface="Calibri"/>
              <a:ea typeface="Calibri"/>
              <a:cs typeface="Calibri"/>
              <a:sym typeface="Calibri"/>
            </a:endParaRPr>
          </a:p>
        </p:txBody>
      </p:sp>
      <p:sp>
        <p:nvSpPr>
          <p:cNvPr id="217" name="Google Shape;217;p10"/>
          <p:cNvSpPr/>
          <p:nvPr/>
        </p:nvSpPr>
        <p:spPr>
          <a:xfrm>
            <a:off x="6592848" y="5637133"/>
            <a:ext cx="3145155" cy="1587698"/>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EAEF6"/>
              </a:buClr>
              <a:buSzPts val="1550"/>
              <a:buFont typeface="Montserrat"/>
              <a:buNone/>
            </a:pPr>
            <a:r>
              <a:rPr lang="en-US" sz="1550" u="sng">
                <a:solidFill>
                  <a:srgbClr val="EEAEF6"/>
                </a:solidFill>
                <a:latin typeface="Montserrat"/>
                <a:ea typeface="Montserrat"/>
                <a:cs typeface="Montserrat"/>
                <a:sym typeface="Montserrat"/>
                <a:hlinkClick r:id="rId6">
                  <a:extLst>
                    <a:ext uri="{A12FA001-AC4F-418D-AE19-62706E023703}">
                      <ahyp:hlinkClr val="tx"/>
                    </a:ext>
                  </a:extLst>
                </a:hlinkClick>
              </a:rPr>
              <a:t>Komuniteti i Mendimit Kritik</a:t>
            </a:r>
            <a:r>
              <a:rPr lang="en-US" sz="1550">
                <a:solidFill>
                  <a:srgbClr val="E5DCE6"/>
                </a:solidFill>
                <a:latin typeface="Montserrat"/>
                <a:ea typeface="Montserrat"/>
                <a:cs typeface="Montserrat"/>
                <a:sym typeface="Montserrat"/>
              </a:rPr>
              <a:t>- Një burim i plotë për mjetet, teknikat dhe materialet edukative të mendimit kritik.</a:t>
            </a:r>
            <a:endParaRPr sz="155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1"/>
          <p:cNvSpPr/>
          <p:nvPr/>
        </p:nvSpPr>
        <p:spPr>
          <a:xfrm>
            <a:off x="793790" y="1683782"/>
            <a:ext cx="4961811" cy="620078"/>
          </a:xfrm>
          <a:prstGeom prst="rect">
            <a:avLst/>
          </a:prstGeom>
          <a:noFill/>
          <a:ln>
            <a:noFill/>
          </a:ln>
        </p:spPr>
        <p:txBody>
          <a:bodyPr anchorCtr="0" anchor="t" bIns="0" lIns="0" spcFirstLastPara="1" rIns="0" wrap="square" tIns="0">
            <a:noAutofit/>
          </a:bodyPr>
          <a:lstStyle/>
          <a:p>
            <a:pPr indent="0" lvl="0" marL="0" marR="0" rtl="0" algn="l">
              <a:lnSpc>
                <a:spcPct val="124358"/>
              </a:lnSpc>
              <a:spcBef>
                <a:spcPts val="0"/>
              </a:spcBef>
              <a:spcAft>
                <a:spcPts val="0"/>
              </a:spcAft>
              <a:buClr>
                <a:srgbClr val="EEAEF6"/>
              </a:buClr>
              <a:buSzPts val="3900"/>
              <a:buFont typeface="Bricolage Grotesque ExtraBold"/>
              <a:buNone/>
            </a:pPr>
            <a:r>
              <a:rPr b="1" lang="en-US" sz="3900">
                <a:solidFill>
                  <a:srgbClr val="EEAEF6"/>
                </a:solidFill>
                <a:latin typeface="Bricolage Grotesque ExtraBold"/>
                <a:ea typeface="Bricolage Grotesque ExtraBold"/>
                <a:cs typeface="Bricolage Grotesque ExtraBold"/>
                <a:sym typeface="Bricolage Grotesque ExtraBold"/>
              </a:rPr>
              <a:t>Konkluzione</a:t>
            </a:r>
            <a:endParaRPr sz="3900">
              <a:solidFill>
                <a:schemeClr val="dk1"/>
              </a:solidFill>
              <a:latin typeface="Calibri"/>
              <a:ea typeface="Calibri"/>
              <a:cs typeface="Calibri"/>
              <a:sym typeface="Calibri"/>
            </a:endParaRPr>
          </a:p>
        </p:txBody>
      </p:sp>
      <p:sp>
        <p:nvSpPr>
          <p:cNvPr id="224" name="Google Shape;224;p11"/>
          <p:cNvSpPr/>
          <p:nvPr/>
        </p:nvSpPr>
        <p:spPr>
          <a:xfrm>
            <a:off x="1091446" y="2998351"/>
            <a:ext cx="12745164" cy="992267"/>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EEAEF6"/>
              </a:buClr>
              <a:buSzPts val="3100"/>
              <a:buFont typeface="Bricolage Grotesque ExtraBold"/>
              <a:buNone/>
            </a:pPr>
            <a:r>
              <a:rPr b="1" lang="en-US" sz="3100">
                <a:solidFill>
                  <a:srgbClr val="EEAEF6"/>
                </a:solidFill>
                <a:latin typeface="Bricolage Grotesque ExtraBold"/>
                <a:ea typeface="Bricolage Grotesque ExtraBold"/>
                <a:cs typeface="Bricolage Grotesque ExtraBold"/>
                <a:sym typeface="Bricolage Grotesque ExtraBold"/>
              </a:rPr>
              <a:t>Zhvillimi i aftësive të mendimit kritik është një proces i vazhdueshëm që kërkon praktikë dhe përkushtim.</a:t>
            </a:r>
            <a:endParaRPr sz="3100">
              <a:solidFill>
                <a:schemeClr val="dk1"/>
              </a:solidFill>
              <a:latin typeface="Calibri"/>
              <a:ea typeface="Calibri"/>
              <a:cs typeface="Calibri"/>
              <a:sym typeface="Calibri"/>
            </a:endParaRPr>
          </a:p>
        </p:txBody>
      </p:sp>
      <p:sp>
        <p:nvSpPr>
          <p:cNvPr id="225" name="Google Shape;225;p11"/>
          <p:cNvSpPr/>
          <p:nvPr/>
        </p:nvSpPr>
        <p:spPr>
          <a:xfrm>
            <a:off x="793790" y="2700695"/>
            <a:ext cx="22860" cy="1587579"/>
          </a:xfrm>
          <a:prstGeom prst="rect">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a:off x="793790" y="4511516"/>
            <a:ext cx="13042821" cy="63507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Duke përfshirë këto mjete dhe ushtrime në jetën tuaj akademike dhe personale, mund të përmirësoni aftësinë tuaj për të analizuar informacionin, për të zgjidhur probleme dhe për të marrë vendime të informuara.</a:t>
            </a:r>
            <a:endParaRPr sz="1550">
              <a:solidFill>
                <a:schemeClr val="dk1"/>
              </a:solidFill>
              <a:latin typeface="Calibri"/>
              <a:ea typeface="Calibri"/>
              <a:cs typeface="Calibri"/>
              <a:sym typeface="Calibri"/>
            </a:endParaRPr>
          </a:p>
        </p:txBody>
      </p:sp>
      <p:sp>
        <p:nvSpPr>
          <p:cNvPr id="227" name="Google Shape;227;p11"/>
          <p:cNvSpPr/>
          <p:nvPr/>
        </p:nvSpPr>
        <p:spPr>
          <a:xfrm>
            <a:off x="793790" y="5369838"/>
            <a:ext cx="13042821" cy="63507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Mendimi kritik nuk ka të bëjë vetëm me gjetjen e përgjigjeve të sakta, por edhe me formulimin e pyetjeve të duhura dhe qasjen ndaj sfidave me një mendje të hapur dhe analitike.</a:t>
            </a:r>
            <a:endParaRPr sz="1550">
              <a:solidFill>
                <a:schemeClr val="dk1"/>
              </a:solidFill>
              <a:latin typeface="Calibri"/>
              <a:ea typeface="Calibri"/>
              <a:cs typeface="Calibri"/>
              <a:sym typeface="Calibri"/>
            </a:endParaRPr>
          </a:p>
        </p:txBody>
      </p:sp>
      <p:sp>
        <p:nvSpPr>
          <p:cNvPr id="228" name="Google Shape;228;p11"/>
          <p:cNvSpPr/>
          <p:nvPr/>
        </p:nvSpPr>
        <p:spPr>
          <a:xfrm>
            <a:off x="793790" y="6228159"/>
            <a:ext cx="13042821" cy="317540"/>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chemeClr val="dk1"/>
              </a:buClr>
              <a:buSzPts val="1550"/>
              <a:buFont typeface="Calibri"/>
              <a:buNone/>
            </a:pPr>
            <a:r>
              <a:t/>
            </a:r>
            <a:endParaRPr sz="155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preencoded.png" id="234" name="Google Shape;234;p12"/>
          <p:cNvPicPr preferRelativeResize="0"/>
          <p:nvPr/>
        </p:nvPicPr>
        <p:blipFill rotWithShape="1">
          <a:blip r:embed="rId3">
            <a:alphaModFix/>
          </a:blip>
          <a:srcRect b="0" l="0" r="0" t="0"/>
          <a:stretch/>
        </p:blipFill>
        <p:spPr>
          <a:xfrm>
            <a:off x="8869680" y="0"/>
            <a:ext cx="5760720" cy="8229600"/>
          </a:xfrm>
          <a:prstGeom prst="rect">
            <a:avLst/>
          </a:prstGeom>
          <a:noFill/>
          <a:ln>
            <a:noFill/>
          </a:ln>
        </p:spPr>
      </p:pic>
      <p:sp>
        <p:nvSpPr>
          <p:cNvPr id="235" name="Google Shape;235;p12"/>
          <p:cNvSpPr/>
          <p:nvPr/>
        </p:nvSpPr>
        <p:spPr>
          <a:xfrm>
            <a:off x="793790" y="2916674"/>
            <a:ext cx="4961811" cy="620078"/>
          </a:xfrm>
          <a:prstGeom prst="rect">
            <a:avLst/>
          </a:prstGeom>
          <a:noFill/>
          <a:ln>
            <a:noFill/>
          </a:ln>
        </p:spPr>
        <p:txBody>
          <a:bodyPr anchorCtr="0" anchor="t" bIns="0" lIns="0" spcFirstLastPara="1" rIns="0" wrap="square" tIns="0">
            <a:noAutofit/>
          </a:bodyPr>
          <a:lstStyle/>
          <a:p>
            <a:pPr indent="0" lvl="0" marL="0" marR="0" rtl="0" algn="l">
              <a:lnSpc>
                <a:spcPct val="124358"/>
              </a:lnSpc>
              <a:spcBef>
                <a:spcPts val="0"/>
              </a:spcBef>
              <a:spcAft>
                <a:spcPts val="0"/>
              </a:spcAft>
              <a:buClr>
                <a:srgbClr val="EEAEF6"/>
              </a:buClr>
              <a:buSzPts val="3900"/>
              <a:buFont typeface="Bricolage Grotesque ExtraBold"/>
              <a:buNone/>
            </a:pPr>
            <a:r>
              <a:rPr b="1" lang="en-US" sz="3900">
                <a:solidFill>
                  <a:srgbClr val="EEAEF6"/>
                </a:solidFill>
                <a:latin typeface="Bricolage Grotesque ExtraBold"/>
                <a:ea typeface="Bricolage Grotesque ExtraBold"/>
                <a:cs typeface="Bricolage Grotesque ExtraBold"/>
                <a:sym typeface="Bricolage Grotesque ExtraBold"/>
              </a:rPr>
              <a:t>Faleminderit!</a:t>
            </a:r>
            <a:endParaRPr sz="3900">
              <a:solidFill>
                <a:schemeClr val="dk1"/>
              </a:solidFill>
              <a:latin typeface="Calibri"/>
              <a:ea typeface="Calibri"/>
              <a:cs typeface="Calibri"/>
              <a:sym typeface="Calibri"/>
            </a:endParaRPr>
          </a:p>
        </p:txBody>
      </p:sp>
      <p:sp>
        <p:nvSpPr>
          <p:cNvPr id="236" name="Google Shape;236;p12"/>
          <p:cNvSpPr/>
          <p:nvPr/>
        </p:nvSpPr>
        <p:spPr>
          <a:xfrm>
            <a:off x="793790" y="3834408"/>
            <a:ext cx="7556421" cy="317540"/>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chemeClr val="dk1"/>
              </a:buClr>
              <a:buSzPts val="1550"/>
              <a:buFont typeface="Calibri"/>
              <a:buNone/>
            </a:pPr>
            <a:r>
              <a:t/>
            </a:r>
            <a:endParaRPr sz="1550">
              <a:solidFill>
                <a:schemeClr val="dk1"/>
              </a:solidFill>
              <a:latin typeface="Calibri"/>
              <a:ea typeface="Calibri"/>
              <a:cs typeface="Calibri"/>
              <a:sym typeface="Calibri"/>
            </a:endParaRPr>
          </a:p>
        </p:txBody>
      </p:sp>
      <p:sp>
        <p:nvSpPr>
          <p:cNvPr id="237" name="Google Shape;237;p12"/>
          <p:cNvSpPr/>
          <p:nvPr/>
        </p:nvSpPr>
        <p:spPr>
          <a:xfrm>
            <a:off x="793790" y="4375190"/>
            <a:ext cx="7556421" cy="396954"/>
          </a:xfrm>
          <a:prstGeom prst="rect">
            <a:avLst/>
          </a:prstGeom>
          <a:noFill/>
          <a:ln>
            <a:noFill/>
          </a:ln>
        </p:spPr>
        <p:txBody>
          <a:bodyPr anchorCtr="0" anchor="t" bIns="0" lIns="0" spcFirstLastPara="1" rIns="0" wrap="square" tIns="0">
            <a:noAutofit/>
          </a:bodyPr>
          <a:lstStyle/>
          <a:p>
            <a:pPr indent="0" lvl="0" marL="0" marR="0" rtl="0" algn="l">
              <a:lnSpc>
                <a:spcPct val="158974"/>
              </a:lnSpc>
              <a:spcBef>
                <a:spcPts val="0"/>
              </a:spcBef>
              <a:spcAft>
                <a:spcPts val="0"/>
              </a:spcAft>
              <a:buClr>
                <a:srgbClr val="E5DCE6"/>
              </a:buClr>
              <a:buSzPts val="1950"/>
              <a:buFont typeface="Montserrat"/>
              <a:buNone/>
            </a:pPr>
            <a:r>
              <a:rPr lang="en-US" sz="1950">
                <a:solidFill>
                  <a:srgbClr val="E5DCE6"/>
                </a:solidFill>
                <a:latin typeface="Montserrat"/>
                <a:ea typeface="Montserrat"/>
                <a:cs typeface="Montserrat"/>
                <a:sym typeface="Montserrat"/>
              </a:rPr>
              <a:t>Pyetje?</a:t>
            </a:r>
            <a:endParaRPr sz="1950">
              <a:solidFill>
                <a:schemeClr val="dk1"/>
              </a:solidFill>
              <a:latin typeface="Calibri"/>
              <a:ea typeface="Calibri"/>
              <a:cs typeface="Calibri"/>
              <a:sym typeface="Calibri"/>
            </a:endParaRPr>
          </a:p>
        </p:txBody>
      </p:sp>
      <p:sp>
        <p:nvSpPr>
          <p:cNvPr id="238" name="Google Shape;238;p12"/>
          <p:cNvSpPr/>
          <p:nvPr/>
        </p:nvSpPr>
        <p:spPr>
          <a:xfrm>
            <a:off x="793790" y="4995386"/>
            <a:ext cx="7556421" cy="317540"/>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chemeClr val="dk1"/>
              </a:buClr>
              <a:buSzPts val="1550"/>
              <a:buFont typeface="Calibri"/>
              <a:buNone/>
            </a:pPr>
            <a:r>
              <a:t/>
            </a:r>
            <a:endParaRPr sz="155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descr="preencoded.png" id="59" name="Google Shape;59;p2"/>
          <p:cNvPicPr preferRelativeResize="0"/>
          <p:nvPr/>
        </p:nvPicPr>
        <p:blipFill rotWithShape="1">
          <a:blip r:embed="rId3">
            <a:alphaModFix/>
          </a:blip>
          <a:srcRect b="0" l="0" r="0" t="0"/>
          <a:stretch/>
        </p:blipFill>
        <p:spPr>
          <a:xfrm>
            <a:off x="0" y="0"/>
            <a:ext cx="5760720" cy="8229600"/>
          </a:xfrm>
          <a:prstGeom prst="rect">
            <a:avLst/>
          </a:prstGeom>
          <a:noFill/>
          <a:ln>
            <a:noFill/>
          </a:ln>
        </p:spPr>
      </p:pic>
      <p:sp>
        <p:nvSpPr>
          <p:cNvPr id="60" name="Google Shape;60;p2"/>
          <p:cNvSpPr/>
          <p:nvPr/>
        </p:nvSpPr>
        <p:spPr>
          <a:xfrm>
            <a:off x="6280190" y="2822258"/>
            <a:ext cx="7556421" cy="1587698"/>
          </a:xfrm>
          <a:prstGeom prst="rect">
            <a:avLst/>
          </a:prstGeom>
          <a:noFill/>
          <a:ln>
            <a:noFill/>
          </a:ln>
        </p:spPr>
        <p:txBody>
          <a:bodyPr anchorCtr="0" anchor="t" bIns="0" lIns="0" spcFirstLastPara="1" rIns="0" wrap="square" tIns="0">
            <a:noAutofit/>
          </a:bodyPr>
          <a:lstStyle/>
          <a:p>
            <a:pPr indent="0" lvl="0" marL="0" marR="0" rtl="0" algn="just">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Të menduarit kritik është një aftësi themelore, thelbësore për suksesin në studimet akademike dhe jetën profesionale. Ai përfshin analizën dhe vlerësimin objektiv të informacionit për të formuar një gjykim, duke përfshirë aftësi si analiza, interpretimi, inferenca, shpjegimi, vetë-rregullimi dhe mendimi i hapur.</a:t>
            </a:r>
            <a:endParaRPr sz="1550">
              <a:solidFill>
                <a:schemeClr val="dk1"/>
              </a:solidFill>
              <a:latin typeface="Calibri"/>
              <a:ea typeface="Calibri"/>
              <a:cs typeface="Calibri"/>
              <a:sym typeface="Calibri"/>
            </a:endParaRPr>
          </a:p>
        </p:txBody>
      </p:sp>
      <p:sp>
        <p:nvSpPr>
          <p:cNvPr id="61" name="Google Shape;61;p2"/>
          <p:cNvSpPr/>
          <p:nvPr/>
        </p:nvSpPr>
        <p:spPr>
          <a:xfrm>
            <a:off x="6280190" y="4633198"/>
            <a:ext cx="7556421" cy="952619"/>
          </a:xfrm>
          <a:prstGeom prst="rect">
            <a:avLst/>
          </a:prstGeom>
          <a:noFill/>
          <a:ln>
            <a:noFill/>
          </a:ln>
        </p:spPr>
        <p:txBody>
          <a:bodyPr anchorCtr="0" anchor="t" bIns="0" lIns="0" spcFirstLastPara="1" rIns="0" wrap="square" tIns="0">
            <a:noAutofit/>
          </a:bodyPr>
          <a:lstStyle/>
          <a:p>
            <a:pPr indent="0" lvl="0" marL="0" marR="0" rtl="0" algn="just">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Zhvillimi i këtyre aftësive ju mundëson të merrni vendime më të informuara, të zgjidhni probleme komplekse dhe të angazhoheni në diskutime me kuptim nëpërmjet disiplinave të ndryshme.</a:t>
            </a:r>
            <a:endParaRPr sz="155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p:nvPr/>
        </p:nvSpPr>
        <p:spPr>
          <a:xfrm>
            <a:off x="793790" y="1147882"/>
            <a:ext cx="7802285" cy="620078"/>
          </a:xfrm>
          <a:prstGeom prst="rect">
            <a:avLst/>
          </a:prstGeom>
          <a:noFill/>
          <a:ln>
            <a:noFill/>
          </a:ln>
        </p:spPr>
        <p:txBody>
          <a:bodyPr anchorCtr="0" anchor="t" bIns="0" lIns="0" spcFirstLastPara="1" rIns="0" wrap="square" tIns="0">
            <a:noAutofit/>
          </a:bodyPr>
          <a:lstStyle/>
          <a:p>
            <a:pPr indent="0" lvl="0" marL="0" marR="0" rtl="0" algn="l">
              <a:lnSpc>
                <a:spcPct val="124358"/>
              </a:lnSpc>
              <a:spcBef>
                <a:spcPts val="0"/>
              </a:spcBef>
              <a:spcAft>
                <a:spcPts val="0"/>
              </a:spcAft>
              <a:buClr>
                <a:srgbClr val="EEAEF6"/>
              </a:buClr>
              <a:buSzPts val="3900"/>
              <a:buFont typeface="Bricolage Grotesque ExtraBold"/>
              <a:buNone/>
            </a:pPr>
            <a:r>
              <a:rPr b="1" lang="en-US" sz="3900">
                <a:solidFill>
                  <a:srgbClr val="EEAEF6"/>
                </a:solidFill>
                <a:latin typeface="Bricolage Grotesque ExtraBold"/>
                <a:ea typeface="Bricolage Grotesque ExtraBold"/>
                <a:cs typeface="Bricolage Grotesque ExtraBold"/>
                <a:sym typeface="Bricolage Grotesque ExtraBold"/>
              </a:rPr>
              <a:t>Kuptimi i Të Menduarit Kritik</a:t>
            </a:r>
            <a:endParaRPr sz="3900">
              <a:solidFill>
                <a:schemeClr val="dk1"/>
              </a:solidFill>
              <a:latin typeface="Calibri"/>
              <a:ea typeface="Calibri"/>
              <a:cs typeface="Calibri"/>
              <a:sym typeface="Calibri"/>
            </a:endParaRPr>
          </a:p>
        </p:txBody>
      </p:sp>
      <p:sp>
        <p:nvSpPr>
          <p:cNvPr id="68" name="Google Shape;68;p3"/>
          <p:cNvSpPr/>
          <p:nvPr/>
        </p:nvSpPr>
        <p:spPr>
          <a:xfrm>
            <a:off x="793790" y="2164794"/>
            <a:ext cx="6422231" cy="1506736"/>
          </a:xfrm>
          <a:prstGeom prst="roundRect">
            <a:avLst>
              <a:gd fmla="val 5532" name="adj"/>
            </a:avLst>
          </a:prstGeom>
          <a:solidFill>
            <a:srgbClr val="090E3F"/>
          </a:solidFill>
          <a:ln cap="flat" cmpd="sng" w="22850">
            <a:solidFill>
              <a:srgbClr val="4146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1015008" y="2386013"/>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Analizë</a:t>
            </a:r>
            <a:endParaRPr sz="1950">
              <a:solidFill>
                <a:schemeClr val="dk1"/>
              </a:solidFill>
              <a:latin typeface="Calibri"/>
              <a:ea typeface="Calibri"/>
              <a:cs typeface="Calibri"/>
              <a:sym typeface="Calibri"/>
            </a:endParaRPr>
          </a:p>
        </p:txBody>
      </p:sp>
      <p:sp>
        <p:nvSpPr>
          <p:cNvPr id="70" name="Google Shape;70;p3"/>
          <p:cNvSpPr/>
          <p:nvPr/>
        </p:nvSpPr>
        <p:spPr>
          <a:xfrm>
            <a:off x="1015008" y="2815233"/>
            <a:ext cx="5979795" cy="63507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Shkëputja e informacionit kompleks në pjesë përbërëse për të kuptuar marrëdhëniet mes tyre.</a:t>
            </a:r>
            <a:endParaRPr sz="1550">
              <a:solidFill>
                <a:schemeClr val="dk1"/>
              </a:solidFill>
              <a:latin typeface="Calibri"/>
              <a:ea typeface="Calibri"/>
              <a:cs typeface="Calibri"/>
              <a:sym typeface="Calibri"/>
            </a:endParaRPr>
          </a:p>
        </p:txBody>
      </p:sp>
      <p:sp>
        <p:nvSpPr>
          <p:cNvPr id="71" name="Google Shape;71;p3"/>
          <p:cNvSpPr/>
          <p:nvPr/>
        </p:nvSpPr>
        <p:spPr>
          <a:xfrm>
            <a:off x="7414379" y="2164794"/>
            <a:ext cx="6422231" cy="1506736"/>
          </a:xfrm>
          <a:prstGeom prst="roundRect">
            <a:avLst>
              <a:gd fmla="val 5532" name="adj"/>
            </a:avLst>
          </a:prstGeom>
          <a:solidFill>
            <a:srgbClr val="090E3F"/>
          </a:solidFill>
          <a:ln cap="flat" cmpd="sng" w="22850">
            <a:solidFill>
              <a:srgbClr val="414677"/>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3"/>
          <p:cNvSpPr/>
          <p:nvPr/>
        </p:nvSpPr>
        <p:spPr>
          <a:xfrm>
            <a:off x="7635597" y="2386013"/>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Interpretimi</a:t>
            </a:r>
            <a:endParaRPr sz="1950">
              <a:solidFill>
                <a:schemeClr val="dk1"/>
              </a:solidFill>
              <a:latin typeface="Calibri"/>
              <a:ea typeface="Calibri"/>
              <a:cs typeface="Calibri"/>
              <a:sym typeface="Calibri"/>
            </a:endParaRPr>
          </a:p>
        </p:txBody>
      </p:sp>
      <p:sp>
        <p:nvSpPr>
          <p:cNvPr id="73" name="Google Shape;73;p3"/>
          <p:cNvSpPr/>
          <p:nvPr/>
        </p:nvSpPr>
        <p:spPr>
          <a:xfrm>
            <a:off x="7635597" y="2815233"/>
            <a:ext cx="5979795" cy="63507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Kuptimi dhe shpjegimi i kuptimit të informacionit ose ngjarjeve.</a:t>
            </a:r>
            <a:endParaRPr sz="1550">
              <a:solidFill>
                <a:schemeClr val="dk1"/>
              </a:solidFill>
              <a:latin typeface="Calibri"/>
              <a:ea typeface="Calibri"/>
              <a:cs typeface="Calibri"/>
              <a:sym typeface="Calibri"/>
            </a:endParaRPr>
          </a:p>
        </p:txBody>
      </p:sp>
      <p:sp>
        <p:nvSpPr>
          <p:cNvPr id="74" name="Google Shape;74;p3"/>
          <p:cNvSpPr/>
          <p:nvPr/>
        </p:nvSpPr>
        <p:spPr>
          <a:xfrm>
            <a:off x="793790" y="3869888"/>
            <a:ext cx="6422231" cy="1506736"/>
          </a:xfrm>
          <a:prstGeom prst="roundRect">
            <a:avLst>
              <a:gd fmla="val 5532" name="adj"/>
            </a:avLst>
          </a:prstGeom>
          <a:solidFill>
            <a:srgbClr val="090E3F"/>
          </a:solidFill>
          <a:ln cap="flat" cmpd="sng" w="22850">
            <a:solidFill>
              <a:srgbClr val="4146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015008" y="4091107"/>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Interferenca</a:t>
            </a:r>
            <a:endParaRPr sz="1950">
              <a:solidFill>
                <a:schemeClr val="dk1"/>
              </a:solidFill>
              <a:latin typeface="Calibri"/>
              <a:ea typeface="Calibri"/>
              <a:cs typeface="Calibri"/>
              <a:sym typeface="Calibri"/>
            </a:endParaRPr>
          </a:p>
        </p:txBody>
      </p:sp>
      <p:sp>
        <p:nvSpPr>
          <p:cNvPr id="76" name="Google Shape;76;p3"/>
          <p:cNvSpPr/>
          <p:nvPr/>
        </p:nvSpPr>
        <p:spPr>
          <a:xfrm>
            <a:off x="1015008" y="4520327"/>
            <a:ext cx="5979795" cy="63507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Nxjerrja e përfundimeve bazuar në informacionin dhe provat përkatëse.</a:t>
            </a:r>
            <a:endParaRPr sz="1550">
              <a:solidFill>
                <a:schemeClr val="dk1"/>
              </a:solidFill>
              <a:latin typeface="Calibri"/>
              <a:ea typeface="Calibri"/>
              <a:cs typeface="Calibri"/>
              <a:sym typeface="Calibri"/>
            </a:endParaRPr>
          </a:p>
        </p:txBody>
      </p:sp>
      <p:sp>
        <p:nvSpPr>
          <p:cNvPr id="77" name="Google Shape;77;p3"/>
          <p:cNvSpPr/>
          <p:nvPr/>
        </p:nvSpPr>
        <p:spPr>
          <a:xfrm>
            <a:off x="7414379" y="3869888"/>
            <a:ext cx="6422231" cy="1506736"/>
          </a:xfrm>
          <a:prstGeom prst="roundRect">
            <a:avLst>
              <a:gd fmla="val 5532" name="adj"/>
            </a:avLst>
          </a:prstGeom>
          <a:solidFill>
            <a:srgbClr val="090E3F"/>
          </a:solidFill>
          <a:ln cap="flat" cmpd="sng" w="22850">
            <a:solidFill>
              <a:srgbClr val="4146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7635597" y="4091107"/>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Shpjegimi</a:t>
            </a:r>
            <a:endParaRPr sz="1950">
              <a:solidFill>
                <a:schemeClr val="dk1"/>
              </a:solidFill>
              <a:latin typeface="Calibri"/>
              <a:ea typeface="Calibri"/>
              <a:cs typeface="Calibri"/>
              <a:sym typeface="Calibri"/>
            </a:endParaRPr>
          </a:p>
        </p:txBody>
      </p:sp>
      <p:sp>
        <p:nvSpPr>
          <p:cNvPr id="79" name="Google Shape;79;p3"/>
          <p:cNvSpPr/>
          <p:nvPr/>
        </p:nvSpPr>
        <p:spPr>
          <a:xfrm>
            <a:off x="7635597" y="4520327"/>
            <a:ext cx="5979795" cy="63507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Të komunikosh qartë arsyetimin dhe të justifikosh përfundimet.</a:t>
            </a:r>
            <a:endParaRPr sz="1550">
              <a:solidFill>
                <a:schemeClr val="dk1"/>
              </a:solidFill>
              <a:latin typeface="Calibri"/>
              <a:ea typeface="Calibri"/>
              <a:cs typeface="Calibri"/>
              <a:sym typeface="Calibri"/>
            </a:endParaRPr>
          </a:p>
        </p:txBody>
      </p:sp>
      <p:sp>
        <p:nvSpPr>
          <p:cNvPr id="80" name="Google Shape;80;p3"/>
          <p:cNvSpPr/>
          <p:nvPr/>
        </p:nvSpPr>
        <p:spPr>
          <a:xfrm>
            <a:off x="793790" y="5574983"/>
            <a:ext cx="6422231" cy="1506736"/>
          </a:xfrm>
          <a:prstGeom prst="roundRect">
            <a:avLst>
              <a:gd fmla="val 5532" name="adj"/>
            </a:avLst>
          </a:prstGeom>
          <a:solidFill>
            <a:srgbClr val="090E3F"/>
          </a:solidFill>
          <a:ln cap="flat" cmpd="sng" w="22850">
            <a:solidFill>
              <a:srgbClr val="4146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015008" y="5796201"/>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Vetë-rregullimi</a:t>
            </a:r>
            <a:endParaRPr sz="1950">
              <a:solidFill>
                <a:schemeClr val="dk1"/>
              </a:solidFill>
              <a:latin typeface="Calibri"/>
              <a:ea typeface="Calibri"/>
              <a:cs typeface="Calibri"/>
              <a:sym typeface="Calibri"/>
            </a:endParaRPr>
          </a:p>
        </p:txBody>
      </p:sp>
      <p:sp>
        <p:nvSpPr>
          <p:cNvPr id="82" name="Google Shape;82;p3"/>
          <p:cNvSpPr/>
          <p:nvPr/>
        </p:nvSpPr>
        <p:spPr>
          <a:xfrm>
            <a:off x="1015008" y="6225421"/>
            <a:ext cx="5979795" cy="317540"/>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Monitorimi dhe korrigjimi i proceseve të të menduarit të vet.</a:t>
            </a:r>
            <a:endParaRPr sz="1550">
              <a:solidFill>
                <a:schemeClr val="dk1"/>
              </a:solidFill>
              <a:latin typeface="Calibri"/>
              <a:ea typeface="Calibri"/>
              <a:cs typeface="Calibri"/>
              <a:sym typeface="Calibri"/>
            </a:endParaRPr>
          </a:p>
        </p:txBody>
      </p:sp>
      <p:sp>
        <p:nvSpPr>
          <p:cNvPr id="83" name="Google Shape;83;p3"/>
          <p:cNvSpPr/>
          <p:nvPr/>
        </p:nvSpPr>
        <p:spPr>
          <a:xfrm>
            <a:off x="7414379" y="5574983"/>
            <a:ext cx="6422231" cy="1506736"/>
          </a:xfrm>
          <a:prstGeom prst="roundRect">
            <a:avLst>
              <a:gd fmla="val 5532" name="adj"/>
            </a:avLst>
          </a:prstGeom>
          <a:solidFill>
            <a:srgbClr val="090E3F"/>
          </a:solidFill>
          <a:ln cap="flat" cmpd="sng" w="22850">
            <a:solidFill>
              <a:srgbClr val="4146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7635597" y="5796201"/>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Të pasurit e një “mendje të hapur”</a:t>
            </a:r>
            <a:endParaRPr sz="1950">
              <a:solidFill>
                <a:schemeClr val="dk1"/>
              </a:solidFill>
              <a:latin typeface="Calibri"/>
              <a:ea typeface="Calibri"/>
              <a:cs typeface="Calibri"/>
              <a:sym typeface="Calibri"/>
            </a:endParaRPr>
          </a:p>
        </p:txBody>
      </p:sp>
      <p:sp>
        <p:nvSpPr>
          <p:cNvPr id="85" name="Google Shape;85;p3"/>
          <p:cNvSpPr/>
          <p:nvPr/>
        </p:nvSpPr>
        <p:spPr>
          <a:xfrm>
            <a:off x="7635597" y="6225421"/>
            <a:ext cx="5979795" cy="63507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Të marrësh në konsideratë perspektiva alternative dhe të jesh i hapur ndaj ideve të reja.</a:t>
            </a:r>
            <a:endParaRPr sz="155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descr="preencoded.png" id="91" name="Google Shape;91;p4"/>
          <p:cNvPicPr preferRelativeResize="0"/>
          <p:nvPr/>
        </p:nvPicPr>
        <p:blipFill rotWithShape="1">
          <a:blip r:embed="rId3">
            <a:alphaModFix/>
          </a:blip>
          <a:srcRect b="0" l="0" r="0" t="0"/>
          <a:stretch/>
        </p:blipFill>
        <p:spPr>
          <a:xfrm>
            <a:off x="0" y="0"/>
            <a:ext cx="5760720" cy="8229600"/>
          </a:xfrm>
          <a:prstGeom prst="rect">
            <a:avLst/>
          </a:prstGeom>
          <a:noFill/>
          <a:ln>
            <a:noFill/>
          </a:ln>
        </p:spPr>
      </p:pic>
      <p:sp>
        <p:nvSpPr>
          <p:cNvPr id="92" name="Google Shape;92;p4"/>
          <p:cNvSpPr/>
          <p:nvPr/>
        </p:nvSpPr>
        <p:spPr>
          <a:xfrm>
            <a:off x="6280190" y="1740932"/>
            <a:ext cx="5082421" cy="620078"/>
          </a:xfrm>
          <a:prstGeom prst="rect">
            <a:avLst/>
          </a:prstGeom>
          <a:noFill/>
          <a:ln>
            <a:noFill/>
          </a:ln>
        </p:spPr>
        <p:txBody>
          <a:bodyPr anchorCtr="0" anchor="t" bIns="0" lIns="0" spcFirstLastPara="1" rIns="0" wrap="square" tIns="0">
            <a:noAutofit/>
          </a:bodyPr>
          <a:lstStyle/>
          <a:p>
            <a:pPr indent="0" lvl="0" marL="0" marR="0" rtl="0" algn="l">
              <a:lnSpc>
                <a:spcPct val="124358"/>
              </a:lnSpc>
              <a:spcBef>
                <a:spcPts val="0"/>
              </a:spcBef>
              <a:spcAft>
                <a:spcPts val="0"/>
              </a:spcAft>
              <a:buClr>
                <a:srgbClr val="EEAEF6"/>
              </a:buClr>
              <a:buSzPts val="3900"/>
              <a:buFont typeface="Bricolage Grotesque ExtraBold"/>
              <a:buNone/>
            </a:pPr>
            <a:r>
              <a:rPr b="1" lang="en-US" sz="3900">
                <a:solidFill>
                  <a:srgbClr val="EEAEF6"/>
                </a:solidFill>
                <a:latin typeface="Bricolage Grotesque ExtraBold"/>
                <a:ea typeface="Bricolage Grotesque ExtraBold"/>
                <a:cs typeface="Bricolage Grotesque ExtraBold"/>
                <a:sym typeface="Bricolage Grotesque ExtraBold"/>
              </a:rPr>
              <a:t>Metoda Sokratike</a:t>
            </a:r>
            <a:endParaRPr sz="3900">
              <a:solidFill>
                <a:schemeClr val="dk1"/>
              </a:solidFill>
              <a:latin typeface="Calibri"/>
              <a:ea typeface="Calibri"/>
              <a:cs typeface="Calibri"/>
              <a:sym typeface="Calibri"/>
            </a:endParaRPr>
          </a:p>
        </p:txBody>
      </p:sp>
      <p:sp>
        <p:nvSpPr>
          <p:cNvPr id="93" name="Google Shape;93;p4"/>
          <p:cNvSpPr/>
          <p:nvPr/>
        </p:nvSpPr>
        <p:spPr>
          <a:xfrm>
            <a:off x="6280190" y="2658666"/>
            <a:ext cx="7556421" cy="95261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I quajtur sipas filozofit të lashtë grek Sokrati, ky metod përdor pyetje nxitëse për të nxitur të menduarit kritik dhe për të ndriçuar idetë. Ajo inkurajon një eksplorim më të thellë të supozimeve dhe bindjeve.</a:t>
            </a:r>
            <a:endParaRPr sz="1550">
              <a:solidFill>
                <a:schemeClr val="dk1"/>
              </a:solidFill>
              <a:latin typeface="Calibri"/>
              <a:ea typeface="Calibri"/>
              <a:cs typeface="Calibri"/>
              <a:sym typeface="Calibri"/>
            </a:endParaRPr>
          </a:p>
        </p:txBody>
      </p:sp>
      <p:sp>
        <p:nvSpPr>
          <p:cNvPr id="94" name="Google Shape;94;p4"/>
          <p:cNvSpPr/>
          <p:nvPr/>
        </p:nvSpPr>
        <p:spPr>
          <a:xfrm>
            <a:off x="6280190" y="3834527"/>
            <a:ext cx="7556421" cy="1701522"/>
          </a:xfrm>
          <a:prstGeom prst="roundRect">
            <a:avLst>
              <a:gd fmla="val 5639" name="adj"/>
            </a:avLst>
          </a:prstGeom>
          <a:solidFill>
            <a:srgbClr val="3E08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5" name="Google Shape;95;p4"/>
          <p:cNvPicPr preferRelativeResize="0"/>
          <p:nvPr/>
        </p:nvPicPr>
        <p:blipFill rotWithShape="1">
          <a:blip r:embed="rId4">
            <a:alphaModFix/>
          </a:blip>
          <a:srcRect b="0" l="0" r="0" t="0"/>
          <a:stretch/>
        </p:blipFill>
        <p:spPr>
          <a:xfrm>
            <a:off x="6478548" y="4129802"/>
            <a:ext cx="248007" cy="198358"/>
          </a:xfrm>
          <a:prstGeom prst="rect">
            <a:avLst/>
          </a:prstGeom>
          <a:noFill/>
          <a:ln>
            <a:noFill/>
          </a:ln>
        </p:spPr>
      </p:pic>
      <p:sp>
        <p:nvSpPr>
          <p:cNvPr id="96" name="Google Shape;96;p4"/>
          <p:cNvSpPr/>
          <p:nvPr/>
        </p:nvSpPr>
        <p:spPr>
          <a:xfrm>
            <a:off x="6924913" y="4082415"/>
            <a:ext cx="6713339" cy="95261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FFFFFF"/>
              </a:buClr>
              <a:buSzPts val="1550"/>
              <a:buFont typeface="Montserrat"/>
              <a:buNone/>
            </a:pPr>
            <a:r>
              <a:rPr b="1" lang="en-US" sz="1550">
                <a:solidFill>
                  <a:srgbClr val="FFFFFF"/>
                </a:solidFill>
                <a:latin typeface="Montserrat"/>
                <a:ea typeface="Montserrat"/>
                <a:cs typeface="Montserrat"/>
                <a:sym typeface="Montserrat"/>
              </a:rPr>
              <a:t>Shembuj historikë :</a:t>
            </a:r>
            <a:r>
              <a:rPr lang="en-US" sz="1550">
                <a:solidFill>
                  <a:srgbClr val="FFFFFF"/>
                </a:solidFill>
                <a:latin typeface="Montserrat"/>
                <a:ea typeface="Montserrat"/>
                <a:cs typeface="Montserrat"/>
                <a:sym typeface="Montserrat"/>
              </a:rPr>
              <a:t> Sokrati përdori këtë metodë në Athinën e lashtë për të sfiduar besimet e nxënësve të tij dhe për t’i inkurajuar ata të vinin në dyshim normat e vendosura, siç dokumentohet në dialogët e Platonit.</a:t>
            </a:r>
            <a:endParaRPr sz="1550">
              <a:solidFill>
                <a:schemeClr val="dk1"/>
              </a:solidFill>
              <a:latin typeface="Calibri"/>
              <a:ea typeface="Calibri"/>
              <a:cs typeface="Calibri"/>
              <a:sym typeface="Calibri"/>
            </a:endParaRPr>
          </a:p>
        </p:txBody>
      </p:sp>
      <p:sp>
        <p:nvSpPr>
          <p:cNvPr id="97" name="Google Shape;97;p4"/>
          <p:cNvSpPr/>
          <p:nvPr/>
        </p:nvSpPr>
        <p:spPr>
          <a:xfrm>
            <a:off x="6280189" y="5731128"/>
            <a:ext cx="7556421" cy="95261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Një pjesë nga libri i Platonit </a:t>
            </a:r>
            <a:r>
              <a:rPr lang="en-US" sz="1550" u="sng">
                <a:solidFill>
                  <a:srgbClr val="EEAEF6"/>
                </a:solidFill>
                <a:latin typeface="Montserrat"/>
                <a:ea typeface="Montserrat"/>
                <a:cs typeface="Montserrat"/>
                <a:sym typeface="Montserrat"/>
                <a:hlinkClick r:id="rId5">
                  <a:extLst>
                    <a:ext uri="{A12FA001-AC4F-418D-AE19-62706E023703}">
                      <ahyp:hlinkClr val="tx"/>
                    </a:ext>
                  </a:extLst>
                </a:hlinkClick>
              </a:rPr>
              <a:t>On Beauty</a:t>
            </a:r>
            <a:r>
              <a:rPr lang="en-US" sz="1550">
                <a:solidFill>
                  <a:srgbClr val="E5DCE6"/>
                </a:solidFill>
                <a:latin typeface="Montserrat"/>
                <a:ea typeface="Montserrat"/>
                <a:cs typeface="Montserrat"/>
                <a:sym typeface="Montserrat"/>
              </a:rPr>
              <a:t> (shek. IV p.e.s.) ilustron modelin pyetje/përgjigje të Sokratit, i cili përbën themelin e këtij qasjeje të të menduarit kritik.</a:t>
            </a:r>
            <a:endParaRPr sz="155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5"/>
          <p:cNvSpPr/>
          <p:nvPr/>
        </p:nvSpPr>
        <p:spPr>
          <a:xfrm>
            <a:off x="551736" y="379333"/>
            <a:ext cx="5418653" cy="431125"/>
          </a:xfrm>
          <a:prstGeom prst="rect">
            <a:avLst/>
          </a:prstGeom>
          <a:noFill/>
          <a:ln>
            <a:noFill/>
          </a:ln>
        </p:spPr>
        <p:txBody>
          <a:bodyPr anchorCtr="0" anchor="t" bIns="0" lIns="0" spcFirstLastPara="1" rIns="0" wrap="square" tIns="0">
            <a:noAutofit/>
          </a:bodyPr>
          <a:lstStyle/>
          <a:p>
            <a:pPr indent="0" lvl="0" marL="0" marR="0" rtl="0" algn="l">
              <a:lnSpc>
                <a:spcPct val="124074"/>
              </a:lnSpc>
              <a:spcBef>
                <a:spcPts val="0"/>
              </a:spcBef>
              <a:spcAft>
                <a:spcPts val="0"/>
              </a:spcAft>
              <a:buClr>
                <a:srgbClr val="EEAEF6"/>
              </a:buClr>
              <a:buSzPts val="2700"/>
              <a:buFont typeface="Bricolage Grotesque ExtraBold"/>
              <a:buNone/>
            </a:pPr>
            <a:r>
              <a:rPr b="1" lang="en-US" sz="2700">
                <a:solidFill>
                  <a:srgbClr val="EEAEF6"/>
                </a:solidFill>
                <a:latin typeface="Bricolage Grotesque ExtraBold"/>
                <a:ea typeface="Bricolage Grotesque ExtraBold"/>
                <a:cs typeface="Bricolage Grotesque ExtraBold"/>
                <a:sym typeface="Bricolage Grotesque ExtraBold"/>
              </a:rPr>
              <a:t>Hartë Mendore &amp; Analiza SWOT</a:t>
            </a:r>
            <a:endParaRPr sz="2700">
              <a:solidFill>
                <a:schemeClr val="dk1"/>
              </a:solidFill>
              <a:latin typeface="Calibri"/>
              <a:ea typeface="Calibri"/>
              <a:cs typeface="Calibri"/>
              <a:sym typeface="Calibri"/>
            </a:endParaRPr>
          </a:p>
        </p:txBody>
      </p:sp>
      <p:sp>
        <p:nvSpPr>
          <p:cNvPr id="104" name="Google Shape;104;p5"/>
          <p:cNvSpPr/>
          <p:nvPr/>
        </p:nvSpPr>
        <p:spPr>
          <a:xfrm>
            <a:off x="551736" y="1155144"/>
            <a:ext cx="1724263" cy="215503"/>
          </a:xfrm>
          <a:prstGeom prst="rect">
            <a:avLst/>
          </a:prstGeom>
          <a:noFill/>
          <a:ln>
            <a:noFill/>
          </a:ln>
        </p:spPr>
        <p:txBody>
          <a:bodyPr anchorCtr="0" anchor="t" bIns="0" lIns="0" spcFirstLastPara="1" rIns="0" wrap="square" tIns="0">
            <a:noAutofit/>
          </a:bodyPr>
          <a:lstStyle/>
          <a:p>
            <a:pPr indent="0" lvl="0" marL="0" marR="0" rtl="0" algn="l">
              <a:lnSpc>
                <a:spcPct val="122222"/>
              </a:lnSpc>
              <a:spcBef>
                <a:spcPts val="0"/>
              </a:spcBef>
              <a:spcAft>
                <a:spcPts val="0"/>
              </a:spcAft>
              <a:buClr>
                <a:srgbClr val="EEAEF6"/>
              </a:buClr>
              <a:buSzPts val="1350"/>
              <a:buFont typeface="Bricolage Grotesque ExtraBold"/>
              <a:buNone/>
            </a:pPr>
            <a:r>
              <a:rPr b="1" lang="en-US" sz="1350">
                <a:solidFill>
                  <a:srgbClr val="EEAEF6"/>
                </a:solidFill>
                <a:latin typeface="Bricolage Grotesque ExtraBold"/>
                <a:ea typeface="Bricolage Grotesque ExtraBold"/>
                <a:cs typeface="Bricolage Grotesque ExtraBold"/>
                <a:sym typeface="Bricolage Grotesque ExtraBold"/>
              </a:rPr>
              <a:t>Harta e mendjes</a:t>
            </a:r>
            <a:endParaRPr sz="1350">
              <a:solidFill>
                <a:schemeClr val="dk1"/>
              </a:solidFill>
              <a:latin typeface="Calibri"/>
              <a:ea typeface="Calibri"/>
              <a:cs typeface="Calibri"/>
              <a:sym typeface="Calibri"/>
            </a:endParaRPr>
          </a:p>
        </p:txBody>
      </p:sp>
      <p:sp>
        <p:nvSpPr>
          <p:cNvPr id="105" name="Google Shape;105;p5"/>
          <p:cNvSpPr/>
          <p:nvPr/>
        </p:nvSpPr>
        <p:spPr>
          <a:xfrm>
            <a:off x="551736" y="1508522"/>
            <a:ext cx="6595229" cy="441484"/>
          </a:xfrm>
          <a:prstGeom prst="rect">
            <a:avLst/>
          </a:prstGeom>
          <a:noFill/>
          <a:ln>
            <a:noFill/>
          </a:ln>
        </p:spPr>
        <p:txBody>
          <a:bodyPr anchorCtr="0" anchor="t" bIns="0" lIns="0" spcFirstLastPara="1" rIns="0" wrap="square" tIns="0">
            <a:noAutofit/>
          </a:bodyPr>
          <a:lstStyle/>
          <a:p>
            <a:pPr indent="0" lvl="0" marL="0" marR="0" rtl="0" algn="l">
              <a:lnSpc>
                <a:spcPct val="161904"/>
              </a:lnSpc>
              <a:spcBef>
                <a:spcPts val="0"/>
              </a:spcBef>
              <a:spcAft>
                <a:spcPts val="0"/>
              </a:spcAft>
              <a:buClr>
                <a:srgbClr val="E5DCE6"/>
              </a:buClr>
              <a:buSzPts val="1050"/>
              <a:buFont typeface="Montserrat"/>
              <a:buNone/>
            </a:pPr>
            <a:r>
              <a:rPr lang="en-US" sz="1050">
                <a:solidFill>
                  <a:srgbClr val="E5DCE6"/>
                </a:solidFill>
                <a:latin typeface="Montserrat"/>
                <a:ea typeface="Montserrat"/>
                <a:cs typeface="Montserrat"/>
                <a:sym typeface="Montserrat"/>
              </a:rPr>
              <a:t>Një mjet vizual që ndihmon në organizimin dhe strukturimin e mendimeve, duke zbuluar lidhjet midis ideve dhe koncepteve.</a:t>
            </a:r>
            <a:endParaRPr sz="1050">
              <a:solidFill>
                <a:schemeClr val="dk1"/>
              </a:solidFill>
              <a:latin typeface="Calibri"/>
              <a:ea typeface="Calibri"/>
              <a:cs typeface="Calibri"/>
              <a:sym typeface="Calibri"/>
            </a:endParaRPr>
          </a:p>
        </p:txBody>
      </p:sp>
      <p:sp>
        <p:nvSpPr>
          <p:cNvPr id="106" name="Google Shape;106;p5"/>
          <p:cNvSpPr/>
          <p:nvPr/>
        </p:nvSpPr>
        <p:spPr>
          <a:xfrm>
            <a:off x="551736" y="2074069"/>
            <a:ext cx="6595229" cy="220742"/>
          </a:xfrm>
          <a:prstGeom prst="rect">
            <a:avLst/>
          </a:prstGeom>
          <a:noFill/>
          <a:ln>
            <a:noFill/>
          </a:ln>
        </p:spPr>
        <p:txBody>
          <a:bodyPr anchorCtr="0" anchor="t" bIns="0" lIns="0" spcFirstLastPara="1" rIns="0" wrap="square" tIns="0">
            <a:noAutofit/>
          </a:bodyPr>
          <a:lstStyle/>
          <a:p>
            <a:pPr indent="0" lvl="0" marL="0" marR="0" rtl="0" algn="l">
              <a:lnSpc>
                <a:spcPct val="161904"/>
              </a:lnSpc>
              <a:spcBef>
                <a:spcPts val="0"/>
              </a:spcBef>
              <a:spcAft>
                <a:spcPts val="0"/>
              </a:spcAft>
              <a:buClr>
                <a:srgbClr val="E5DCE6"/>
              </a:buClr>
              <a:buSzPts val="1050"/>
              <a:buFont typeface="Montserrat"/>
              <a:buNone/>
            </a:pPr>
            <a:r>
              <a:rPr lang="en-US" sz="1050">
                <a:solidFill>
                  <a:srgbClr val="E5DCE6"/>
                </a:solidFill>
                <a:latin typeface="Montserrat"/>
                <a:ea typeface="Montserrat"/>
                <a:cs typeface="Montserrat"/>
                <a:sym typeface="Montserrat"/>
              </a:rPr>
              <a:t>Për një mjet interaktiv të hartës mendore, vizitoni</a:t>
            </a:r>
            <a:r>
              <a:rPr lang="en-US" sz="1050" u="sng">
                <a:solidFill>
                  <a:srgbClr val="EEAEF6"/>
                </a:solidFill>
                <a:latin typeface="Montserrat"/>
                <a:ea typeface="Montserrat"/>
                <a:cs typeface="Montserrat"/>
                <a:sym typeface="Montserrat"/>
                <a:hlinkClick r:id="rId3">
                  <a:extLst>
                    <a:ext uri="{A12FA001-AC4F-418D-AE19-62706E023703}">
                      <ahyp:hlinkClr val="tx"/>
                    </a:ext>
                  </a:extLst>
                </a:hlinkClick>
              </a:rPr>
              <a:t>MindMeister</a:t>
            </a:r>
            <a:endParaRPr sz="1050">
              <a:solidFill>
                <a:schemeClr val="dk1"/>
              </a:solidFill>
              <a:latin typeface="Calibri"/>
              <a:ea typeface="Calibri"/>
              <a:cs typeface="Calibri"/>
              <a:sym typeface="Calibri"/>
            </a:endParaRPr>
          </a:p>
        </p:txBody>
      </p:sp>
      <p:pic>
        <p:nvPicPr>
          <p:cNvPr descr="preencoded.png" id="107" name="Google Shape;107;p5"/>
          <p:cNvPicPr preferRelativeResize="0"/>
          <p:nvPr/>
        </p:nvPicPr>
        <p:blipFill rotWithShape="1">
          <a:blip r:embed="rId4">
            <a:alphaModFix/>
          </a:blip>
          <a:srcRect b="0" l="0" r="0" t="0"/>
          <a:stretch/>
        </p:blipFill>
        <p:spPr>
          <a:xfrm>
            <a:off x="551736" y="2449949"/>
            <a:ext cx="6595229" cy="6595229"/>
          </a:xfrm>
          <a:prstGeom prst="rect">
            <a:avLst/>
          </a:prstGeom>
          <a:noFill/>
          <a:ln>
            <a:noFill/>
          </a:ln>
        </p:spPr>
      </p:pic>
      <p:sp>
        <p:nvSpPr>
          <p:cNvPr id="108" name="Google Shape;108;p5"/>
          <p:cNvSpPr/>
          <p:nvPr/>
        </p:nvSpPr>
        <p:spPr>
          <a:xfrm>
            <a:off x="7491055" y="1155144"/>
            <a:ext cx="1724263" cy="215503"/>
          </a:xfrm>
          <a:prstGeom prst="rect">
            <a:avLst/>
          </a:prstGeom>
          <a:noFill/>
          <a:ln>
            <a:noFill/>
          </a:ln>
        </p:spPr>
        <p:txBody>
          <a:bodyPr anchorCtr="0" anchor="t" bIns="0" lIns="0" spcFirstLastPara="1" rIns="0" wrap="square" tIns="0">
            <a:noAutofit/>
          </a:bodyPr>
          <a:lstStyle/>
          <a:p>
            <a:pPr indent="0" lvl="0" marL="0" marR="0" rtl="0" algn="l">
              <a:lnSpc>
                <a:spcPct val="122222"/>
              </a:lnSpc>
              <a:spcBef>
                <a:spcPts val="0"/>
              </a:spcBef>
              <a:spcAft>
                <a:spcPts val="0"/>
              </a:spcAft>
              <a:buClr>
                <a:srgbClr val="EEAEF6"/>
              </a:buClr>
              <a:buSzPts val="1350"/>
              <a:buFont typeface="Bricolage Grotesque ExtraBold"/>
              <a:buNone/>
            </a:pPr>
            <a:r>
              <a:rPr b="1" lang="en-US" sz="1350">
                <a:solidFill>
                  <a:srgbClr val="EEAEF6"/>
                </a:solidFill>
                <a:latin typeface="Bricolage Grotesque ExtraBold"/>
                <a:ea typeface="Bricolage Grotesque ExtraBold"/>
                <a:cs typeface="Bricolage Grotesque ExtraBold"/>
                <a:sym typeface="Bricolage Grotesque ExtraBold"/>
              </a:rPr>
              <a:t>Analiza SWOT </a:t>
            </a:r>
            <a:endParaRPr sz="1350">
              <a:solidFill>
                <a:schemeClr val="dk1"/>
              </a:solidFill>
              <a:latin typeface="Calibri"/>
              <a:ea typeface="Calibri"/>
              <a:cs typeface="Calibri"/>
              <a:sym typeface="Calibri"/>
            </a:endParaRPr>
          </a:p>
        </p:txBody>
      </p:sp>
      <p:sp>
        <p:nvSpPr>
          <p:cNvPr id="109" name="Google Shape;109;p5"/>
          <p:cNvSpPr/>
          <p:nvPr/>
        </p:nvSpPr>
        <p:spPr>
          <a:xfrm>
            <a:off x="7491055" y="1508522"/>
            <a:ext cx="6595229" cy="441484"/>
          </a:xfrm>
          <a:prstGeom prst="rect">
            <a:avLst/>
          </a:prstGeom>
          <a:noFill/>
          <a:ln>
            <a:noFill/>
          </a:ln>
        </p:spPr>
        <p:txBody>
          <a:bodyPr anchorCtr="0" anchor="t" bIns="0" lIns="0" spcFirstLastPara="1" rIns="0" wrap="square" tIns="0">
            <a:noAutofit/>
          </a:bodyPr>
          <a:lstStyle/>
          <a:p>
            <a:pPr indent="0" lvl="0" marL="0" marR="0" rtl="0" algn="l">
              <a:lnSpc>
                <a:spcPct val="161904"/>
              </a:lnSpc>
              <a:spcBef>
                <a:spcPts val="0"/>
              </a:spcBef>
              <a:spcAft>
                <a:spcPts val="0"/>
              </a:spcAft>
              <a:buClr>
                <a:srgbClr val="E5DCE6"/>
              </a:buClr>
              <a:buSzPts val="1050"/>
              <a:buFont typeface="Montserrat"/>
              <a:buNone/>
            </a:pPr>
            <a:r>
              <a:rPr lang="en-US" sz="1050">
                <a:solidFill>
                  <a:srgbClr val="E5DCE6"/>
                </a:solidFill>
                <a:latin typeface="Montserrat"/>
                <a:ea typeface="Montserrat"/>
                <a:cs typeface="Montserrat"/>
                <a:sym typeface="Montserrat"/>
              </a:rPr>
              <a:t>Analiza SWOT (Forcat, Dobësitë, Mundësitë, Kërcënimet) është një teknikë e planifikimit strategjik që përdoret për të vlerësuar një situatë ose propozim nga disa këndvështrime.</a:t>
            </a:r>
            <a:endParaRPr sz="1050">
              <a:solidFill>
                <a:schemeClr val="dk1"/>
              </a:solidFill>
              <a:latin typeface="Calibri"/>
              <a:ea typeface="Calibri"/>
              <a:cs typeface="Calibri"/>
              <a:sym typeface="Calibri"/>
            </a:endParaRPr>
          </a:p>
        </p:txBody>
      </p:sp>
      <p:sp>
        <p:nvSpPr>
          <p:cNvPr id="110" name="Google Shape;110;p5"/>
          <p:cNvSpPr/>
          <p:nvPr/>
        </p:nvSpPr>
        <p:spPr>
          <a:xfrm>
            <a:off x="7491055" y="2074069"/>
            <a:ext cx="6595229" cy="441484"/>
          </a:xfrm>
          <a:prstGeom prst="rect">
            <a:avLst/>
          </a:prstGeom>
          <a:noFill/>
          <a:ln>
            <a:noFill/>
          </a:ln>
        </p:spPr>
        <p:txBody>
          <a:bodyPr anchorCtr="0" anchor="t" bIns="0" lIns="0" spcFirstLastPara="1" rIns="0" wrap="square" tIns="0">
            <a:noAutofit/>
          </a:bodyPr>
          <a:lstStyle/>
          <a:p>
            <a:pPr indent="0" lvl="0" marL="0" marR="0" rtl="0" algn="l">
              <a:lnSpc>
                <a:spcPct val="161904"/>
              </a:lnSpc>
              <a:spcBef>
                <a:spcPts val="0"/>
              </a:spcBef>
              <a:spcAft>
                <a:spcPts val="0"/>
              </a:spcAft>
              <a:buClr>
                <a:srgbClr val="FFE14D"/>
              </a:buClr>
              <a:buSzPts val="1050"/>
              <a:buFont typeface="Montserrat"/>
              <a:buNone/>
            </a:pPr>
            <a:r>
              <a:rPr b="1" lang="en-US" sz="1050">
                <a:solidFill>
                  <a:srgbClr val="FFE14D"/>
                </a:solidFill>
                <a:latin typeface="Montserrat"/>
                <a:ea typeface="Montserrat"/>
                <a:cs typeface="Montserrat"/>
                <a:sym typeface="Montserrat"/>
              </a:rPr>
              <a:t>Shembull Historik: </a:t>
            </a:r>
            <a:r>
              <a:rPr lang="en-US" sz="1050">
                <a:solidFill>
                  <a:schemeClr val="lt1"/>
                </a:solidFill>
                <a:latin typeface="Montserrat"/>
                <a:ea typeface="Montserrat"/>
                <a:cs typeface="Montserrat"/>
                <a:sym typeface="Montserrat"/>
              </a:rPr>
              <a:t>NASA përdori analizën SWOT në vitet 1960 për të vlerësuar fizibilitetin e programit të uljes në Hënë Apollo, duke i ndihmuar të identifikonin sfidat dhe mundësitë e mundshme.</a:t>
            </a:r>
            <a:endParaRPr sz="105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descr="preencoded.png" id="116" name="Google Shape;116;p6"/>
          <p:cNvPicPr preferRelativeResize="0"/>
          <p:nvPr/>
        </p:nvPicPr>
        <p:blipFill rotWithShape="1">
          <a:blip r:embed="rId3">
            <a:alphaModFix/>
          </a:blip>
          <a:srcRect b="0" l="0" r="0" t="0"/>
          <a:stretch/>
        </p:blipFill>
        <p:spPr>
          <a:xfrm>
            <a:off x="0" y="0"/>
            <a:ext cx="5760720" cy="8229600"/>
          </a:xfrm>
          <a:prstGeom prst="rect">
            <a:avLst/>
          </a:prstGeom>
          <a:noFill/>
          <a:ln>
            <a:noFill/>
          </a:ln>
        </p:spPr>
      </p:pic>
      <p:sp>
        <p:nvSpPr>
          <p:cNvPr id="117" name="Google Shape;117;p6"/>
          <p:cNvSpPr/>
          <p:nvPr/>
        </p:nvSpPr>
        <p:spPr>
          <a:xfrm>
            <a:off x="5760720" y="1281946"/>
            <a:ext cx="6791682" cy="620078"/>
          </a:xfrm>
          <a:prstGeom prst="rect">
            <a:avLst/>
          </a:prstGeom>
          <a:noFill/>
          <a:ln>
            <a:noFill/>
          </a:ln>
        </p:spPr>
        <p:txBody>
          <a:bodyPr anchorCtr="0" anchor="t" bIns="0" lIns="0" spcFirstLastPara="1" rIns="0" wrap="square" tIns="0">
            <a:noAutofit/>
          </a:bodyPr>
          <a:lstStyle/>
          <a:p>
            <a:pPr indent="0" lvl="0" marL="0" marR="0" rtl="0" algn="l">
              <a:lnSpc>
                <a:spcPct val="134722"/>
              </a:lnSpc>
              <a:spcBef>
                <a:spcPts val="0"/>
              </a:spcBef>
              <a:spcAft>
                <a:spcPts val="0"/>
              </a:spcAft>
              <a:buClr>
                <a:srgbClr val="EEAEF6"/>
              </a:buClr>
              <a:buSzPts val="3600"/>
              <a:buFont typeface="Bricolage Grotesque ExtraBold"/>
              <a:buNone/>
            </a:pPr>
            <a:r>
              <a:rPr b="1" lang="en-US" sz="3600">
                <a:solidFill>
                  <a:srgbClr val="EEAEF6"/>
                </a:solidFill>
                <a:latin typeface="Bricolage Grotesque ExtraBold"/>
                <a:ea typeface="Bricolage Grotesque ExtraBold"/>
                <a:cs typeface="Bricolage Grotesque ExtraBold"/>
                <a:sym typeface="Bricolage Grotesque ExtraBold"/>
              </a:rPr>
              <a:t>Më shumë Mjete për të Menduar Kritike</a:t>
            </a:r>
            <a:endParaRPr sz="3600">
              <a:solidFill>
                <a:schemeClr val="dk1"/>
              </a:solidFill>
              <a:latin typeface="Calibri"/>
              <a:ea typeface="Calibri"/>
              <a:cs typeface="Calibri"/>
              <a:sym typeface="Calibri"/>
            </a:endParaRPr>
          </a:p>
        </p:txBody>
      </p:sp>
      <p:pic>
        <p:nvPicPr>
          <p:cNvPr descr="preencoded.png" id="118" name="Google Shape;118;p6"/>
          <p:cNvPicPr preferRelativeResize="0"/>
          <p:nvPr/>
        </p:nvPicPr>
        <p:blipFill rotWithShape="1">
          <a:blip r:embed="rId4">
            <a:alphaModFix/>
          </a:blip>
          <a:srcRect b="0" l="0" r="0" t="0"/>
          <a:stretch/>
        </p:blipFill>
        <p:spPr>
          <a:xfrm>
            <a:off x="6280190" y="2199680"/>
            <a:ext cx="992267" cy="2532698"/>
          </a:xfrm>
          <a:prstGeom prst="rect">
            <a:avLst/>
          </a:prstGeom>
          <a:noFill/>
          <a:ln>
            <a:noFill/>
          </a:ln>
        </p:spPr>
      </p:pic>
      <p:sp>
        <p:nvSpPr>
          <p:cNvPr id="119" name="Google Shape;119;p6"/>
          <p:cNvSpPr/>
          <p:nvPr/>
        </p:nvSpPr>
        <p:spPr>
          <a:xfrm>
            <a:off x="7470815" y="2398038"/>
            <a:ext cx="3086933"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Teknika e Pesë “Pse”-ve</a:t>
            </a:r>
            <a:endParaRPr sz="1950">
              <a:solidFill>
                <a:schemeClr val="dk1"/>
              </a:solidFill>
              <a:latin typeface="Calibri"/>
              <a:ea typeface="Calibri"/>
              <a:cs typeface="Calibri"/>
              <a:sym typeface="Calibri"/>
            </a:endParaRPr>
          </a:p>
        </p:txBody>
      </p:sp>
      <p:sp>
        <p:nvSpPr>
          <p:cNvPr id="120" name="Google Shape;120;p6"/>
          <p:cNvSpPr/>
          <p:nvPr/>
        </p:nvSpPr>
        <p:spPr>
          <a:xfrm>
            <a:off x="7470815" y="2827258"/>
            <a:ext cx="6365796" cy="63507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Kjo teknikë e pyetjeve të përsëritura ndihmon në identifikimin e shkakut rrënjësor të një problemi duke pyetur vazhdimisht "Pse?"</a:t>
            </a:r>
            <a:endParaRPr sz="1550">
              <a:solidFill>
                <a:schemeClr val="dk1"/>
              </a:solidFill>
              <a:latin typeface="Calibri"/>
              <a:ea typeface="Calibri"/>
              <a:cs typeface="Calibri"/>
              <a:sym typeface="Calibri"/>
            </a:endParaRPr>
          </a:p>
        </p:txBody>
      </p:sp>
      <p:sp>
        <p:nvSpPr>
          <p:cNvPr id="121" name="Google Shape;121;p6"/>
          <p:cNvSpPr/>
          <p:nvPr/>
        </p:nvSpPr>
        <p:spPr>
          <a:xfrm>
            <a:off x="7470815" y="3829418"/>
            <a:ext cx="6365796" cy="95261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FFE14D"/>
              </a:buClr>
              <a:buSzPts val="1550"/>
              <a:buFont typeface="Montserrat"/>
              <a:buNone/>
            </a:pPr>
            <a:r>
              <a:rPr lang="en-US" sz="1550">
                <a:solidFill>
                  <a:srgbClr val="FFE14D"/>
                </a:solidFill>
                <a:latin typeface="Montserrat"/>
                <a:ea typeface="Montserrat"/>
                <a:cs typeface="Montserrat"/>
                <a:sym typeface="Montserrat"/>
              </a:rPr>
              <a:t>Shembull Historik: </a:t>
            </a:r>
            <a:r>
              <a:rPr lang="en-US" sz="1550">
                <a:solidFill>
                  <a:schemeClr val="lt1"/>
                </a:solidFill>
                <a:latin typeface="Montserrat"/>
                <a:ea typeface="Montserrat"/>
                <a:cs typeface="Montserrat"/>
                <a:sym typeface="Montserrat"/>
              </a:rPr>
              <a:t>Sakichi Toyoda, themeluesi i Toyota Industries, zhvilloi këtë teknikë në vitet 1930 për të përmirësuar proceset e prodhimit.</a:t>
            </a:r>
            <a:endParaRPr sz="1550">
              <a:solidFill>
                <a:schemeClr val="lt1"/>
              </a:solidFill>
              <a:latin typeface="Calibri"/>
              <a:ea typeface="Calibri"/>
              <a:cs typeface="Calibri"/>
              <a:sym typeface="Calibri"/>
            </a:endParaRPr>
          </a:p>
        </p:txBody>
      </p:sp>
      <p:pic>
        <p:nvPicPr>
          <p:cNvPr descr="preencoded.png" id="122" name="Google Shape;122;p6"/>
          <p:cNvPicPr preferRelativeResize="0"/>
          <p:nvPr/>
        </p:nvPicPr>
        <p:blipFill rotWithShape="1">
          <a:blip r:embed="rId5">
            <a:alphaModFix/>
          </a:blip>
          <a:srcRect b="0" l="0" r="0" t="0"/>
          <a:stretch/>
        </p:blipFill>
        <p:spPr>
          <a:xfrm>
            <a:off x="6280190" y="4732377"/>
            <a:ext cx="992267" cy="2215158"/>
          </a:xfrm>
          <a:prstGeom prst="rect">
            <a:avLst/>
          </a:prstGeom>
          <a:noFill/>
          <a:ln>
            <a:noFill/>
          </a:ln>
        </p:spPr>
      </p:pic>
      <p:sp>
        <p:nvSpPr>
          <p:cNvPr id="123" name="Google Shape;123;p6"/>
          <p:cNvSpPr/>
          <p:nvPr/>
        </p:nvSpPr>
        <p:spPr>
          <a:xfrm>
            <a:off x="7470815" y="4930735"/>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Hartimi i Argumenteve </a:t>
            </a:r>
            <a:endParaRPr sz="1950">
              <a:solidFill>
                <a:schemeClr val="dk1"/>
              </a:solidFill>
              <a:latin typeface="Calibri"/>
              <a:ea typeface="Calibri"/>
              <a:cs typeface="Calibri"/>
              <a:sym typeface="Calibri"/>
            </a:endParaRPr>
          </a:p>
        </p:txBody>
      </p:sp>
      <p:sp>
        <p:nvSpPr>
          <p:cNvPr id="124" name="Google Shape;124;p6"/>
          <p:cNvSpPr/>
          <p:nvPr/>
        </p:nvSpPr>
        <p:spPr>
          <a:xfrm>
            <a:off x="7470815" y="5359956"/>
            <a:ext cx="6365796" cy="95261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Një paraqitje vizuale e strukturës së një argumenti, e cila tregon marrëdhëniet midis pretendimeve, provave dhe kundërshtimeve.</a:t>
            </a:r>
            <a:endParaRPr sz="1550">
              <a:solidFill>
                <a:schemeClr val="dk1"/>
              </a:solidFill>
              <a:latin typeface="Calibri"/>
              <a:ea typeface="Calibri"/>
              <a:cs typeface="Calibri"/>
              <a:sym typeface="Calibri"/>
            </a:endParaRPr>
          </a:p>
        </p:txBody>
      </p:sp>
      <p:sp>
        <p:nvSpPr>
          <p:cNvPr id="125" name="Google Shape;125;p6"/>
          <p:cNvSpPr/>
          <p:nvPr/>
        </p:nvSpPr>
        <p:spPr>
          <a:xfrm>
            <a:off x="7470815" y="6431637"/>
            <a:ext cx="6365796" cy="515898"/>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Eksploroni hartimin e argumenteve me </a:t>
            </a:r>
            <a:r>
              <a:rPr lang="en-US" sz="1550" u="sng">
                <a:solidFill>
                  <a:srgbClr val="E5DCE6"/>
                </a:solidFill>
                <a:latin typeface="Montserrat"/>
                <a:ea typeface="Montserrat"/>
                <a:cs typeface="Montserrat"/>
                <a:sym typeface="Montserrat"/>
              </a:rPr>
              <a:t>Rationale</a:t>
            </a:r>
            <a:endParaRPr sz="1550" u="sng">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7"/>
          <p:cNvSpPr/>
          <p:nvPr/>
        </p:nvSpPr>
        <p:spPr>
          <a:xfrm>
            <a:off x="637937" y="438507"/>
            <a:ext cx="6186726" cy="498396"/>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EEAEF6"/>
              </a:buClr>
              <a:buSzPts val="3100"/>
              <a:buFont typeface="Bricolage Grotesque ExtraBold"/>
              <a:buNone/>
            </a:pPr>
            <a:r>
              <a:rPr b="1" lang="en-US" sz="3100">
                <a:solidFill>
                  <a:srgbClr val="EEAEF6"/>
                </a:solidFill>
                <a:latin typeface="Bricolage Grotesque ExtraBold"/>
                <a:ea typeface="Bricolage Grotesque ExtraBold"/>
                <a:cs typeface="Bricolage Grotesque ExtraBold"/>
                <a:sym typeface="Bricolage Grotesque ExtraBold"/>
              </a:rPr>
              <a:t>Zbatimi i Mjeteve të Mendimit Kritik</a:t>
            </a:r>
            <a:endParaRPr sz="3100">
              <a:solidFill>
                <a:schemeClr val="dk1"/>
              </a:solidFill>
              <a:latin typeface="Calibri"/>
              <a:ea typeface="Calibri"/>
              <a:cs typeface="Calibri"/>
              <a:sym typeface="Calibri"/>
            </a:endParaRPr>
          </a:p>
        </p:txBody>
      </p:sp>
      <p:sp>
        <p:nvSpPr>
          <p:cNvPr id="132" name="Google Shape;132;p7"/>
          <p:cNvSpPr/>
          <p:nvPr/>
        </p:nvSpPr>
        <p:spPr>
          <a:xfrm>
            <a:off x="637937" y="1255871"/>
            <a:ext cx="159425" cy="956905"/>
          </a:xfrm>
          <a:prstGeom prst="roundRect">
            <a:avLst>
              <a:gd fmla="val 42017" name="adj"/>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7"/>
          <p:cNvSpPr/>
          <p:nvPr/>
        </p:nvSpPr>
        <p:spPr>
          <a:xfrm>
            <a:off x="956786" y="1415296"/>
            <a:ext cx="3195399" cy="249079"/>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E5DCE6"/>
              </a:buClr>
              <a:buSzPts val="1550"/>
              <a:buFont typeface="Bricolage Grotesque ExtraBold"/>
              <a:buNone/>
            </a:pPr>
            <a:r>
              <a:rPr b="1" lang="en-US" sz="1550">
                <a:solidFill>
                  <a:srgbClr val="E5DCE6"/>
                </a:solidFill>
                <a:latin typeface="Bricolage Grotesque ExtraBold"/>
                <a:ea typeface="Bricolage Grotesque ExtraBold"/>
                <a:cs typeface="Bricolage Grotesque ExtraBold"/>
                <a:sym typeface="Bricolage Grotesque ExtraBold"/>
              </a:rPr>
              <a:t>Identifikoni problemin ose pyetjen</a:t>
            </a:r>
            <a:endParaRPr sz="1550">
              <a:solidFill>
                <a:schemeClr val="dk1"/>
              </a:solidFill>
              <a:latin typeface="Calibri"/>
              <a:ea typeface="Calibri"/>
              <a:cs typeface="Calibri"/>
              <a:sym typeface="Calibri"/>
            </a:endParaRPr>
          </a:p>
        </p:txBody>
      </p:sp>
      <p:sp>
        <p:nvSpPr>
          <p:cNvPr id="134" name="Google Shape;134;p7"/>
          <p:cNvSpPr/>
          <p:nvPr/>
        </p:nvSpPr>
        <p:spPr>
          <a:xfrm>
            <a:off x="956786" y="1759982"/>
            <a:ext cx="13035677" cy="25527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E5DCE6"/>
              </a:buClr>
              <a:buSzPts val="1250"/>
              <a:buFont typeface="Montserrat"/>
              <a:buNone/>
            </a:pPr>
            <a:r>
              <a:rPr lang="en-US" sz="1250">
                <a:solidFill>
                  <a:srgbClr val="E5DCE6"/>
                </a:solidFill>
                <a:latin typeface="Montserrat"/>
                <a:ea typeface="Montserrat"/>
                <a:cs typeface="Montserrat"/>
                <a:sym typeface="Montserrat"/>
              </a:rPr>
              <a:t>Përcaktoni qartë atë që po përpiqeni të zgjidhni ose të kuptoni.</a:t>
            </a:r>
            <a:endParaRPr sz="1250">
              <a:solidFill>
                <a:schemeClr val="dk1"/>
              </a:solidFill>
              <a:latin typeface="Calibri"/>
              <a:ea typeface="Calibri"/>
              <a:cs typeface="Calibri"/>
              <a:sym typeface="Calibri"/>
            </a:endParaRPr>
          </a:p>
        </p:txBody>
      </p:sp>
      <p:sp>
        <p:nvSpPr>
          <p:cNvPr id="135" name="Google Shape;135;p7"/>
          <p:cNvSpPr/>
          <p:nvPr/>
        </p:nvSpPr>
        <p:spPr>
          <a:xfrm>
            <a:off x="877133" y="2372201"/>
            <a:ext cx="159425" cy="956905"/>
          </a:xfrm>
          <a:prstGeom prst="roundRect">
            <a:avLst>
              <a:gd fmla="val 42017" name="adj"/>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7"/>
          <p:cNvSpPr/>
          <p:nvPr/>
        </p:nvSpPr>
        <p:spPr>
          <a:xfrm>
            <a:off x="1195983" y="2531626"/>
            <a:ext cx="2761893" cy="249079"/>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E5DCE6"/>
              </a:buClr>
              <a:buSzPts val="1550"/>
              <a:buFont typeface="Bricolage Grotesque ExtraBold"/>
              <a:buNone/>
            </a:pPr>
            <a:r>
              <a:rPr b="1" lang="en-US" sz="1550">
                <a:solidFill>
                  <a:srgbClr val="E5DCE6"/>
                </a:solidFill>
                <a:latin typeface="Bricolage Grotesque ExtraBold"/>
                <a:ea typeface="Bricolage Grotesque ExtraBold"/>
                <a:cs typeface="Bricolage Grotesque ExtraBold"/>
                <a:sym typeface="Bricolage Grotesque ExtraBold"/>
              </a:rPr>
              <a:t>Mblidhni informacionin përkatës.</a:t>
            </a:r>
            <a:endParaRPr sz="1550">
              <a:solidFill>
                <a:schemeClr val="dk1"/>
              </a:solidFill>
              <a:latin typeface="Calibri"/>
              <a:ea typeface="Calibri"/>
              <a:cs typeface="Calibri"/>
              <a:sym typeface="Calibri"/>
            </a:endParaRPr>
          </a:p>
        </p:txBody>
      </p:sp>
      <p:sp>
        <p:nvSpPr>
          <p:cNvPr id="137" name="Google Shape;137;p7"/>
          <p:cNvSpPr/>
          <p:nvPr/>
        </p:nvSpPr>
        <p:spPr>
          <a:xfrm>
            <a:off x="1195983" y="2876312"/>
            <a:ext cx="12796480" cy="25527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E5DCE6"/>
              </a:buClr>
              <a:buSzPts val="1250"/>
              <a:buFont typeface="Montserrat"/>
              <a:buNone/>
            </a:pPr>
            <a:r>
              <a:rPr lang="en-US" sz="1250">
                <a:solidFill>
                  <a:srgbClr val="E5DCE6"/>
                </a:solidFill>
                <a:latin typeface="Montserrat"/>
                <a:ea typeface="Montserrat"/>
                <a:cs typeface="Montserrat"/>
                <a:sym typeface="Montserrat"/>
              </a:rPr>
              <a:t>Mbledhni të dhëna nga burime të besueshme.</a:t>
            </a:r>
            <a:endParaRPr sz="1250">
              <a:solidFill>
                <a:schemeClr val="dk1"/>
              </a:solidFill>
              <a:latin typeface="Calibri"/>
              <a:ea typeface="Calibri"/>
              <a:cs typeface="Calibri"/>
              <a:sym typeface="Calibri"/>
            </a:endParaRPr>
          </a:p>
        </p:txBody>
      </p:sp>
      <p:sp>
        <p:nvSpPr>
          <p:cNvPr id="138" name="Google Shape;138;p7"/>
          <p:cNvSpPr/>
          <p:nvPr/>
        </p:nvSpPr>
        <p:spPr>
          <a:xfrm>
            <a:off x="1116330" y="3488531"/>
            <a:ext cx="159425" cy="956905"/>
          </a:xfrm>
          <a:prstGeom prst="roundRect">
            <a:avLst>
              <a:gd fmla="val 42017" name="adj"/>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7"/>
          <p:cNvSpPr/>
          <p:nvPr/>
        </p:nvSpPr>
        <p:spPr>
          <a:xfrm>
            <a:off x="1435179" y="3647956"/>
            <a:ext cx="3931801" cy="249079"/>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E5DCE6"/>
              </a:buClr>
              <a:buSzPts val="1550"/>
              <a:buFont typeface="Bricolage Grotesque ExtraBold"/>
              <a:buNone/>
            </a:pPr>
            <a:r>
              <a:rPr b="1" lang="en-US" sz="1550">
                <a:solidFill>
                  <a:srgbClr val="E5DCE6"/>
                </a:solidFill>
                <a:latin typeface="Bricolage Grotesque ExtraBold"/>
                <a:ea typeface="Bricolage Grotesque ExtraBold"/>
                <a:cs typeface="Bricolage Grotesque ExtraBold"/>
                <a:sym typeface="Bricolage Grotesque ExtraBold"/>
              </a:rPr>
              <a:t>Zbatoni mjetet e përshtatshme të mendimit kritik.</a:t>
            </a:r>
            <a:endParaRPr sz="1550">
              <a:solidFill>
                <a:schemeClr val="dk1"/>
              </a:solidFill>
              <a:latin typeface="Calibri"/>
              <a:ea typeface="Calibri"/>
              <a:cs typeface="Calibri"/>
              <a:sym typeface="Calibri"/>
            </a:endParaRPr>
          </a:p>
        </p:txBody>
      </p:sp>
      <p:sp>
        <p:nvSpPr>
          <p:cNvPr id="140" name="Google Shape;140;p7"/>
          <p:cNvSpPr/>
          <p:nvPr/>
        </p:nvSpPr>
        <p:spPr>
          <a:xfrm>
            <a:off x="1435179" y="3992642"/>
            <a:ext cx="12557284" cy="25527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E5DCE6"/>
              </a:buClr>
              <a:buSzPts val="1250"/>
              <a:buFont typeface="Montserrat"/>
              <a:buNone/>
            </a:pPr>
            <a:r>
              <a:rPr lang="en-US" sz="1250">
                <a:solidFill>
                  <a:srgbClr val="E5DCE6"/>
                </a:solidFill>
                <a:latin typeface="Montserrat"/>
                <a:ea typeface="Montserrat"/>
                <a:cs typeface="Montserrat"/>
                <a:sym typeface="Montserrat"/>
              </a:rPr>
              <a:t>Zgjidhni dhe përdorni mjetet që përshtaten me situatën.</a:t>
            </a:r>
            <a:endParaRPr sz="1250">
              <a:solidFill>
                <a:schemeClr val="dk1"/>
              </a:solidFill>
              <a:latin typeface="Calibri"/>
              <a:ea typeface="Calibri"/>
              <a:cs typeface="Calibri"/>
              <a:sym typeface="Calibri"/>
            </a:endParaRPr>
          </a:p>
        </p:txBody>
      </p:sp>
      <p:sp>
        <p:nvSpPr>
          <p:cNvPr id="141" name="Google Shape;141;p7"/>
          <p:cNvSpPr/>
          <p:nvPr/>
        </p:nvSpPr>
        <p:spPr>
          <a:xfrm>
            <a:off x="1355527" y="4604861"/>
            <a:ext cx="159425" cy="956905"/>
          </a:xfrm>
          <a:prstGeom prst="roundRect">
            <a:avLst>
              <a:gd fmla="val 42017" name="adj"/>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7"/>
          <p:cNvSpPr/>
          <p:nvPr/>
        </p:nvSpPr>
        <p:spPr>
          <a:xfrm>
            <a:off x="1674376" y="4764286"/>
            <a:ext cx="3690937" cy="249079"/>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E5DCE6"/>
              </a:buClr>
              <a:buSzPts val="1550"/>
              <a:buFont typeface="Bricolage Grotesque ExtraBold"/>
              <a:buNone/>
            </a:pPr>
            <a:r>
              <a:rPr b="1" lang="en-US" sz="1550">
                <a:solidFill>
                  <a:srgbClr val="E5DCE6"/>
                </a:solidFill>
                <a:latin typeface="Bricolage Grotesque ExtraBold"/>
                <a:ea typeface="Bricolage Grotesque ExtraBold"/>
                <a:cs typeface="Bricolage Grotesque ExtraBold"/>
                <a:sym typeface="Bricolage Grotesque ExtraBold"/>
              </a:rPr>
              <a:t>Analizoni dhe vlerësoni informacionin.</a:t>
            </a:r>
            <a:endParaRPr sz="1550">
              <a:solidFill>
                <a:schemeClr val="dk1"/>
              </a:solidFill>
              <a:latin typeface="Calibri"/>
              <a:ea typeface="Calibri"/>
              <a:cs typeface="Calibri"/>
              <a:sym typeface="Calibri"/>
            </a:endParaRPr>
          </a:p>
        </p:txBody>
      </p:sp>
      <p:sp>
        <p:nvSpPr>
          <p:cNvPr id="143" name="Google Shape;143;p7"/>
          <p:cNvSpPr/>
          <p:nvPr/>
        </p:nvSpPr>
        <p:spPr>
          <a:xfrm>
            <a:off x="1674376" y="5108972"/>
            <a:ext cx="12318087" cy="25527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E5DCE6"/>
              </a:buClr>
              <a:buSzPts val="1250"/>
              <a:buFont typeface="Montserrat"/>
              <a:buNone/>
            </a:pPr>
            <a:r>
              <a:rPr lang="en-US" sz="1250">
                <a:solidFill>
                  <a:srgbClr val="E5DCE6"/>
                </a:solidFill>
                <a:latin typeface="Montserrat"/>
                <a:ea typeface="Montserrat"/>
                <a:cs typeface="Montserrat"/>
                <a:sym typeface="Montserrat"/>
              </a:rPr>
              <a:t>Shikoni provat dhe merrni parasysh perspektiva të ndryshme.</a:t>
            </a:r>
            <a:endParaRPr sz="1250">
              <a:solidFill>
                <a:schemeClr val="dk1"/>
              </a:solidFill>
              <a:latin typeface="Calibri"/>
              <a:ea typeface="Calibri"/>
              <a:cs typeface="Calibri"/>
              <a:sym typeface="Calibri"/>
            </a:endParaRPr>
          </a:p>
        </p:txBody>
      </p:sp>
      <p:sp>
        <p:nvSpPr>
          <p:cNvPr id="144" name="Google Shape;144;p7"/>
          <p:cNvSpPr/>
          <p:nvPr/>
        </p:nvSpPr>
        <p:spPr>
          <a:xfrm>
            <a:off x="1116330" y="5721191"/>
            <a:ext cx="159425" cy="956905"/>
          </a:xfrm>
          <a:prstGeom prst="roundRect">
            <a:avLst>
              <a:gd fmla="val 42017" name="adj"/>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7"/>
          <p:cNvSpPr/>
          <p:nvPr/>
        </p:nvSpPr>
        <p:spPr>
          <a:xfrm>
            <a:off x="1435179" y="5880616"/>
            <a:ext cx="3752255" cy="249079"/>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E5DCE6"/>
              </a:buClr>
              <a:buSzPts val="1550"/>
              <a:buFont typeface="Bricolage Grotesque ExtraBold"/>
              <a:buNone/>
            </a:pPr>
            <a:r>
              <a:rPr b="1" lang="en-US" sz="1550">
                <a:solidFill>
                  <a:srgbClr val="E5DCE6"/>
                </a:solidFill>
                <a:latin typeface="Bricolage Grotesque ExtraBold"/>
                <a:ea typeface="Bricolage Grotesque ExtraBold"/>
                <a:cs typeface="Bricolage Grotesque ExtraBold"/>
                <a:sym typeface="Bricolage Grotesque ExtraBold"/>
              </a:rPr>
              <a:t>Nxirrni përfundime dhe merrni vendime.</a:t>
            </a:r>
            <a:endParaRPr sz="1550">
              <a:solidFill>
                <a:schemeClr val="dk1"/>
              </a:solidFill>
              <a:latin typeface="Calibri"/>
              <a:ea typeface="Calibri"/>
              <a:cs typeface="Calibri"/>
              <a:sym typeface="Calibri"/>
            </a:endParaRPr>
          </a:p>
        </p:txBody>
      </p:sp>
      <p:sp>
        <p:nvSpPr>
          <p:cNvPr id="146" name="Google Shape;146;p7"/>
          <p:cNvSpPr/>
          <p:nvPr/>
        </p:nvSpPr>
        <p:spPr>
          <a:xfrm>
            <a:off x="1435179" y="6225302"/>
            <a:ext cx="12557284" cy="25527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E5DCE6"/>
              </a:buClr>
              <a:buSzPts val="1250"/>
              <a:buFont typeface="Montserrat"/>
              <a:buNone/>
            </a:pPr>
            <a:r>
              <a:rPr lang="en-US" sz="1250">
                <a:solidFill>
                  <a:srgbClr val="E5DCE6"/>
                </a:solidFill>
                <a:latin typeface="Montserrat"/>
                <a:ea typeface="Montserrat"/>
                <a:cs typeface="Montserrat"/>
                <a:sym typeface="Montserrat"/>
              </a:rPr>
              <a:t>Formoni gjykime bazuar në analizën tuaj.</a:t>
            </a:r>
            <a:endParaRPr sz="1250">
              <a:solidFill>
                <a:schemeClr val="dk1"/>
              </a:solidFill>
              <a:latin typeface="Calibri"/>
              <a:ea typeface="Calibri"/>
              <a:cs typeface="Calibri"/>
              <a:sym typeface="Calibri"/>
            </a:endParaRPr>
          </a:p>
        </p:txBody>
      </p:sp>
      <p:sp>
        <p:nvSpPr>
          <p:cNvPr id="147" name="Google Shape;147;p7"/>
          <p:cNvSpPr/>
          <p:nvPr/>
        </p:nvSpPr>
        <p:spPr>
          <a:xfrm>
            <a:off x="877133" y="6837521"/>
            <a:ext cx="159425" cy="956905"/>
          </a:xfrm>
          <a:prstGeom prst="roundRect">
            <a:avLst>
              <a:gd fmla="val 42017" name="adj"/>
            </a:avLst>
          </a:prstGeom>
          <a:solidFill>
            <a:srgbClr val="282D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7"/>
          <p:cNvSpPr/>
          <p:nvPr/>
        </p:nvSpPr>
        <p:spPr>
          <a:xfrm>
            <a:off x="1195983" y="6996946"/>
            <a:ext cx="3655576" cy="249079"/>
          </a:xfrm>
          <a:prstGeom prst="rect">
            <a:avLst/>
          </a:prstGeom>
          <a:noFill/>
          <a:ln>
            <a:noFill/>
          </a:ln>
        </p:spPr>
        <p:txBody>
          <a:bodyPr anchorCtr="0" anchor="t" bIns="0" lIns="0" spcFirstLastPara="1" rIns="0" wrap="square" tIns="0">
            <a:noAutofit/>
          </a:bodyPr>
          <a:lstStyle/>
          <a:p>
            <a:pPr indent="0" lvl="0" marL="0" marR="0" rtl="0" algn="l">
              <a:lnSpc>
                <a:spcPct val="125806"/>
              </a:lnSpc>
              <a:spcBef>
                <a:spcPts val="0"/>
              </a:spcBef>
              <a:spcAft>
                <a:spcPts val="0"/>
              </a:spcAft>
              <a:buClr>
                <a:srgbClr val="E5DCE6"/>
              </a:buClr>
              <a:buSzPts val="1550"/>
              <a:buFont typeface="Bricolage Grotesque ExtraBold"/>
              <a:buNone/>
            </a:pPr>
            <a:r>
              <a:rPr b="1" lang="en-US" sz="1550">
                <a:solidFill>
                  <a:srgbClr val="E5DCE6"/>
                </a:solidFill>
                <a:latin typeface="Bricolage Grotesque ExtraBold"/>
                <a:ea typeface="Bricolage Grotesque ExtraBold"/>
                <a:cs typeface="Bricolage Grotesque ExtraBold"/>
                <a:sym typeface="Bricolage Grotesque ExtraBold"/>
              </a:rPr>
              <a:t>Reflektoni mbi procesin dhe rezultatet.</a:t>
            </a:r>
            <a:endParaRPr sz="1550">
              <a:solidFill>
                <a:schemeClr val="dk1"/>
              </a:solidFill>
              <a:latin typeface="Calibri"/>
              <a:ea typeface="Calibri"/>
              <a:cs typeface="Calibri"/>
              <a:sym typeface="Calibri"/>
            </a:endParaRPr>
          </a:p>
        </p:txBody>
      </p:sp>
      <p:sp>
        <p:nvSpPr>
          <p:cNvPr id="149" name="Google Shape;149;p7"/>
          <p:cNvSpPr/>
          <p:nvPr/>
        </p:nvSpPr>
        <p:spPr>
          <a:xfrm>
            <a:off x="1195983" y="7341632"/>
            <a:ext cx="12796480" cy="255270"/>
          </a:xfrm>
          <a:prstGeom prst="rect">
            <a:avLst/>
          </a:prstGeom>
          <a:noFill/>
          <a:ln>
            <a:noFill/>
          </a:ln>
        </p:spPr>
        <p:txBody>
          <a:bodyPr anchorCtr="0" anchor="t" bIns="0" lIns="0" spcFirstLastPara="1" rIns="0" wrap="square" tIns="0">
            <a:noAutofit/>
          </a:bodyPr>
          <a:lstStyle/>
          <a:p>
            <a:pPr indent="0" lvl="0" marL="0" marR="0" rtl="0" algn="l">
              <a:lnSpc>
                <a:spcPct val="160000"/>
              </a:lnSpc>
              <a:spcBef>
                <a:spcPts val="0"/>
              </a:spcBef>
              <a:spcAft>
                <a:spcPts val="0"/>
              </a:spcAft>
              <a:buClr>
                <a:srgbClr val="E5DCE6"/>
              </a:buClr>
              <a:buSzPts val="1250"/>
              <a:buFont typeface="Montserrat"/>
              <a:buNone/>
            </a:pPr>
            <a:r>
              <a:rPr lang="en-US" sz="1250">
                <a:solidFill>
                  <a:srgbClr val="E5DCE6"/>
                </a:solidFill>
                <a:latin typeface="Montserrat"/>
                <a:ea typeface="Montserrat"/>
                <a:cs typeface="Montserrat"/>
                <a:sym typeface="Montserrat"/>
              </a:rPr>
              <a:t>Merrni parasysh se çfarë funksionoi, çfarë nuk funksionoi dhe pse.</a:t>
            </a:r>
            <a:endParaRPr sz="125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8"/>
          <p:cNvSpPr/>
          <p:nvPr/>
        </p:nvSpPr>
        <p:spPr>
          <a:xfrm>
            <a:off x="556736" y="382667"/>
            <a:ext cx="6737152" cy="434935"/>
          </a:xfrm>
          <a:prstGeom prst="rect">
            <a:avLst/>
          </a:prstGeom>
          <a:noFill/>
          <a:ln>
            <a:noFill/>
          </a:ln>
        </p:spPr>
        <p:txBody>
          <a:bodyPr anchorCtr="0" anchor="t" bIns="0" lIns="0" spcFirstLastPara="1" rIns="0" wrap="square" tIns="0">
            <a:noAutofit/>
          </a:bodyPr>
          <a:lstStyle/>
          <a:p>
            <a:pPr indent="0" lvl="0" marL="0" marR="0" rtl="0" algn="l">
              <a:lnSpc>
                <a:spcPct val="125925"/>
              </a:lnSpc>
              <a:spcBef>
                <a:spcPts val="0"/>
              </a:spcBef>
              <a:spcAft>
                <a:spcPts val="0"/>
              </a:spcAft>
              <a:buClr>
                <a:srgbClr val="EEAEF6"/>
              </a:buClr>
              <a:buSzPts val="2700"/>
              <a:buFont typeface="Bricolage Grotesque ExtraBold"/>
              <a:buNone/>
            </a:pPr>
            <a:r>
              <a:rPr b="1" lang="en-US" sz="2700">
                <a:solidFill>
                  <a:srgbClr val="EEAEF6"/>
                </a:solidFill>
                <a:latin typeface="Bricolage Grotesque ExtraBold"/>
                <a:ea typeface="Bricolage Grotesque ExtraBold"/>
                <a:cs typeface="Bricolage Grotesque ExtraBold"/>
                <a:sym typeface="Bricolage Grotesque ExtraBold"/>
              </a:rPr>
              <a:t>Shembuj Historikë të Mendimit Kritik</a:t>
            </a:r>
            <a:endParaRPr sz="2700">
              <a:solidFill>
                <a:schemeClr val="dk1"/>
              </a:solidFill>
              <a:latin typeface="Calibri"/>
              <a:ea typeface="Calibri"/>
              <a:cs typeface="Calibri"/>
              <a:sym typeface="Calibri"/>
            </a:endParaRPr>
          </a:p>
        </p:txBody>
      </p:sp>
      <p:sp>
        <p:nvSpPr>
          <p:cNvPr id="156" name="Google Shape;156;p8"/>
          <p:cNvSpPr/>
          <p:nvPr/>
        </p:nvSpPr>
        <p:spPr>
          <a:xfrm>
            <a:off x="556736" y="1165503"/>
            <a:ext cx="2134553" cy="217408"/>
          </a:xfrm>
          <a:prstGeom prst="rect">
            <a:avLst/>
          </a:prstGeom>
          <a:noFill/>
          <a:ln>
            <a:noFill/>
          </a:ln>
        </p:spPr>
        <p:txBody>
          <a:bodyPr anchorCtr="0" anchor="t" bIns="0" lIns="0" spcFirstLastPara="1" rIns="0" wrap="square" tIns="0">
            <a:noAutofit/>
          </a:bodyPr>
          <a:lstStyle/>
          <a:p>
            <a:pPr indent="0" lvl="0" marL="0" marR="0" rtl="0" algn="l">
              <a:lnSpc>
                <a:spcPct val="125925"/>
              </a:lnSpc>
              <a:spcBef>
                <a:spcPts val="0"/>
              </a:spcBef>
              <a:spcAft>
                <a:spcPts val="0"/>
              </a:spcAft>
              <a:buClr>
                <a:srgbClr val="FFE14D"/>
              </a:buClr>
              <a:buSzPts val="1350"/>
              <a:buFont typeface="Bricolage Grotesque ExtraBold"/>
              <a:buNone/>
            </a:pPr>
            <a:r>
              <a:rPr b="1" lang="en-US" sz="1350">
                <a:solidFill>
                  <a:srgbClr val="FFE14D"/>
                </a:solidFill>
                <a:latin typeface="Bricolage Grotesque ExtraBold"/>
                <a:ea typeface="Bricolage Grotesque ExtraBold"/>
                <a:cs typeface="Bricolage Grotesque ExtraBold"/>
                <a:sym typeface="Bricolage Grotesque ExtraBold"/>
              </a:rPr>
              <a:t>Revolucioni Shkencor</a:t>
            </a:r>
            <a:endParaRPr sz="1350">
              <a:solidFill>
                <a:schemeClr val="dk1"/>
              </a:solidFill>
              <a:latin typeface="Calibri"/>
              <a:ea typeface="Calibri"/>
              <a:cs typeface="Calibri"/>
              <a:sym typeface="Calibri"/>
            </a:endParaRPr>
          </a:p>
        </p:txBody>
      </p:sp>
      <p:sp>
        <p:nvSpPr>
          <p:cNvPr id="157" name="Google Shape;157;p8"/>
          <p:cNvSpPr/>
          <p:nvPr/>
        </p:nvSpPr>
        <p:spPr>
          <a:xfrm>
            <a:off x="556736" y="1522095"/>
            <a:ext cx="6588681" cy="667941"/>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E5DCE6"/>
              </a:buClr>
              <a:buSzPts val="1050"/>
              <a:buFont typeface="Montserrat"/>
              <a:buNone/>
            </a:pPr>
            <a:r>
              <a:rPr lang="en-US" sz="1050">
                <a:solidFill>
                  <a:srgbClr val="E5DCE6"/>
                </a:solidFill>
                <a:latin typeface="Montserrat"/>
                <a:ea typeface="Montserrat"/>
                <a:cs typeface="Montserrat"/>
                <a:sym typeface="Montserrat"/>
              </a:rPr>
              <a:t>Në shekujt XVI dhe XVII, shkencëtarë si Galileo Galilei dhe Isaac Newton sfiduan besimet e hershme mbi botën natyrore përmes vëzhgimit, eksperimentimit dhe arsyetimit logjik.</a:t>
            </a:r>
            <a:endParaRPr sz="1050">
              <a:solidFill>
                <a:schemeClr val="dk1"/>
              </a:solidFill>
              <a:latin typeface="Calibri"/>
              <a:ea typeface="Calibri"/>
              <a:cs typeface="Calibri"/>
              <a:sym typeface="Calibri"/>
            </a:endParaRPr>
          </a:p>
        </p:txBody>
      </p:sp>
      <p:pic>
        <p:nvPicPr>
          <p:cNvPr descr="preencoded.png" id="158" name="Google Shape;158;p8"/>
          <p:cNvPicPr preferRelativeResize="0"/>
          <p:nvPr/>
        </p:nvPicPr>
        <p:blipFill rotWithShape="1">
          <a:blip r:embed="rId3">
            <a:alphaModFix/>
          </a:blip>
          <a:srcRect b="0" l="0" r="0" t="0"/>
          <a:stretch/>
        </p:blipFill>
        <p:spPr>
          <a:xfrm>
            <a:off x="556736" y="2346603"/>
            <a:ext cx="6588681" cy="6588681"/>
          </a:xfrm>
          <a:prstGeom prst="rect">
            <a:avLst/>
          </a:prstGeom>
          <a:noFill/>
          <a:ln>
            <a:noFill/>
          </a:ln>
        </p:spPr>
      </p:pic>
      <p:sp>
        <p:nvSpPr>
          <p:cNvPr id="159" name="Google Shape;159;p8"/>
          <p:cNvSpPr/>
          <p:nvPr/>
        </p:nvSpPr>
        <p:spPr>
          <a:xfrm>
            <a:off x="7492603" y="1165503"/>
            <a:ext cx="1739741" cy="217408"/>
          </a:xfrm>
          <a:prstGeom prst="rect">
            <a:avLst/>
          </a:prstGeom>
          <a:noFill/>
          <a:ln>
            <a:noFill/>
          </a:ln>
        </p:spPr>
        <p:txBody>
          <a:bodyPr anchorCtr="0" anchor="t" bIns="0" lIns="0" spcFirstLastPara="1" rIns="0" wrap="square" tIns="0">
            <a:noAutofit/>
          </a:bodyPr>
          <a:lstStyle/>
          <a:p>
            <a:pPr indent="0" lvl="0" marL="0" marR="0" rtl="0" algn="l">
              <a:lnSpc>
                <a:spcPct val="125925"/>
              </a:lnSpc>
              <a:spcBef>
                <a:spcPts val="0"/>
              </a:spcBef>
              <a:spcAft>
                <a:spcPts val="0"/>
              </a:spcAft>
              <a:buClr>
                <a:srgbClr val="FFE14D"/>
              </a:buClr>
              <a:buSzPts val="1350"/>
              <a:buFont typeface="Bricolage Grotesque ExtraBold"/>
              <a:buNone/>
            </a:pPr>
            <a:r>
              <a:rPr b="1" lang="en-US" sz="1350">
                <a:solidFill>
                  <a:srgbClr val="FFE14D"/>
                </a:solidFill>
                <a:latin typeface="Bricolage Grotesque ExtraBold"/>
                <a:ea typeface="Bricolage Grotesque ExtraBold"/>
                <a:cs typeface="Bricolage Grotesque ExtraBold"/>
                <a:sym typeface="Bricolage Grotesque ExtraBold"/>
              </a:rPr>
              <a:t>Iluminizmi</a:t>
            </a:r>
            <a:endParaRPr sz="1350">
              <a:solidFill>
                <a:schemeClr val="dk1"/>
              </a:solidFill>
              <a:latin typeface="Calibri"/>
              <a:ea typeface="Calibri"/>
              <a:cs typeface="Calibri"/>
              <a:sym typeface="Calibri"/>
            </a:endParaRPr>
          </a:p>
        </p:txBody>
      </p:sp>
      <p:sp>
        <p:nvSpPr>
          <p:cNvPr id="160" name="Google Shape;160;p8"/>
          <p:cNvSpPr/>
          <p:nvPr/>
        </p:nvSpPr>
        <p:spPr>
          <a:xfrm>
            <a:off x="7492603" y="1522095"/>
            <a:ext cx="6588681" cy="445294"/>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E5DCE6"/>
              </a:buClr>
              <a:buSzPts val="1050"/>
              <a:buFont typeface="Montserrat"/>
              <a:buNone/>
            </a:pPr>
            <a:r>
              <a:rPr lang="en-US" sz="1050">
                <a:solidFill>
                  <a:srgbClr val="E5DCE6"/>
                </a:solidFill>
                <a:latin typeface="Montserrat"/>
                <a:ea typeface="Montserrat"/>
                <a:cs typeface="Montserrat"/>
                <a:sym typeface="Montserrat"/>
              </a:rPr>
              <a:t>Filozofë të tillë si John Locke dhe Voltaire promovuan mendimin racional dhe skepticizmin ndaj autoriteteve tradicionale në shekullin XVIII, duke ndikuar në reforma politike dhe sociale.</a:t>
            </a:r>
            <a:endParaRPr sz="1050">
              <a:solidFill>
                <a:schemeClr val="dk1"/>
              </a:solidFill>
              <a:latin typeface="Calibri"/>
              <a:ea typeface="Calibri"/>
              <a:cs typeface="Calibri"/>
              <a:sym typeface="Calibri"/>
            </a:endParaRPr>
          </a:p>
        </p:txBody>
      </p:sp>
      <p:sp>
        <p:nvSpPr>
          <p:cNvPr id="161" name="Google Shape;161;p8"/>
          <p:cNvSpPr/>
          <p:nvPr/>
        </p:nvSpPr>
        <p:spPr>
          <a:xfrm>
            <a:off x="7492603" y="2106573"/>
            <a:ext cx="1966912" cy="217408"/>
          </a:xfrm>
          <a:prstGeom prst="rect">
            <a:avLst/>
          </a:prstGeom>
          <a:noFill/>
          <a:ln>
            <a:noFill/>
          </a:ln>
        </p:spPr>
        <p:txBody>
          <a:bodyPr anchorCtr="0" anchor="t" bIns="0" lIns="0" spcFirstLastPara="1" rIns="0" wrap="square" tIns="0">
            <a:noAutofit/>
          </a:bodyPr>
          <a:lstStyle/>
          <a:p>
            <a:pPr indent="0" lvl="0" marL="0" marR="0" rtl="0" algn="l">
              <a:lnSpc>
                <a:spcPct val="125925"/>
              </a:lnSpc>
              <a:spcBef>
                <a:spcPts val="0"/>
              </a:spcBef>
              <a:spcAft>
                <a:spcPts val="0"/>
              </a:spcAft>
              <a:buClr>
                <a:srgbClr val="FFE14D"/>
              </a:buClr>
              <a:buSzPts val="1350"/>
              <a:buFont typeface="Bricolage Grotesque ExtraBold"/>
              <a:buNone/>
            </a:pPr>
            <a:r>
              <a:rPr b="1" lang="en-US" sz="1350">
                <a:solidFill>
                  <a:srgbClr val="FFE14D"/>
                </a:solidFill>
                <a:latin typeface="Bricolage Grotesque ExtraBold"/>
                <a:ea typeface="Bricolage Grotesque ExtraBold"/>
                <a:cs typeface="Bricolage Grotesque ExtraBold"/>
                <a:sym typeface="Bricolage Grotesque ExtraBold"/>
              </a:rPr>
              <a:t>Projekti “Manhattan”</a:t>
            </a:r>
            <a:endParaRPr sz="1350">
              <a:solidFill>
                <a:schemeClr val="dk1"/>
              </a:solidFill>
              <a:latin typeface="Calibri"/>
              <a:ea typeface="Calibri"/>
              <a:cs typeface="Calibri"/>
              <a:sym typeface="Calibri"/>
            </a:endParaRPr>
          </a:p>
        </p:txBody>
      </p:sp>
      <p:sp>
        <p:nvSpPr>
          <p:cNvPr id="162" name="Google Shape;162;p8"/>
          <p:cNvSpPr/>
          <p:nvPr/>
        </p:nvSpPr>
        <p:spPr>
          <a:xfrm>
            <a:off x="7492603" y="2463165"/>
            <a:ext cx="6588681" cy="667941"/>
          </a:xfrm>
          <a:prstGeom prst="rect">
            <a:avLst/>
          </a:prstGeom>
          <a:noFill/>
          <a:ln>
            <a:noFill/>
          </a:ln>
        </p:spPr>
        <p:txBody>
          <a:bodyPr anchorCtr="0" anchor="t" bIns="0" lIns="0" spcFirstLastPara="1" rIns="0" wrap="square" tIns="0">
            <a:noAutofit/>
          </a:bodyPr>
          <a:lstStyle/>
          <a:p>
            <a:pPr indent="0" lvl="0" marL="0" marR="0" rtl="0" algn="l">
              <a:lnSpc>
                <a:spcPct val="166666"/>
              </a:lnSpc>
              <a:spcBef>
                <a:spcPts val="0"/>
              </a:spcBef>
              <a:spcAft>
                <a:spcPts val="0"/>
              </a:spcAft>
              <a:buClr>
                <a:srgbClr val="E5DCE6"/>
              </a:buClr>
              <a:buSzPts val="1050"/>
              <a:buFont typeface="Montserrat"/>
              <a:buNone/>
            </a:pPr>
            <a:r>
              <a:rPr lang="en-US" sz="1050">
                <a:solidFill>
                  <a:srgbClr val="E5DCE6"/>
                </a:solidFill>
                <a:latin typeface="Montserrat"/>
                <a:ea typeface="Montserrat"/>
                <a:cs typeface="Montserrat"/>
                <a:sym typeface="Montserrat"/>
              </a:rPr>
              <a:t>Gjatë Luftës së Dytë Botërore, shkencëtarë dhe inxhinierë përdorën mendimin kritik për të zgjidhur probleme komplekse në zhvillimin e bombës atomike, duke demonstruar fuqinë e zgjidhjes së problemeve në mënyrë bashkëpunuese.</a:t>
            </a:r>
            <a:endParaRPr sz="105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9"/>
          <p:cNvSpPr/>
          <p:nvPr/>
        </p:nvSpPr>
        <p:spPr>
          <a:xfrm>
            <a:off x="793790" y="951548"/>
            <a:ext cx="11439882" cy="620078"/>
          </a:xfrm>
          <a:prstGeom prst="rect">
            <a:avLst/>
          </a:prstGeom>
          <a:noFill/>
          <a:ln>
            <a:noFill/>
          </a:ln>
        </p:spPr>
        <p:txBody>
          <a:bodyPr anchorCtr="0" anchor="t" bIns="0" lIns="0" spcFirstLastPara="1" rIns="0" wrap="square" tIns="0">
            <a:noAutofit/>
          </a:bodyPr>
          <a:lstStyle/>
          <a:p>
            <a:pPr indent="0" lvl="0" marL="0" marR="0" rtl="0" algn="l">
              <a:lnSpc>
                <a:spcPct val="124358"/>
              </a:lnSpc>
              <a:spcBef>
                <a:spcPts val="0"/>
              </a:spcBef>
              <a:spcAft>
                <a:spcPts val="0"/>
              </a:spcAft>
              <a:buClr>
                <a:srgbClr val="EEAEF6"/>
              </a:buClr>
              <a:buSzPts val="3900"/>
              <a:buFont typeface="Bricolage Grotesque ExtraBold"/>
              <a:buNone/>
            </a:pPr>
            <a:r>
              <a:rPr b="1" lang="en-US" sz="3900">
                <a:solidFill>
                  <a:srgbClr val="EEAEF6"/>
                </a:solidFill>
                <a:latin typeface="Bricolage Grotesque ExtraBold"/>
                <a:ea typeface="Bricolage Grotesque ExtraBold"/>
                <a:cs typeface="Bricolage Grotesque ExtraBold"/>
                <a:sym typeface="Bricolage Grotesque ExtraBold"/>
              </a:rPr>
              <a:t>Ushtrime për të Forcuar Aftësitë e Mendimit Kritik</a:t>
            </a:r>
            <a:endParaRPr sz="3900">
              <a:solidFill>
                <a:schemeClr val="dk1"/>
              </a:solidFill>
              <a:latin typeface="Calibri"/>
              <a:ea typeface="Calibri"/>
              <a:cs typeface="Calibri"/>
              <a:sym typeface="Calibri"/>
            </a:endParaRPr>
          </a:p>
        </p:txBody>
      </p:sp>
      <p:sp>
        <p:nvSpPr>
          <p:cNvPr id="169" name="Google Shape;169;p9"/>
          <p:cNvSpPr/>
          <p:nvPr/>
        </p:nvSpPr>
        <p:spPr>
          <a:xfrm>
            <a:off x="793790" y="2266117"/>
            <a:ext cx="4215289" cy="2416731"/>
          </a:xfrm>
          <a:prstGeom prst="roundRect">
            <a:avLst>
              <a:gd fmla="val 4540" name="adj"/>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9"/>
          <p:cNvSpPr/>
          <p:nvPr/>
        </p:nvSpPr>
        <p:spPr>
          <a:xfrm>
            <a:off x="793790" y="2243257"/>
            <a:ext cx="4215289" cy="91440"/>
          </a:xfrm>
          <a:prstGeom prst="roundRect">
            <a:avLst>
              <a:gd fmla="val 91163"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9"/>
          <p:cNvSpPr/>
          <p:nvPr/>
        </p:nvSpPr>
        <p:spPr>
          <a:xfrm>
            <a:off x="2603778" y="1968460"/>
            <a:ext cx="595313" cy="595313"/>
          </a:xfrm>
          <a:prstGeom prst="roundRect">
            <a:avLst>
              <a:gd fmla="val 153600"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9"/>
          <p:cNvSpPr/>
          <p:nvPr/>
        </p:nvSpPr>
        <p:spPr>
          <a:xfrm>
            <a:off x="2782372" y="2117288"/>
            <a:ext cx="238125" cy="297656"/>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000000"/>
              </a:buClr>
              <a:buSzPts val="1850"/>
              <a:buFont typeface="Bricolage Grotesque ExtraBold"/>
              <a:buNone/>
            </a:pPr>
            <a:r>
              <a:rPr b="1" lang="en-US" sz="1850">
                <a:solidFill>
                  <a:srgbClr val="000000"/>
                </a:solidFill>
                <a:latin typeface="Bricolage Grotesque ExtraBold"/>
                <a:ea typeface="Bricolage Grotesque ExtraBold"/>
                <a:cs typeface="Bricolage Grotesque ExtraBold"/>
                <a:sym typeface="Bricolage Grotesque ExtraBold"/>
              </a:rPr>
              <a:t>1</a:t>
            </a:r>
            <a:endParaRPr sz="1850">
              <a:solidFill>
                <a:schemeClr val="dk1"/>
              </a:solidFill>
              <a:latin typeface="Calibri"/>
              <a:ea typeface="Calibri"/>
              <a:cs typeface="Calibri"/>
              <a:sym typeface="Calibri"/>
            </a:endParaRPr>
          </a:p>
        </p:txBody>
      </p:sp>
      <p:sp>
        <p:nvSpPr>
          <p:cNvPr id="173" name="Google Shape;173;p9"/>
          <p:cNvSpPr/>
          <p:nvPr/>
        </p:nvSpPr>
        <p:spPr>
          <a:xfrm>
            <a:off x="1015008" y="2762250"/>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Analizo Median</a:t>
            </a:r>
            <a:endParaRPr sz="1950">
              <a:solidFill>
                <a:schemeClr val="dk1"/>
              </a:solidFill>
              <a:latin typeface="Calibri"/>
              <a:ea typeface="Calibri"/>
              <a:cs typeface="Calibri"/>
              <a:sym typeface="Calibri"/>
            </a:endParaRPr>
          </a:p>
        </p:txBody>
      </p:sp>
      <p:sp>
        <p:nvSpPr>
          <p:cNvPr id="174" name="Google Shape;174;p9"/>
          <p:cNvSpPr/>
          <p:nvPr/>
        </p:nvSpPr>
        <p:spPr>
          <a:xfrm>
            <a:off x="1015008" y="3191470"/>
            <a:ext cx="3772853" cy="127015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Zgjidhni një artikull lajmesh dhe identifikoni paragjykimet e mundshme, vlerësoni besueshmërinë e burimeve dhe dalloni midis fakteve dhe opinioneve.</a:t>
            </a:r>
            <a:endParaRPr sz="1550">
              <a:solidFill>
                <a:schemeClr val="dk1"/>
              </a:solidFill>
              <a:latin typeface="Calibri"/>
              <a:ea typeface="Calibri"/>
              <a:cs typeface="Calibri"/>
              <a:sym typeface="Calibri"/>
            </a:endParaRPr>
          </a:p>
        </p:txBody>
      </p:sp>
      <p:sp>
        <p:nvSpPr>
          <p:cNvPr id="175" name="Google Shape;175;p9"/>
          <p:cNvSpPr/>
          <p:nvPr/>
        </p:nvSpPr>
        <p:spPr>
          <a:xfrm>
            <a:off x="5207437" y="2266117"/>
            <a:ext cx="4215408" cy="2416731"/>
          </a:xfrm>
          <a:prstGeom prst="roundRect">
            <a:avLst>
              <a:gd fmla="val 4540" name="adj"/>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9"/>
          <p:cNvSpPr/>
          <p:nvPr/>
        </p:nvSpPr>
        <p:spPr>
          <a:xfrm>
            <a:off x="5207437" y="2243257"/>
            <a:ext cx="4215408" cy="91440"/>
          </a:xfrm>
          <a:prstGeom prst="roundRect">
            <a:avLst>
              <a:gd fmla="val 91163"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
          <p:cNvSpPr/>
          <p:nvPr/>
        </p:nvSpPr>
        <p:spPr>
          <a:xfrm>
            <a:off x="7017425" y="1968460"/>
            <a:ext cx="595313" cy="595313"/>
          </a:xfrm>
          <a:prstGeom prst="roundRect">
            <a:avLst>
              <a:gd fmla="val 153600"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9"/>
          <p:cNvSpPr/>
          <p:nvPr/>
        </p:nvSpPr>
        <p:spPr>
          <a:xfrm>
            <a:off x="7196018" y="2117288"/>
            <a:ext cx="238125" cy="297656"/>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000000"/>
              </a:buClr>
              <a:buSzPts val="1850"/>
              <a:buFont typeface="Bricolage Grotesque ExtraBold"/>
              <a:buNone/>
            </a:pPr>
            <a:r>
              <a:rPr b="1" lang="en-US" sz="1850">
                <a:solidFill>
                  <a:srgbClr val="000000"/>
                </a:solidFill>
                <a:latin typeface="Bricolage Grotesque ExtraBold"/>
                <a:ea typeface="Bricolage Grotesque ExtraBold"/>
                <a:cs typeface="Bricolage Grotesque ExtraBold"/>
                <a:sym typeface="Bricolage Grotesque ExtraBold"/>
              </a:rPr>
              <a:t>2</a:t>
            </a:r>
            <a:endParaRPr sz="1850">
              <a:solidFill>
                <a:schemeClr val="dk1"/>
              </a:solidFill>
              <a:latin typeface="Calibri"/>
              <a:ea typeface="Calibri"/>
              <a:cs typeface="Calibri"/>
              <a:sym typeface="Calibri"/>
            </a:endParaRPr>
          </a:p>
        </p:txBody>
      </p:sp>
      <p:sp>
        <p:nvSpPr>
          <p:cNvPr id="179" name="Google Shape;179;p9"/>
          <p:cNvSpPr/>
          <p:nvPr/>
        </p:nvSpPr>
        <p:spPr>
          <a:xfrm>
            <a:off x="5428655" y="2762250"/>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Zgjidh Pazëlla Logjikë</a:t>
            </a:r>
            <a:endParaRPr sz="1950">
              <a:solidFill>
                <a:schemeClr val="dk1"/>
              </a:solidFill>
              <a:latin typeface="Calibri"/>
              <a:ea typeface="Calibri"/>
              <a:cs typeface="Calibri"/>
              <a:sym typeface="Calibri"/>
            </a:endParaRPr>
          </a:p>
        </p:txBody>
      </p:sp>
      <p:sp>
        <p:nvSpPr>
          <p:cNvPr id="180" name="Google Shape;180;p9"/>
          <p:cNvSpPr/>
          <p:nvPr/>
        </p:nvSpPr>
        <p:spPr>
          <a:xfrm>
            <a:off x="5428655" y="3191470"/>
            <a:ext cx="3772972" cy="95261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Angazhohuni rregullisht me puzzle logjike dhe sfida mendore për të përmirësuar aftësitë analitike dhe zgjidhjen e problemeve.</a:t>
            </a:r>
            <a:endParaRPr sz="1550">
              <a:solidFill>
                <a:schemeClr val="dk1"/>
              </a:solidFill>
              <a:latin typeface="Calibri"/>
              <a:ea typeface="Calibri"/>
              <a:cs typeface="Calibri"/>
              <a:sym typeface="Calibri"/>
            </a:endParaRPr>
          </a:p>
        </p:txBody>
      </p:sp>
      <p:sp>
        <p:nvSpPr>
          <p:cNvPr id="181" name="Google Shape;181;p9"/>
          <p:cNvSpPr/>
          <p:nvPr/>
        </p:nvSpPr>
        <p:spPr>
          <a:xfrm>
            <a:off x="9621203" y="2266117"/>
            <a:ext cx="4215289" cy="2416731"/>
          </a:xfrm>
          <a:prstGeom prst="roundRect">
            <a:avLst>
              <a:gd fmla="val 4540" name="adj"/>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9"/>
          <p:cNvSpPr/>
          <p:nvPr/>
        </p:nvSpPr>
        <p:spPr>
          <a:xfrm>
            <a:off x="9621203" y="2243257"/>
            <a:ext cx="4215289" cy="91440"/>
          </a:xfrm>
          <a:prstGeom prst="roundRect">
            <a:avLst>
              <a:gd fmla="val 91163"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9"/>
          <p:cNvSpPr/>
          <p:nvPr/>
        </p:nvSpPr>
        <p:spPr>
          <a:xfrm>
            <a:off x="11431191" y="1968460"/>
            <a:ext cx="595313" cy="595313"/>
          </a:xfrm>
          <a:prstGeom prst="roundRect">
            <a:avLst>
              <a:gd fmla="val 153600"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9"/>
          <p:cNvSpPr/>
          <p:nvPr/>
        </p:nvSpPr>
        <p:spPr>
          <a:xfrm>
            <a:off x="11609784" y="2117288"/>
            <a:ext cx="238125" cy="297656"/>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000000"/>
              </a:buClr>
              <a:buSzPts val="1850"/>
              <a:buFont typeface="Bricolage Grotesque ExtraBold"/>
              <a:buNone/>
            </a:pPr>
            <a:r>
              <a:rPr b="1" lang="en-US" sz="1850">
                <a:solidFill>
                  <a:srgbClr val="000000"/>
                </a:solidFill>
                <a:latin typeface="Bricolage Grotesque ExtraBold"/>
                <a:ea typeface="Bricolage Grotesque ExtraBold"/>
                <a:cs typeface="Bricolage Grotesque ExtraBold"/>
                <a:sym typeface="Bricolage Grotesque ExtraBold"/>
              </a:rPr>
              <a:t>3</a:t>
            </a:r>
            <a:endParaRPr sz="1850">
              <a:solidFill>
                <a:schemeClr val="dk1"/>
              </a:solidFill>
              <a:latin typeface="Calibri"/>
              <a:ea typeface="Calibri"/>
              <a:cs typeface="Calibri"/>
              <a:sym typeface="Calibri"/>
            </a:endParaRPr>
          </a:p>
        </p:txBody>
      </p:sp>
      <p:sp>
        <p:nvSpPr>
          <p:cNvPr id="185" name="Google Shape;185;p9"/>
          <p:cNvSpPr/>
          <p:nvPr/>
        </p:nvSpPr>
        <p:spPr>
          <a:xfrm>
            <a:off x="9842421" y="2762250"/>
            <a:ext cx="248090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Bashku me klubin e debatit</a:t>
            </a:r>
            <a:endParaRPr sz="1950">
              <a:solidFill>
                <a:schemeClr val="dk1"/>
              </a:solidFill>
              <a:latin typeface="Calibri"/>
              <a:ea typeface="Calibri"/>
              <a:cs typeface="Calibri"/>
              <a:sym typeface="Calibri"/>
            </a:endParaRPr>
          </a:p>
        </p:txBody>
      </p:sp>
      <p:sp>
        <p:nvSpPr>
          <p:cNvPr id="186" name="Google Shape;186;p9"/>
          <p:cNvSpPr/>
          <p:nvPr/>
        </p:nvSpPr>
        <p:spPr>
          <a:xfrm>
            <a:off x="9842421" y="3191470"/>
            <a:ext cx="3772853" cy="127015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Ushtrohuni në artikulimin e argumenteve, duke marrë parasysh perspektiva të ndryshme dhe duke iu përgjigjur kundërargumenteve.</a:t>
            </a:r>
            <a:endParaRPr sz="1550">
              <a:solidFill>
                <a:schemeClr val="dk1"/>
              </a:solidFill>
              <a:latin typeface="Calibri"/>
              <a:ea typeface="Calibri"/>
              <a:cs typeface="Calibri"/>
              <a:sym typeface="Calibri"/>
            </a:endParaRPr>
          </a:p>
        </p:txBody>
      </p:sp>
      <p:sp>
        <p:nvSpPr>
          <p:cNvPr id="187" name="Google Shape;187;p9"/>
          <p:cNvSpPr/>
          <p:nvPr/>
        </p:nvSpPr>
        <p:spPr>
          <a:xfrm>
            <a:off x="793790" y="5178862"/>
            <a:ext cx="6422112" cy="2099191"/>
          </a:xfrm>
          <a:prstGeom prst="roundRect">
            <a:avLst>
              <a:gd fmla="val 5227" name="adj"/>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p:nvPr/>
        </p:nvSpPr>
        <p:spPr>
          <a:xfrm>
            <a:off x="793790" y="5156002"/>
            <a:ext cx="6422112" cy="91440"/>
          </a:xfrm>
          <a:prstGeom prst="roundRect">
            <a:avLst>
              <a:gd fmla="val 91163"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3707130" y="4881205"/>
            <a:ext cx="595313" cy="595313"/>
          </a:xfrm>
          <a:prstGeom prst="roundRect">
            <a:avLst>
              <a:gd fmla="val 153600"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
          <p:cNvSpPr/>
          <p:nvPr/>
        </p:nvSpPr>
        <p:spPr>
          <a:xfrm>
            <a:off x="3885724" y="5030033"/>
            <a:ext cx="238125" cy="297656"/>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000000"/>
              </a:buClr>
              <a:buSzPts val="1850"/>
              <a:buFont typeface="Bricolage Grotesque ExtraBold"/>
              <a:buNone/>
            </a:pPr>
            <a:r>
              <a:rPr b="1" lang="en-US" sz="1850">
                <a:solidFill>
                  <a:srgbClr val="000000"/>
                </a:solidFill>
                <a:latin typeface="Bricolage Grotesque ExtraBold"/>
                <a:ea typeface="Bricolage Grotesque ExtraBold"/>
                <a:cs typeface="Bricolage Grotesque ExtraBold"/>
                <a:sym typeface="Bricolage Grotesque ExtraBold"/>
              </a:rPr>
              <a:t>4</a:t>
            </a:r>
            <a:endParaRPr sz="1850">
              <a:solidFill>
                <a:schemeClr val="dk1"/>
              </a:solidFill>
              <a:latin typeface="Calibri"/>
              <a:ea typeface="Calibri"/>
              <a:cs typeface="Calibri"/>
              <a:sym typeface="Calibri"/>
            </a:endParaRPr>
          </a:p>
        </p:txBody>
      </p:sp>
      <p:sp>
        <p:nvSpPr>
          <p:cNvPr id="191" name="Google Shape;191;p9"/>
          <p:cNvSpPr/>
          <p:nvPr/>
        </p:nvSpPr>
        <p:spPr>
          <a:xfrm>
            <a:off x="1015008" y="5674995"/>
            <a:ext cx="4030623"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Eksploro studimet ndërdisilpinore</a:t>
            </a:r>
            <a:endParaRPr sz="1950">
              <a:solidFill>
                <a:schemeClr val="dk1"/>
              </a:solidFill>
              <a:latin typeface="Calibri"/>
              <a:ea typeface="Calibri"/>
              <a:cs typeface="Calibri"/>
              <a:sym typeface="Calibri"/>
            </a:endParaRPr>
          </a:p>
        </p:txBody>
      </p:sp>
      <p:sp>
        <p:nvSpPr>
          <p:cNvPr id="192" name="Google Shape;192;p9"/>
          <p:cNvSpPr/>
          <p:nvPr/>
        </p:nvSpPr>
        <p:spPr>
          <a:xfrm>
            <a:off x="1015008" y="6104215"/>
            <a:ext cx="5979676" cy="95261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Lidheni disiplinat e ndryshme akademike për të zgjeruar perspektivën dhe për të përmirësuar aftësinë tuaj për të menduar kritikisht në fusha të ndryshme.</a:t>
            </a:r>
            <a:endParaRPr sz="1550">
              <a:solidFill>
                <a:schemeClr val="dk1"/>
              </a:solidFill>
              <a:latin typeface="Calibri"/>
              <a:ea typeface="Calibri"/>
              <a:cs typeface="Calibri"/>
              <a:sym typeface="Calibri"/>
            </a:endParaRPr>
          </a:p>
        </p:txBody>
      </p:sp>
      <p:sp>
        <p:nvSpPr>
          <p:cNvPr id="193" name="Google Shape;193;p9"/>
          <p:cNvSpPr/>
          <p:nvPr/>
        </p:nvSpPr>
        <p:spPr>
          <a:xfrm>
            <a:off x="7414260" y="5178862"/>
            <a:ext cx="6422231" cy="2099191"/>
          </a:xfrm>
          <a:prstGeom prst="roundRect">
            <a:avLst>
              <a:gd fmla="val 5227" name="adj"/>
            </a:avLst>
          </a:prstGeom>
          <a:solidFill>
            <a:srgbClr val="090E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9"/>
          <p:cNvSpPr/>
          <p:nvPr/>
        </p:nvSpPr>
        <p:spPr>
          <a:xfrm>
            <a:off x="7414260" y="5156002"/>
            <a:ext cx="6422231" cy="91440"/>
          </a:xfrm>
          <a:prstGeom prst="roundRect">
            <a:avLst>
              <a:gd fmla="val 91163"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
          <p:cNvSpPr/>
          <p:nvPr/>
        </p:nvSpPr>
        <p:spPr>
          <a:xfrm>
            <a:off x="10327719" y="4881205"/>
            <a:ext cx="595313" cy="595313"/>
          </a:xfrm>
          <a:prstGeom prst="roundRect">
            <a:avLst>
              <a:gd fmla="val 153600" name="adj"/>
            </a:avLst>
          </a:prstGeom>
          <a:solidFill>
            <a:srgbClr val="EEAE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9"/>
          <p:cNvSpPr/>
          <p:nvPr/>
        </p:nvSpPr>
        <p:spPr>
          <a:xfrm>
            <a:off x="10506313" y="5030033"/>
            <a:ext cx="238125" cy="297656"/>
          </a:xfrm>
          <a:prstGeom prst="rect">
            <a:avLst/>
          </a:prstGeom>
          <a:noFill/>
          <a:ln>
            <a:noFill/>
          </a:ln>
        </p:spPr>
        <p:txBody>
          <a:bodyPr anchorCtr="0" anchor="t" bIns="0" lIns="0" spcFirstLastPara="1" rIns="0" wrap="square" tIns="0">
            <a:noAutofit/>
          </a:bodyPr>
          <a:lstStyle/>
          <a:p>
            <a:pPr indent="0" lvl="0" marL="0" marR="0" rtl="0" algn="l">
              <a:lnSpc>
                <a:spcPct val="162162"/>
              </a:lnSpc>
              <a:spcBef>
                <a:spcPts val="0"/>
              </a:spcBef>
              <a:spcAft>
                <a:spcPts val="0"/>
              </a:spcAft>
              <a:buClr>
                <a:srgbClr val="000000"/>
              </a:buClr>
              <a:buSzPts val="1850"/>
              <a:buFont typeface="Bricolage Grotesque ExtraBold"/>
              <a:buNone/>
            </a:pPr>
            <a:r>
              <a:rPr b="1" lang="en-US" sz="1850">
                <a:solidFill>
                  <a:srgbClr val="000000"/>
                </a:solidFill>
                <a:latin typeface="Bricolage Grotesque ExtraBold"/>
                <a:ea typeface="Bricolage Grotesque ExtraBold"/>
                <a:cs typeface="Bricolage Grotesque ExtraBold"/>
                <a:sym typeface="Bricolage Grotesque ExtraBold"/>
              </a:rPr>
              <a:t>5</a:t>
            </a:r>
            <a:endParaRPr sz="1850">
              <a:solidFill>
                <a:schemeClr val="dk1"/>
              </a:solidFill>
              <a:latin typeface="Calibri"/>
              <a:ea typeface="Calibri"/>
              <a:cs typeface="Calibri"/>
              <a:sym typeface="Calibri"/>
            </a:endParaRPr>
          </a:p>
        </p:txBody>
      </p:sp>
      <p:sp>
        <p:nvSpPr>
          <p:cNvPr id="197" name="Google Shape;197;p9"/>
          <p:cNvSpPr/>
          <p:nvPr/>
        </p:nvSpPr>
        <p:spPr>
          <a:xfrm>
            <a:off x="7635478" y="5674995"/>
            <a:ext cx="3635335" cy="310158"/>
          </a:xfrm>
          <a:prstGeom prst="rect">
            <a:avLst/>
          </a:prstGeom>
          <a:noFill/>
          <a:ln>
            <a:noFill/>
          </a:ln>
        </p:spPr>
        <p:txBody>
          <a:bodyPr anchorCtr="0" anchor="t" bIns="0" lIns="0" spcFirstLastPara="1" rIns="0" wrap="square" tIns="0">
            <a:noAutofit/>
          </a:bodyPr>
          <a:lstStyle/>
          <a:p>
            <a:pPr indent="0" lvl="0" marL="0" marR="0" rtl="0" algn="l">
              <a:lnSpc>
                <a:spcPct val="123076"/>
              </a:lnSpc>
              <a:spcBef>
                <a:spcPts val="0"/>
              </a:spcBef>
              <a:spcAft>
                <a:spcPts val="0"/>
              </a:spcAft>
              <a:buClr>
                <a:srgbClr val="E5DCE6"/>
              </a:buClr>
              <a:buSzPts val="1950"/>
              <a:buFont typeface="Bricolage Grotesque ExtraBold"/>
              <a:buNone/>
            </a:pPr>
            <a:r>
              <a:rPr b="1" lang="en-US" sz="1950">
                <a:solidFill>
                  <a:srgbClr val="E5DCE6"/>
                </a:solidFill>
                <a:latin typeface="Bricolage Grotesque ExtraBold"/>
                <a:ea typeface="Bricolage Grotesque ExtraBold"/>
                <a:cs typeface="Bricolage Grotesque ExtraBold"/>
                <a:sym typeface="Bricolage Grotesque ExtraBold"/>
              </a:rPr>
              <a:t>Ushtrohuni në Shkrimin Reflektues në Ditar</a:t>
            </a:r>
            <a:endParaRPr sz="1950">
              <a:solidFill>
                <a:schemeClr val="dk1"/>
              </a:solidFill>
              <a:latin typeface="Calibri"/>
              <a:ea typeface="Calibri"/>
              <a:cs typeface="Calibri"/>
              <a:sym typeface="Calibri"/>
            </a:endParaRPr>
          </a:p>
        </p:txBody>
      </p:sp>
      <p:sp>
        <p:nvSpPr>
          <p:cNvPr id="198" name="Google Shape;198;p9"/>
          <p:cNvSpPr/>
          <p:nvPr/>
        </p:nvSpPr>
        <p:spPr>
          <a:xfrm>
            <a:off x="7635478" y="6104215"/>
            <a:ext cx="5979795" cy="952619"/>
          </a:xfrm>
          <a:prstGeom prst="rect">
            <a:avLst/>
          </a:prstGeom>
          <a:noFill/>
          <a:ln>
            <a:noFill/>
          </a:ln>
        </p:spPr>
        <p:txBody>
          <a:bodyPr anchorCtr="0" anchor="t" bIns="0" lIns="0" spcFirstLastPara="1" rIns="0" wrap="square" tIns="0">
            <a:noAutofit/>
          </a:bodyPr>
          <a:lstStyle/>
          <a:p>
            <a:pPr indent="0" lvl="0" marL="0" marR="0" rtl="0" algn="l">
              <a:lnSpc>
                <a:spcPct val="161290"/>
              </a:lnSpc>
              <a:spcBef>
                <a:spcPts val="0"/>
              </a:spcBef>
              <a:spcAft>
                <a:spcPts val="0"/>
              </a:spcAft>
              <a:buClr>
                <a:srgbClr val="E5DCE6"/>
              </a:buClr>
              <a:buSzPts val="1550"/>
              <a:buFont typeface="Montserrat"/>
              <a:buNone/>
            </a:pPr>
            <a:r>
              <a:rPr lang="en-US" sz="1550">
                <a:solidFill>
                  <a:srgbClr val="E5DCE6"/>
                </a:solidFill>
                <a:latin typeface="Montserrat"/>
                <a:ea typeface="Montserrat"/>
                <a:cs typeface="Montserrat"/>
                <a:sym typeface="Montserrat"/>
              </a:rPr>
              <a:t>Mbani një ditar për të reflektuar mbi proceset tuaja të të menduarit, marrjen e vendimeve dhe paragjykimet personale. Kjo praktikë promovon vetëdijen dhe metakognicionin.</a:t>
            </a:r>
            <a:endParaRPr sz="155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2025-09-11T14:04:43Z</dcterms:created>
</cp:coreProperties>
</file>