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Fraunces Extra Bold" pitchFamily="2" charset="77"/>
      <p:regular r:id="rId14"/>
      <p:italic r:id="rId15"/>
    </p:embeddedFont>
    <p:embeddedFont>
      <p:font typeface="Nobile" panose="02000503050000020004" pitchFamily="2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73"/>
    <p:restoredTop sz="94610"/>
  </p:normalViewPr>
  <p:slideViewPr>
    <p:cSldViewPr snapToGrid="0" snapToObjects="1">
      <p:cViewPr varScale="1">
        <p:scale>
          <a:sx n="57" d="100"/>
          <a:sy n="57" d="100"/>
        </p:scale>
        <p:origin x="200" y="1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08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075730"/>
            <a:ext cx="1473994" cy="14739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5206" y="1047393"/>
            <a:ext cx="55289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rtl="0">
              <a:buNone/>
            </a:pPr>
            <a:r>
              <a:rPr lang="en-US" sz="2200" b="1" i="0" u="none" strike="noStrike" dirty="0" err="1">
                <a:solidFill>
                  <a:srgbClr val="3B4540"/>
                </a:solidFill>
                <a:effectLst/>
              </a:rPr>
              <a:t>MEDIActive</a:t>
            </a:r>
            <a:r>
              <a:rPr lang="en-US" sz="2200" b="1" i="0" u="none" strike="noStrike" dirty="0">
                <a:solidFill>
                  <a:srgbClr val="3B4540"/>
                </a:solidFill>
                <a:effectLst/>
              </a:rPr>
              <a:t> Youth: Informing the Balkans</a:t>
            </a:r>
            <a:endParaRPr lang="en-US" sz="2200" b="0" dirty="0">
              <a:effectLst/>
            </a:endParaRPr>
          </a:p>
          <a:p>
            <a:pPr>
              <a:buNone/>
            </a:pPr>
            <a:br>
              <a:rPr lang="en-US" dirty="0"/>
            </a:br>
            <a:br>
              <a:rPr lang="en-US" sz="2400" dirty="0"/>
            </a:b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280190" y="3145036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Algoritamska</a:t>
            </a:r>
            <a:r>
              <a:rPr lang="en-US" sz="44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eho</a:t>
            </a:r>
            <a:r>
              <a:rPr lang="en-US" sz="44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komora</a:t>
            </a:r>
            <a:r>
              <a:rPr lang="en-US" sz="44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: </a:t>
            </a:r>
            <a:r>
              <a:rPr lang="en-US" sz="44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Navigacija</a:t>
            </a:r>
            <a:r>
              <a:rPr lang="en-US" sz="44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vijestima</a:t>
            </a:r>
            <a:r>
              <a:rPr lang="en-US" sz="44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u </a:t>
            </a:r>
            <a:r>
              <a:rPr lang="en-US" sz="44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doba</a:t>
            </a:r>
            <a:r>
              <a:rPr lang="en-US" sz="44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društvenih</a:t>
            </a:r>
            <a:r>
              <a:rPr lang="en-US" sz="44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44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medija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6280190" y="632031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prezentacija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istražuje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duboki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konzumaciju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posebno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unutar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nudi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strategije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diverzifikaciju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informacijske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prehrane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85982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700"/>
              </a:lnSpc>
            </a:pPr>
            <a:r>
              <a:rPr lang="en-US" sz="61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Vaša</a:t>
            </a:r>
            <a:r>
              <a:rPr lang="en-US" sz="61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61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informisana</a:t>
            </a:r>
            <a:r>
              <a:rPr lang="en-US" sz="61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61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budućnost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348257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Razumijevanjem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oblikuju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aktivno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diverzifikujućii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kritički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procjenjujući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možete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osloboditi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eho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komora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postati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informisanijii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otporniji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građanin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18933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Prihvatite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medijsku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pismenost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ne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samo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obogatili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sopstveno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razumijevanje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već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doprinijeli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informisanijem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otpornijem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informisani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jačaju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demokratiju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618208"/>
            <a:ext cx="637889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Budite</a:t>
            </a:r>
            <a:r>
              <a:rPr lang="en-US" sz="26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promjena</a:t>
            </a:r>
            <a:r>
              <a:rPr lang="en-US" sz="26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u </a:t>
            </a:r>
            <a:r>
              <a:rPr lang="en-US" sz="26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ekosustavu</a:t>
            </a:r>
            <a:r>
              <a:rPr lang="en-US" sz="26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vijesti</a:t>
            </a:r>
            <a:r>
              <a:rPr lang="en-US" sz="26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.</a:t>
            </a:r>
            <a:endParaRPr lang="en-US" sz="2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793790" y="3023235"/>
            <a:ext cx="11341298" cy="1417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1150"/>
              </a:lnSpc>
            </a:pPr>
            <a:r>
              <a:rPr lang="en-US" sz="8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Hvala</a:t>
            </a:r>
            <a:endParaRPr lang="en-US" sz="8900" dirty="0"/>
          </a:p>
        </p:txBody>
      </p:sp>
      <p:sp>
        <p:nvSpPr>
          <p:cNvPr id="5" name="Text 2"/>
          <p:cNvSpPr/>
          <p:nvPr/>
        </p:nvSpPr>
        <p:spPr>
          <a:xfrm>
            <a:off x="793790" y="478107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300"/>
              </a:lnSpc>
            </a:pPr>
            <a:r>
              <a:rPr lang="en-US" sz="2650" b="1" dirty="0" err="1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Pitanja</a:t>
            </a:r>
            <a:r>
              <a:rPr lang="en-US" sz="2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?</a:t>
            </a:r>
            <a:endParaRPr lang="en-US" sz="2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2933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Društveni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mediji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: Novi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izvor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vijesti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902035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Danas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primarni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posebno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mlade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ljude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Ova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zavisnost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znači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izdavači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potrošači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upravljani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koji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diktiraju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širenje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Izdavači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prilagođavaju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naslove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članke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angažman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klikove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dijeljenja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67163"/>
            <a:ext cx="517933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Kako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algoritmi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rade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93790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915710" y="3345061"/>
            <a:ext cx="320373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Određivanje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prioriteta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sadržaja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73004" y="3835479"/>
            <a:ext cx="355985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prioritet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osnovu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interakcije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pokazujući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od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onoga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šta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trošite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vrijeme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Shape 6"/>
          <p:cNvSpPr/>
          <p:nvPr/>
        </p:nvSpPr>
        <p:spPr>
          <a:xfrm>
            <a:off x="5216962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596176" y="3345061"/>
            <a:ext cx="355985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Pojačavanje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angažmana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5" y="3835479"/>
            <a:ext cx="35598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Lajkovanje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komentarisanje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dijeljenje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povećava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sličan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feedovima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3087767"/>
            <a:ext cx="4196358" cy="2456617"/>
          </a:xfrm>
          <a:prstGeom prst="roundRect">
            <a:avLst>
              <a:gd name="adj" fmla="val 8310"/>
            </a:avLst>
          </a:prstGeom>
          <a:solidFill>
            <a:srgbClr val="FAFFFA"/>
          </a:solidFill>
          <a:ln w="30480">
            <a:solidFill>
              <a:srgbClr val="CED9CE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9640133" y="3087767"/>
            <a:ext cx="121920" cy="2456617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10019348" y="3345061"/>
            <a:ext cx="3464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Ciljanje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zasnovano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na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profilu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019348" y="3835479"/>
            <a:ext cx="355985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Platforme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podatke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profilu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nacionalnost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uzrast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lokacija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)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isporuku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odgovarajućeg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579953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Krajnji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cilj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maksimizirati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vrijeme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platformama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utičući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širenje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66975"/>
            <a:ext cx="656891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Loša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strana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algoritama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348757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530906" y="3565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Ograničenje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sadržaja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30906" y="4055864"/>
            <a:ext cx="564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mogu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ograničiti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isključiti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mišljenja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smatraju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nezanimljivim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dovodi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pristrasnih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stavova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456884" y="3487579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8194000" y="356544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Filter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mjehurići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194000" y="4055864"/>
            <a:ext cx="56426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hrane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pristranost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potvrde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pojačavajući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korisničke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obrasce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ometajući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kritičko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razmišljanje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39972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Oslanjanje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isključivo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može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izazvati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značajno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pristrasnu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ograničenu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perspektivu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81018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Algoritmi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politika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:</a:t>
            </a:r>
            <a:r>
              <a:rPr lang="bs-Latn-BA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Izbori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u SAD-u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074194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Američki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često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proučavaju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zbog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algoritamskog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Istraživanja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pokazuju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od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polovine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Facebooka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vidi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politički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istomišljenika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89" y="5482685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Samo 14,7%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redovno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susrijeće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međusektorskim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(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npr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liberali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koji vide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konzervativne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stavove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).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4856321" y="3074194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Studije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sugerišu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je Twitter (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X)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značajno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rezultate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2016.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2020.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utičući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umjerene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glasače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4856321" y="4729877"/>
            <a:ext cx="35015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naglašava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ozbiljan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rezultate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52982"/>
            <a:ext cx="506932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Uspon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lažnih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vijesti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793790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1020604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770" y="3349228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Iskrivljena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stvarnost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598075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ciljajući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zanimljiv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mogu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stvoriti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iskrivljen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osjećaj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stvarnosti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5443776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0942" y="3349228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Primjer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COVID-19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598075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Pandemija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vidjela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ozbiljan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lažnih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vakcine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je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podstaknulo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antivakserski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pokret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973586"/>
            <a:ext cx="4196358" cy="3302913"/>
          </a:xfrm>
          <a:prstGeom prst="roundRect">
            <a:avLst>
              <a:gd name="adj" fmla="val 6181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9866948" y="320040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4114" y="3349228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41076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Algoritamski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spam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598075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Angažman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nekoliko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članaka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može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dovesti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algoritme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 "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sličnog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sadržaja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korisnici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ostali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online.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6222"/>
            <a:ext cx="741056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Diverzifikacija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potrošnje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vijesti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17682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Ključno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za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tačne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lakšu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provjeru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činjenica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mentalno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blagostanje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793790" y="43242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Procijenite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navike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Procijenite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trenutne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potrošnju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Identifikujte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obrasce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koji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ukazuju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algoritamski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uticaj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5216962" y="4324231"/>
            <a:ext cx="28701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Istražite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vrste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vijesti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Razgovarajte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medijskim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navikama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drugima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Istražujte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čitajte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koji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često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ne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pojavljuju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vašem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feedu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79487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4149923"/>
            <a:ext cx="4196358" cy="30480"/>
          </a:xfrm>
          <a:prstGeom prst="rect">
            <a:avLst/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9640133" y="4324231"/>
            <a:ext cx="289024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Diverzifiikujte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resurse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81464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društveni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mediji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redu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nemojte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oslanjati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samo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njih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Potražite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tačne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nesenzacionalističke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49516"/>
            <a:ext cx="809696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Osiguravanje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kredibiliteta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i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relevantnosti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3790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93790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2551688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2755761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1051084" y="54787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Provjerite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kredibilitet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Čitajte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temama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više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posebno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vjerodostojnih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dobili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uravnotežen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pogled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5216962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6974860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178933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5474256" y="5478780"/>
            <a:ext cx="30175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Tražite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suprotne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stavove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5474256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Aktivno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tražite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različite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perspektive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formirali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tačno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mišljenje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nekom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pitanju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9640133" y="4911804"/>
            <a:ext cx="4196358" cy="2403396"/>
          </a:xfrm>
          <a:prstGeom prst="roundRect">
            <a:avLst>
              <a:gd name="adj" fmla="val 6087"/>
            </a:avLst>
          </a:prstGeom>
          <a:solidFill>
            <a:srgbClr val="FAFF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4"/>
          <p:cNvSpPr/>
          <p:nvPr/>
        </p:nvSpPr>
        <p:spPr>
          <a:xfrm>
            <a:off x="9640133" y="4881324"/>
            <a:ext cx="4196358" cy="121920"/>
          </a:xfrm>
          <a:prstGeom prst="roundRect">
            <a:avLst>
              <a:gd name="adj" fmla="val 167442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5"/>
          <p:cNvSpPr/>
          <p:nvPr/>
        </p:nvSpPr>
        <p:spPr>
          <a:xfrm>
            <a:off x="11398032" y="457164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4389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6"/>
          <p:cNvSpPr/>
          <p:nvPr/>
        </p:nvSpPr>
        <p:spPr>
          <a:xfrm>
            <a:off x="11602105" y="4741783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7"/>
          <p:cNvSpPr/>
          <p:nvPr/>
        </p:nvSpPr>
        <p:spPr>
          <a:xfrm>
            <a:off x="9897427" y="5478780"/>
            <a:ext cx="28886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Fokusirajte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se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na</a:t>
            </a:r>
            <a:r>
              <a:rPr lang="en-US" sz="2200" b="1" dirty="0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200" b="1" dirty="0" err="1">
                <a:solidFill>
                  <a:srgbClr val="405449"/>
                </a:solidFill>
                <a:ea typeface="Fraunces Extra Bold" pitchFamily="34" charset="-122"/>
                <a:cs typeface="Fraunces Extra Bold" pitchFamily="34" charset="-120"/>
              </a:rPr>
              <a:t>korisnost</a:t>
            </a:r>
            <a:endParaRPr lang="en-US" sz="2200" dirty="0"/>
          </a:p>
        </p:txBody>
      </p:sp>
      <p:sp>
        <p:nvSpPr>
          <p:cNvPr id="21" name="Text 18"/>
          <p:cNvSpPr/>
          <p:nvPr/>
        </p:nvSpPr>
        <p:spPr>
          <a:xfrm>
            <a:off x="9897427" y="5969198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Dajte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prioritet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vas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istinski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zanimaju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renomiranih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izbjegavajući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clickbait.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55865"/>
            <a:ext cx="802755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Ključna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pitanja</a:t>
            </a:r>
            <a:r>
              <a:rPr lang="en-US" sz="35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za </a:t>
            </a:r>
            <a:r>
              <a:rPr lang="en-US" sz="35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samoprocjenu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17646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širok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spektar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različitih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61866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pl-PL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Jesu li mi vijesti koje čitam zanimljive?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6086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Jesam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svjestan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/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iako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senzacionalističke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priče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zanimljive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uzbudljive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ili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bijesne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one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takođe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mogu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lažne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5030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Jesu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čitam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dobro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istražene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vjerodostojne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legitimne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izvore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u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svojim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člancima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94526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 li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koristim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različite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aplikacije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izdavače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bih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dobio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/la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svoje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vijesti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?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4039195" y="5648325"/>
            <a:ext cx="6552009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300"/>
              </a:lnSpc>
            </a:pPr>
            <a:r>
              <a:rPr lang="en-US" sz="26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A </a:t>
            </a:r>
            <a:r>
              <a:rPr lang="en-US" sz="26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ponekad</a:t>
            </a:r>
            <a:r>
              <a:rPr lang="en-US" sz="26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, </a:t>
            </a:r>
            <a:r>
              <a:rPr lang="en-US" sz="26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samo</a:t>
            </a:r>
            <a:r>
              <a:rPr lang="en-US" sz="26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ti</a:t>
            </a:r>
            <a:r>
              <a:rPr lang="en-US" sz="26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treba</a:t>
            </a:r>
            <a:r>
              <a:rPr lang="en-US" sz="26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 </a:t>
            </a:r>
            <a:r>
              <a:rPr lang="en-US" sz="2650" b="1" dirty="0" err="1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pauza</a:t>
            </a:r>
            <a:r>
              <a:rPr lang="en-US" sz="2650" b="1" dirty="0">
                <a:solidFill>
                  <a:srgbClr val="3B4540"/>
                </a:solidFill>
                <a:ea typeface="Fraunces Extra Bold" pitchFamily="34" charset="-122"/>
                <a:cs typeface="Fraunces Extra Bold" pitchFamily="34" charset="-120"/>
              </a:rPr>
              <a:t>.</a:t>
            </a:r>
            <a:endParaRPr lang="en-US" sz="2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666</Words>
  <Application>Microsoft Macintosh PowerPoint</Application>
  <PresentationFormat>Custom</PresentationFormat>
  <Paragraphs>77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Fraunces Extra Bold</vt:lpstr>
      <vt:lpstr>Fraunces Light</vt:lpstr>
      <vt:lpstr>Nobile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4</cp:revision>
  <dcterms:created xsi:type="dcterms:W3CDTF">2025-09-11T12:47:13Z</dcterms:created>
  <dcterms:modified xsi:type="dcterms:W3CDTF">2025-10-10T08:22:02Z</dcterms:modified>
</cp:coreProperties>
</file>