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Funnel Display" panose="020B0604020202020204" charset="0"/>
      <p:regular r:id="rId13"/>
    </p:embeddedFont>
    <p:embeddedFont>
      <p:font typeface="Funnel Sans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28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845231"/>
            <a:ext cx="1264087" cy="12640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697361" y="1815346"/>
            <a:ext cx="54365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837724" y="373749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Razvijajući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medijski</a:t>
            </a:r>
            <a:endParaRPr lang="bs-Latn-BA" sz="4400" dirty="0">
              <a:solidFill>
                <a:srgbClr val="051D3A"/>
              </a:solidFill>
              <a:latin typeface="Funnel Display" pitchFamily="34" charset="0"/>
              <a:ea typeface="Funnel Display" pitchFamily="34" charset="-122"/>
              <a:cs typeface="Funnel Display" pitchFamily="34" charset="-120"/>
            </a:endParaRPr>
          </a:p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krajolik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837724" y="550449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Kako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komunikacijske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transformirale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od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dominacije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do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uspona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oblikujući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međusobno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povezanu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globalnu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zajednicu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1943100"/>
            <a:ext cx="12954952" cy="21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600"/>
              </a:lnSpc>
            </a:pPr>
            <a:r>
              <a:rPr lang="en-US" sz="13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Hvala</a:t>
            </a:r>
            <a:endParaRPr lang="en-US" sz="13300" dirty="0"/>
          </a:p>
        </p:txBody>
      </p:sp>
      <p:sp>
        <p:nvSpPr>
          <p:cNvPr id="5" name="Text 2"/>
          <p:cNvSpPr/>
          <p:nvPr/>
        </p:nvSpPr>
        <p:spPr>
          <a:xfrm>
            <a:off x="837724" y="441424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837724" y="5186081"/>
            <a:ext cx="12954952" cy="37505"/>
          </a:xfrm>
          <a:prstGeom prst="rect">
            <a:avLst/>
          </a:prstGeom>
          <a:solidFill>
            <a:srgbClr val="2B3541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498896" y="558248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Pitanja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?</a:t>
            </a:r>
            <a:endParaRPr lang="en-US" sz="4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18071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Uvođenje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98395"/>
            <a:ext cx="72470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vs.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837724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7724" y="4291965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Dominiraju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TV, radio, novine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časopisi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Karakterizira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ga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jednosmjerna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urednički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nadzor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strukturirani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Često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smatra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pouzdanijim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zbog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uspostavljene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novinarske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prakse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37007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4291965"/>
            <a:ext cx="6185535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Pojavio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se s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internetom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bržu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dvosmjernu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dalje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generiraju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korisnici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brzo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širenje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iako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nižim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standardima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kredibiliteta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3142" y="561261"/>
            <a:ext cx="2677597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50"/>
              </a:lnSpc>
            </a:pP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tipovi</a:t>
            </a:r>
            <a:r>
              <a:rPr lang="en-US" sz="1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714375" y="1065490"/>
            <a:ext cx="7715250" cy="12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700"/>
              </a:lnSpc>
            </a:pP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Temelji</a:t>
            </a: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masovne</a:t>
            </a:r>
            <a:r>
              <a:rPr lang="en-US" sz="37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7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komunikacije</a:t>
            </a:r>
            <a:endParaRPr lang="en-US" sz="3750" dirty="0"/>
          </a:p>
        </p:txBody>
      </p:sp>
      <p:sp>
        <p:nvSpPr>
          <p:cNvPr id="5" name="Shape 2"/>
          <p:cNvSpPr/>
          <p:nvPr/>
        </p:nvSpPr>
        <p:spPr>
          <a:xfrm>
            <a:off x="714375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</p:sp>
      <p:sp>
        <p:nvSpPr>
          <p:cNvPr id="6" name="Shape 3"/>
          <p:cNvSpPr/>
          <p:nvPr/>
        </p:nvSpPr>
        <p:spPr>
          <a:xfrm>
            <a:off x="714375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7" name="Shape 4"/>
          <p:cNvSpPr/>
          <p:nvPr/>
        </p:nvSpPr>
        <p:spPr>
          <a:xfrm>
            <a:off x="2285940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8" name="Text 5"/>
          <p:cNvSpPr/>
          <p:nvPr/>
        </p:nvSpPr>
        <p:spPr>
          <a:xfrm>
            <a:off x="2469654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941308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Štampani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941308" y="3811191"/>
            <a:ext cx="3301722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Novine,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časopisi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časopisi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Poznat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po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dubinskom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izvještavanju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analizama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novinarskom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integritetu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4674037" y="2878336"/>
            <a:ext cx="3755588" cy="2466618"/>
          </a:xfrm>
          <a:prstGeom prst="roundRect">
            <a:avLst>
              <a:gd name="adj" fmla="val 4449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4674037" y="2855476"/>
            <a:ext cx="3755588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3" name="Shape 10"/>
          <p:cNvSpPr/>
          <p:nvPr/>
        </p:nvSpPr>
        <p:spPr>
          <a:xfrm>
            <a:off x="6245602" y="2572226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14" name="Text 11"/>
          <p:cNvSpPr/>
          <p:nvPr/>
        </p:nvSpPr>
        <p:spPr>
          <a:xfrm>
            <a:off x="6429315" y="27253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4900970" y="33886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bs-Latn-BA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„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Broadcast</a:t>
            </a:r>
            <a:r>
              <a:rPr lang="bs-Latn-BA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“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bs-Latn-BA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edi</a:t>
            </a:r>
            <a:r>
              <a:rPr lang="bs-Latn-BA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ji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900970" y="3811191"/>
            <a:ext cx="3301722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Televizija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radio.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Isporučuje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širokoj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publici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kroz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regulirano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planirano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programiranje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714375" y="5855137"/>
            <a:ext cx="7715250" cy="1813203"/>
          </a:xfrm>
          <a:prstGeom prst="roundRect">
            <a:avLst>
              <a:gd name="adj" fmla="val 6052"/>
            </a:avLst>
          </a:prstGeom>
          <a:solidFill>
            <a:srgbClr val="FAF5EB"/>
          </a:solidFill>
          <a:ln/>
        </p:spPr>
      </p:sp>
      <p:sp>
        <p:nvSpPr>
          <p:cNvPr id="18" name="Shape 15"/>
          <p:cNvSpPr/>
          <p:nvPr/>
        </p:nvSpPr>
        <p:spPr>
          <a:xfrm>
            <a:off x="714375" y="5832277"/>
            <a:ext cx="7715250" cy="91440"/>
          </a:xfrm>
          <a:prstGeom prst="roundRect">
            <a:avLst>
              <a:gd name="adj" fmla="val 93764"/>
            </a:avLst>
          </a:prstGeom>
          <a:solidFill>
            <a:srgbClr val="3371A5"/>
          </a:solidFill>
          <a:ln/>
        </p:spPr>
      </p:sp>
      <p:sp>
        <p:nvSpPr>
          <p:cNvPr id="19" name="Shape 16"/>
          <p:cNvSpPr/>
          <p:nvPr/>
        </p:nvSpPr>
        <p:spPr>
          <a:xfrm>
            <a:off x="4265831" y="5549027"/>
            <a:ext cx="612338" cy="612338"/>
          </a:xfrm>
          <a:prstGeom prst="roundRect">
            <a:avLst>
              <a:gd name="adj" fmla="val 149329"/>
            </a:avLst>
          </a:prstGeom>
          <a:solidFill>
            <a:srgbClr val="3371A5"/>
          </a:solidFill>
          <a:ln/>
        </p:spPr>
      </p:sp>
      <p:sp>
        <p:nvSpPr>
          <p:cNvPr id="20" name="Text 17"/>
          <p:cNvSpPr/>
          <p:nvPr/>
        </p:nvSpPr>
        <p:spPr>
          <a:xfrm>
            <a:off x="4449544" y="5702141"/>
            <a:ext cx="244912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900" dirty="0"/>
          </a:p>
        </p:txBody>
      </p:sp>
      <p:sp>
        <p:nvSpPr>
          <p:cNvPr id="21" name="Text 18"/>
          <p:cNvSpPr/>
          <p:nvPr/>
        </p:nvSpPr>
        <p:spPr>
          <a:xfrm>
            <a:off x="941308" y="6365438"/>
            <a:ext cx="240149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Vanjski</a:t>
            </a:r>
            <a:r>
              <a:rPr lang="en-US" sz="18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850" dirty="0"/>
          </a:p>
        </p:txBody>
      </p:sp>
      <p:sp>
        <p:nvSpPr>
          <p:cNvPr id="22" name="Text 19"/>
          <p:cNvSpPr/>
          <p:nvPr/>
        </p:nvSpPr>
        <p:spPr>
          <a:xfrm>
            <a:off x="941308" y="6787991"/>
            <a:ext cx="7261384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Bilbordi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posteri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oglašavanje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tranzitu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Maksimizira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vidljivost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javnim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prostorima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konciznim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0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porukama</a:t>
            </a: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13038" y="515183"/>
            <a:ext cx="2204204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17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1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7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55677" y="977860"/>
            <a:ext cx="6469142" cy="5510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Transformacija</a:t>
            </a:r>
            <a:r>
              <a:rPr lang="en-US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protoka</a:t>
            </a:r>
            <a:r>
              <a:rPr lang="en-US" sz="34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34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informacija</a:t>
            </a:r>
            <a:endParaRPr lang="en-US" sz="3450" dirty="0"/>
          </a:p>
        </p:txBody>
      </p:sp>
      <p:sp>
        <p:nvSpPr>
          <p:cNvPr id="4" name="Text 2"/>
          <p:cNvSpPr/>
          <p:nvPr/>
        </p:nvSpPr>
        <p:spPr>
          <a:xfrm>
            <a:off x="655677" y="1978462"/>
            <a:ext cx="6431042" cy="1199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revolucionirali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način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se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stvaraju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dijele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konzumiraju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rušeći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barijere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njegujući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okruženja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Njegovo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oslanjanje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internet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gotovo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trenutnu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globalnu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distribuciju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5677" y="3364944"/>
            <a:ext cx="2645093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Web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stranice</a:t>
            </a: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2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0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blogovi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55677" y="3882866"/>
            <a:ext cx="6431042" cy="899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Temeljni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elementi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pružaju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organizacije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vijesti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pojedince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dijeljenje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raznolikog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Web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stranice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služe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kao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službene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dok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blogovi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nude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više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ličnog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zasnovanog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4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mišljenju</a:t>
            </a: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01" y="2020610"/>
            <a:ext cx="6431042" cy="64310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7048" y="20113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Društveni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602587"/>
            <a:ext cx="1033510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Korisnički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generisani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sadržaj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interaktivnost</a:t>
            </a:r>
            <a:endParaRPr lang="en-US" sz="4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665577"/>
            <a:ext cx="598408" cy="5984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35336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Platforme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735336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Facebook, Twitter, Instagram, LinkedIn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redefiniraju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kroz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generiraju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korisnici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interaktivnost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665577"/>
            <a:ext cx="598408" cy="5984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53388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Video Streaming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153388" y="4303157"/>
            <a:ext cx="322123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YouTube, Netflix, Twitch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pružaju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prilagođeni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live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streamingom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koji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poboljšava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interakciju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realnom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vremenu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665577"/>
            <a:ext cx="598408" cy="5984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71440" y="38076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Interaktivni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71440" y="4303157"/>
            <a:ext cx="322123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VR, AR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web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stranice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nude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impresivna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iskustva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omogućavajući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korisnicima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aktivno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oblikuju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svoje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putovanje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4307" y="584597"/>
            <a:ext cx="2861667" cy="312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Poređenje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tipova</a:t>
            </a:r>
            <a:r>
              <a:rPr lang="en-US" sz="1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19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42593" y="1108829"/>
            <a:ext cx="4992529" cy="624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00"/>
              </a:lnSpc>
            </a:pP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Interakcija</a:t>
            </a:r>
            <a:r>
              <a:rPr lang="en-US" sz="3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s </a:t>
            </a:r>
            <a:r>
              <a:rPr lang="en-US" sz="39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publikom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42593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742593" y="2849880"/>
            <a:ext cx="6313765" cy="1018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Poznat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po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jednosmjernoj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pasivnoj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potrošnji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Mehanizmi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povratnih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kao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što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pisma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uredniku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spori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3" y="4106823"/>
            <a:ext cx="2286000" cy="22860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1662" y="2263259"/>
            <a:ext cx="2995493" cy="374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3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7581662" y="2849880"/>
            <a:ext cx="6313765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Naglašava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dvosmjernu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komunikaciju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trenutnim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povratnim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informacijama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putem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komentara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dijeljenja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lajkova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direktnih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6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poruka</a:t>
            </a: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6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62" y="3767376"/>
            <a:ext cx="3638907" cy="36389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01427" y="1739741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Poređenje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tipova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837724" y="2331006"/>
            <a:ext cx="77660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Pristupačnost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prilagođavanje</a:t>
            </a:r>
            <a:endParaRPr lang="en-US" sz="4400" dirty="0"/>
          </a:p>
        </p:txBody>
      </p:sp>
      <p:sp>
        <p:nvSpPr>
          <p:cNvPr id="4" name="Shape 2"/>
          <p:cNvSpPr/>
          <p:nvPr/>
        </p:nvSpPr>
        <p:spPr>
          <a:xfrm>
            <a:off x="837724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84659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6" name="Text 4"/>
          <p:cNvSpPr/>
          <p:nvPr/>
        </p:nvSpPr>
        <p:spPr>
          <a:xfrm>
            <a:off x="1084659" y="4598313"/>
            <a:ext cx="3105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Tradicionalna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pristupačnost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84659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geografskim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vremenskim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ograničenjima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;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dostupan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određeno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vrijeme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unutar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određenih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područja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93996"/>
            <a:ext cx="6357818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681793" y="3640931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sp>
        <p:nvSpPr>
          <p:cNvPr id="10" name="Text 8"/>
          <p:cNvSpPr/>
          <p:nvPr/>
        </p:nvSpPr>
        <p:spPr>
          <a:xfrm>
            <a:off x="7681793" y="4598313"/>
            <a:ext cx="28358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Digitalno</a:t>
            </a: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prilagođavanje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1793" y="5093851"/>
            <a:ext cx="58639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Algoritmi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prilagođavaju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korisničkim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preferencijama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stvarajući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personalizirana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iskustva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ali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potencijalno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dovodeći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do "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eho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komora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58227" y="1580436"/>
            <a:ext cx="32275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Poređenje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tipova</a:t>
            </a: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837724" y="2171700"/>
            <a:ext cx="711755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Kredibilitet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provjera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činjenica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837724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Tradicionalni</a:t>
            </a: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837724" y="4135636"/>
            <a:ext cx="34423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Percipirani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kao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vjerodostojniji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zbog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visokog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osiguranja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kvaliteta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uspostavljenih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uredničkih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procesa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rigorozne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provjere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činjenica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871561" y="347400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Digitalni</a:t>
            </a:r>
            <a:r>
              <a:rPr lang="en-US" sz="2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265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mediji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4871561" y="4135636"/>
            <a:ext cx="3442335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Kredibilitet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promjenjiv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jer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svako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može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objavljivati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sadržaj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bez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stroge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kontrole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doprinoseći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širenju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dezinformacija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Inicijative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provjeru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činjenica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ključne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907048" y="22524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2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Zaključak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2843689"/>
            <a:ext cx="1095827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Budućnost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medija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: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Prilagođavanje</a:t>
            </a: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</a:t>
            </a:r>
            <a:r>
              <a:rPr lang="en-US" sz="4400" dirty="0" err="1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promjenama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837724" y="390667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Medijski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pejzaž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u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stalnom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kretanju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obilježen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stalnom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konvergencijom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tradicionalnih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digitalnih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društvenih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platformi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455890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transformacija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osnažuje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korisnike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neviđenim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pristupom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interaktivnošću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dok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također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zahtijeva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povećanu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medijsku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pismenost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vještine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kritičke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procjene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59415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Razumijevanje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dinamike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je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ključno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za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navigaciju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informiranom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angažiranom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sz="1850" dirty="0" err="1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budućnošću</a:t>
            </a: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529</Words>
  <Application>Microsoft Office PowerPoint</Application>
  <PresentationFormat>Custom</PresentationFormat>
  <Paragraphs>69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Funnel Sans</vt:lpstr>
      <vt:lpstr>Arial</vt:lpstr>
      <vt:lpstr>Funnel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2025-09-11T11:18:56Z</dcterms:created>
  <dcterms:modified xsi:type="dcterms:W3CDTF">2025-09-28T17:07:26Z</dcterms:modified>
</cp:coreProperties>
</file>