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18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147411"/>
            <a:ext cx="1473994" cy="14739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8315206" y="2119074"/>
            <a:ext cx="552890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MEDIActive Youth: Informing the Balkans</a:t>
            </a:r>
            <a:endParaRPr lang="en-US" sz="2200" dirty="0"/>
          </a:p>
        </p:txBody>
      </p:sp>
      <p:sp>
        <p:nvSpPr>
          <p:cNvPr id="5" name="Text 1"/>
          <p:cNvSpPr/>
          <p:nvPr/>
        </p:nvSpPr>
        <p:spPr>
          <a:xfrm>
            <a:off x="6280190" y="42167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Post-</a:t>
            </a:r>
            <a:r>
              <a:rPr lang="bs-Latn-BA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istina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&amp;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6280190" y="59744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Navigacija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krajolikom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bs-Latn-BA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digitalnom dobu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2912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Njegovanje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informisane</a:t>
            </a: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44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budućnosti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28683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poremećaj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složen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izazov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našem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međusobno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povezanom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svijetu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obuhvatajući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zlonamjernih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manipulacija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4630698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Razumijevanje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njegovih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različitih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oblika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utjecaja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prvi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korak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izgradnji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otpornosti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Kultiviranjem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poboljšanjem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medijske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pismenosti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korištenjem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kolektivne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akcije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možemo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kretati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ovim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zamršenim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krajolikom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633745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Hvala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45781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Pitanja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855"/>
            <a:ext cx="904029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Izazov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preopterećenja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informacijama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58133"/>
            <a:ext cx="2165747" cy="2117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520559" y="3107055"/>
            <a:ext cx="103235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preplavljen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većinom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stavljajući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teret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pojedince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prepoznaju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Široko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rasprostranjene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mogu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dovesti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činjenično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netačnih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uvjerenja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podupiru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političke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društvene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odluke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potkopavajući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dobrobit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zajednice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3520559" y="4399836"/>
            <a:ext cx="1032355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bismo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borili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protiv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toga,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moramo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razumjeti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ljudi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formiraju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mišljenja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zašto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učinkovite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578584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95205"/>
            <a:ext cx="60076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Razumijevanje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post-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istine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1133951" y="3672483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"Post-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definirana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odnosi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okolnosti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objektivne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utjecajne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oblikovanju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javnog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mnijenja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apela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emocije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lična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uvjerenja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."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417332"/>
            <a:ext cx="30480" cy="1236107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793790" y="49085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istinita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politika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uspijeva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polariziranom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okruženju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gdje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ideja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već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podijeljena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pojmove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nasuprot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tvojoj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istini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pojačavajući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postojeće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društvene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polarizacije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2621"/>
            <a:ext cx="880538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Širi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pogled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94322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Izraz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vijesti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nedovoljan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sav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"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poremećaj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"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obuhvata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različite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stepene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niskog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nivoa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zagađenja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duboko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obmanjujućeg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60" y="3966686"/>
            <a:ext cx="340162" cy="4252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30906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Namjerno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koji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nanijela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audio-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vizualni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teorije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zavjere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35893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63" y="3966686"/>
            <a:ext cx="340162" cy="4252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973008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973008" y="4492466"/>
            <a:ext cx="342149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namjere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naškodi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netačni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opisi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fotografija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9677995" y="392418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5F515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3065" y="3966686"/>
            <a:ext cx="340162" cy="4252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415111" y="40020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Malinformacije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10415111" y="4492466"/>
            <a:ext cx="342149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nanijela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često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premještanjem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privatnih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javnu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sferu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zlonamjerno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iskrivljavanje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492" y="401955"/>
            <a:ext cx="3708797" cy="365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Dezinformacije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na</a:t>
            </a:r>
            <a:r>
              <a:rPr lang="en-US" sz="23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3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djelu</a:t>
            </a:r>
            <a:endParaRPr lang="en-US" sz="2300" dirty="0"/>
          </a:p>
        </p:txBody>
      </p:sp>
      <p:sp>
        <p:nvSpPr>
          <p:cNvPr id="3" name="Text 1"/>
          <p:cNvSpPr/>
          <p:nvPr/>
        </p:nvSpPr>
        <p:spPr>
          <a:xfrm>
            <a:off x="511492" y="1077754"/>
            <a:ext cx="3077528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Glasine</a:t>
            </a: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o Macron Offshore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računu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511492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Tokom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francuskih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predsjedničkih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izbora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2017.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dokumenti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proširili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internetom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tvrdeći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je Emmanuel Macron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imao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tajni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offshore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račun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Bahamima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Cilj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bio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obeshrabriti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glasače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ga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podrže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92" y="2318147"/>
            <a:ext cx="3413760" cy="42443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01057" y="1077754"/>
            <a:ext cx="1827133" cy="228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4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Podesta Email </a:t>
            </a:r>
            <a:r>
              <a:rPr lang="en-US" sz="14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Curenje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7501057" y="1452205"/>
            <a:ext cx="6625471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 2016.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e-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mailovi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Johna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Podeste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hakirani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objavljeni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strane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Wikileaksa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Iako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obavještajne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agencije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nisu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pronašle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falsifikat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curenje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bacilo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svjetlo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unutrašnje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funkcioniranje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predsjedničke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kampanje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uzrokujući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štetu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izlaganjem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autentičnih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1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1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1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057" y="2318147"/>
            <a:ext cx="6625471" cy="66254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96421"/>
            <a:ext cx="576822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Primjer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dezinformacija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618548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 2017.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nakon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terorističkog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napada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Parizu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podijeljen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video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kojem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tvrdi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londonski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muslimani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slave. Video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zapravo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2009.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godine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prikazuje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Pakistance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slave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pobjedu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u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kriketu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Ovo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dijeli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neko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nije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svjestan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svoje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lažnosti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617458"/>
            <a:ext cx="10315932" cy="5613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00"/>
              </a:lnSpc>
            </a:pP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35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35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manipulacija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85813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85813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>
          <a:xfrm>
            <a:off x="1162645" y="1882735"/>
            <a:ext cx="3027521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Manipulirani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62645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petljao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da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prevarilo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Primjer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Video Emme Gonzalez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metu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pištolja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je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izmijenjen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bi se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prikazalo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kida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Ustav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SAD-a.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645" y="4416743"/>
            <a:ext cx="3002280" cy="2971800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5213509" y="1627822"/>
            <a:ext cx="420326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213509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0" name="Text 7"/>
          <p:cNvSpPr/>
          <p:nvPr/>
        </p:nvSpPr>
        <p:spPr>
          <a:xfrm>
            <a:off x="5590342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Izmišljeni</a:t>
            </a: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590342" y="2368153"/>
            <a:ext cx="3571518" cy="1796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bez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činjenične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osnove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potpuno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Primjer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orla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koji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bebu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kreiran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od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strane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studenata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dizajna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342" y="4416743"/>
            <a:ext cx="3571518" cy="203751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9641205" y="1627822"/>
            <a:ext cx="4203383" cy="6015633"/>
          </a:xfrm>
          <a:prstGeom prst="roundRect">
            <a:avLst>
              <a:gd name="adj" fmla="val 8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641205" y="1627822"/>
            <a:ext cx="121920" cy="6015633"/>
          </a:xfrm>
          <a:prstGeom prst="roundRect">
            <a:avLst>
              <a:gd name="adj" fmla="val 27626"/>
            </a:avLst>
          </a:prstGeom>
          <a:solidFill>
            <a:srgbClr val="E2C2B3"/>
          </a:solidFill>
          <a:ln/>
        </p:spPr>
      </p:sp>
      <p:sp>
        <p:nvSpPr>
          <p:cNvPr id="15" name="Text 11"/>
          <p:cNvSpPr/>
          <p:nvPr/>
        </p:nvSpPr>
        <p:spPr>
          <a:xfrm>
            <a:off x="10018038" y="1882735"/>
            <a:ext cx="2806660" cy="350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Deepfakes</a:t>
            </a:r>
            <a:endParaRPr lang="en-US" sz="2200" dirty="0"/>
          </a:p>
        </p:txBody>
      </p:sp>
      <p:sp>
        <p:nvSpPr>
          <p:cNvPr id="16" name="Text 12"/>
          <p:cNvSpPr/>
          <p:nvPr/>
        </p:nvSpPr>
        <p:spPr>
          <a:xfrm>
            <a:off x="10018038" y="2368153"/>
            <a:ext cx="3571637" cy="10776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video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audio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stvarajući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uvjerljive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prikaze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ljudi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8038" y="3698319"/>
            <a:ext cx="3571637" cy="24436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147" y="476250"/>
            <a:ext cx="10011727" cy="4329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400"/>
              </a:lnSpc>
            </a:pP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Vrste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: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lažno</a:t>
            </a:r>
            <a:r>
              <a:rPr lang="en-US" sz="2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2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predstavljanje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606147" y="1277064"/>
            <a:ext cx="3903583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Obmanjujući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kontekst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06147" y="1720691"/>
            <a:ext cx="6497836" cy="831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Autentične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predstavljene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izvan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djelomični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citati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,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selektivna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statistika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Originalni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preoblikovan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lažnim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kontekstualnim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informacijama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smeće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Hyde Parka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pogrešno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povezano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protestom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7" y="2747010"/>
            <a:ext cx="4091940" cy="508254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34037" y="1277064"/>
            <a:ext cx="4114681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Lažna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veza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sadržaj</a:t>
            </a:r>
            <a:r>
              <a:rPr lang="en-US" sz="170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170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uljeza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34037" y="1720691"/>
            <a:ext cx="6497836" cy="554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Clickbait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koristeći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obmanjujuće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naslove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Lažno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predstavljanje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originalnih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izvora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(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npr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lažne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vijesti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koje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koriste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prave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logotipe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3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brenda</a:t>
            </a:r>
            <a:r>
              <a:rPr lang="en-US" sz="13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).</a:t>
            </a:r>
            <a:endParaRPr lang="en-US" sz="13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037" y="2469832"/>
            <a:ext cx="588264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47136"/>
            <a:ext cx="7687032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0"/>
              </a:lnSpc>
            </a:pP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Adresiranje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informacijskog</a:t>
            </a:r>
            <a:r>
              <a:rPr lang="en-US" sz="3550" b="1" dirty="0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 </a:t>
            </a:r>
            <a:r>
              <a:rPr lang="en-US" sz="3550" b="1" dirty="0" err="1">
                <a:solidFill>
                  <a:srgbClr val="FFF8F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poremećaja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8677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Navigacija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zahtijeva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razmišljanje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višestruki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pristup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793790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Obrazovanje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Promovirajte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medijsku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pismenost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kako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biste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pomogli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pojedincima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da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kritički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procijene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216962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5216962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0" name="Text 8"/>
          <p:cNvSpPr/>
          <p:nvPr/>
        </p:nvSpPr>
        <p:spPr>
          <a:xfrm>
            <a:off x="5216962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Regulacija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16962" y="4505563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Platforme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moraju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implementirati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mjere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za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smanjenje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širenja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dezinformacija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9640133" y="3485793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3C9C5"/>
                </a:solidFill>
                <a:latin typeface="Noto Serif HK Light" pitchFamily="34" charset="0"/>
                <a:ea typeface="Noto Serif HK Light" pitchFamily="34" charset="-122"/>
                <a:cs typeface="Noto Serif HK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9640133" y="3840837"/>
            <a:ext cx="4196358" cy="3048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14" name="Text 12"/>
          <p:cNvSpPr/>
          <p:nvPr/>
        </p:nvSpPr>
        <p:spPr>
          <a:xfrm>
            <a:off x="9640133" y="401514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D3C9C5"/>
                </a:solidFill>
                <a:latin typeface="Noto Serif HK Bold" pitchFamily="34" charset="0"/>
                <a:ea typeface="Noto Serif HK Bold" pitchFamily="34" charset="-122"/>
                <a:cs typeface="Noto Serif HK Bold" pitchFamily="34" charset="-120"/>
              </a:rPr>
              <a:t>Tehnologija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40133" y="4505563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Razviti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alate za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otkrivanje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označavanje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izmišljenog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 </a:t>
            </a:r>
            <a:r>
              <a:rPr lang="en-US" sz="1750" dirty="0" err="1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sadržaja</a:t>
            </a:r>
            <a:r>
              <a:rPr lang="en-US" sz="1750" dirty="0">
                <a:solidFill>
                  <a:srgbClr val="D3C9C5"/>
                </a:solidFill>
                <a:latin typeface="Noto Serif HK" pitchFamily="34" charset="0"/>
                <a:ea typeface="Noto Serif HK" pitchFamily="34" charset="-122"/>
                <a:cs typeface="Noto Serif HK" pitchFamily="34" charset="-120"/>
              </a:rPr>
              <a:t>.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93790" y="601944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655</Words>
  <Application>Microsoft Office PowerPoint</Application>
  <PresentationFormat>Custom</PresentationFormat>
  <Paragraphs>63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Noto Serif HK</vt:lpstr>
      <vt:lpstr>Noto Serif HK Bold</vt:lpstr>
      <vt:lpstr>Noto Serif HK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2025-09-11T12:49:13Z</dcterms:created>
  <dcterms:modified xsi:type="dcterms:W3CDTF">2025-09-28T17:18:38Z</dcterms:modified>
</cp:coreProperties>
</file>