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Source Sans 3" panose="020B0604020202020204" charset="0"/>
      <p:regular r:id="rId15"/>
    </p:embeddedFont>
    <p:embeddedFont>
      <p:font typeface="Source Serif 4 Semi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93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969526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18723" y="943332"/>
            <a:ext cx="495252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Informing the Balkans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18696" y="922377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2842617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837724" y="3491746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9700"/>
              </a:lnSpc>
            </a:pP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Navigacija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kroz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labirint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lažnih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</a:t>
            </a:r>
            <a:endParaRPr lang="en-US" sz="7750" dirty="0"/>
          </a:p>
        </p:txBody>
      </p:sp>
      <p:sp>
        <p:nvSpPr>
          <p:cNvPr id="9" name="Text 5"/>
          <p:cNvSpPr/>
          <p:nvPr/>
        </p:nvSpPr>
        <p:spPr>
          <a:xfrm>
            <a:off x="2427803" y="6269950"/>
            <a:ext cx="9774674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50"/>
              </a:lnSpc>
            </a:pP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Razumijevanje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dezinformacija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bs-Latn-BA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informacija</a:t>
            </a:r>
            <a:endParaRPr lang="en-US" sz="3100" dirty="0"/>
          </a:p>
        </p:txBody>
      </p:sp>
      <p:sp>
        <p:nvSpPr>
          <p:cNvPr id="10" name="Text 6"/>
          <p:cNvSpPr/>
          <p:nvPr/>
        </p:nvSpPr>
        <p:spPr>
          <a:xfrm>
            <a:off x="837724" y="7076718"/>
            <a:ext cx="12954952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endParaRPr lang="en-US" sz="2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59825"/>
            <a:ext cx="1239988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primjena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Analiza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članka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o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lažnim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vijestima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1151811" y="2808684"/>
            <a:ext cx="614672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"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Čudotvorno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voće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pronađeno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u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Albaniji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liječi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bolesti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!"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837724" y="2494598"/>
            <a:ext cx="22860" cy="936188"/>
          </a:xfrm>
          <a:prstGeom prst="rect">
            <a:avLst/>
          </a:prstGeom>
          <a:solidFill>
            <a:srgbClr val="BE49DF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3875842"/>
            <a:ext cx="282237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Crvene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zastave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u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članku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37724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Izvanredne tvrdnje bez naučnih dokaza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da-D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Anonimni izvori ("jedan stanovnik", "lokalni farmer")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209818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Elementi teorije zavjere ("Big Pharma ne želi da znate")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37724" y="595312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nabijen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", 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čudesni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lijek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")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37724" y="636139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Nema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vlasti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stručnjaka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387584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koja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treba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postaviti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578328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 je objavio ovaj članak?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postoje vjerodostojne naučne studije citirane?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578328" y="520981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potvrđene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drugih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578328" y="561808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Zašto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o 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čudotvornom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lijeku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ne bi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naširoko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izvještavalo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578328" y="602634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 bi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mogla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priče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98540"/>
            <a:ext cx="847367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Vaša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lista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za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otkrivanje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lažnih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047399"/>
            <a:ext cx="4178618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837724" y="2024539"/>
            <a:ext cx="4178618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5" name="Shape 3"/>
          <p:cNvSpPr/>
          <p:nvPr/>
        </p:nvSpPr>
        <p:spPr>
          <a:xfrm>
            <a:off x="2612886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6" name="Text 4"/>
          <p:cNvSpPr/>
          <p:nvPr/>
        </p:nvSpPr>
        <p:spPr>
          <a:xfrm>
            <a:off x="2801362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70015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070015" y="3004661"/>
            <a:ext cx="371403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pl-PL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Tko daje ove informacije? Je li to vjerodostojna novinska organizacija ili nepoznata web stranica?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225772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0" name="Shape 8"/>
          <p:cNvSpPr/>
          <p:nvPr/>
        </p:nvSpPr>
        <p:spPr>
          <a:xfrm>
            <a:off x="5225772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1" name="Shape 9"/>
          <p:cNvSpPr/>
          <p:nvPr/>
        </p:nvSpPr>
        <p:spPr>
          <a:xfrm>
            <a:off x="7000935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12" name="Text 10"/>
          <p:cNvSpPr/>
          <p:nvPr/>
        </p:nvSpPr>
        <p:spPr>
          <a:xfrm>
            <a:off x="7189410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5458063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naslov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5458063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Pokušava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vas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šokirati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uplašiti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Da li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podudara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9613940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16" name="Shape 14"/>
          <p:cNvSpPr/>
          <p:nvPr/>
        </p:nvSpPr>
        <p:spPr>
          <a:xfrm>
            <a:off x="9613940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7" name="Shape 15"/>
          <p:cNvSpPr/>
          <p:nvPr/>
        </p:nvSpPr>
        <p:spPr>
          <a:xfrm>
            <a:off x="11389102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18" name="Text 16"/>
          <p:cNvSpPr/>
          <p:nvPr/>
        </p:nvSpPr>
        <p:spPr>
          <a:xfrm>
            <a:off x="11577578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846231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Unakrsna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referenca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9846231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pronaći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drugim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renomiranim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stranicama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Da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više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potvrđuje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37724" y="4765596"/>
            <a:ext cx="6372701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837724" y="4742736"/>
            <a:ext cx="6372701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23" name="Shape 21"/>
          <p:cNvSpPr/>
          <p:nvPr/>
        </p:nvSpPr>
        <p:spPr>
          <a:xfrm>
            <a:off x="3709928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24" name="Text 22"/>
          <p:cNvSpPr/>
          <p:nvPr/>
        </p:nvSpPr>
        <p:spPr>
          <a:xfrm>
            <a:off x="3898404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1070015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Potražite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dokaze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1070015" y="5722858"/>
            <a:ext cx="590811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Postoje li izvori ili dokazi koji podupiru tvrdnje? Da li se stručnjaci navode po imenu?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7419856" y="4765596"/>
            <a:ext cx="6372820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</p:sp>
      <p:sp>
        <p:nvSpPr>
          <p:cNvPr id="28" name="Shape 26"/>
          <p:cNvSpPr/>
          <p:nvPr/>
        </p:nvSpPr>
        <p:spPr>
          <a:xfrm>
            <a:off x="7419856" y="4742736"/>
            <a:ext cx="6372820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29" name="Shape 27"/>
          <p:cNvSpPr/>
          <p:nvPr/>
        </p:nvSpPr>
        <p:spPr>
          <a:xfrm>
            <a:off x="10292060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</p:sp>
      <p:sp>
        <p:nvSpPr>
          <p:cNvPr id="30" name="Text 28"/>
          <p:cNvSpPr/>
          <p:nvPr/>
        </p:nvSpPr>
        <p:spPr>
          <a:xfrm>
            <a:off x="10480536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1950" dirty="0"/>
          </a:p>
        </p:txBody>
      </p:sp>
      <p:sp>
        <p:nvSpPr>
          <p:cNvPr id="31" name="Text 29"/>
          <p:cNvSpPr/>
          <p:nvPr/>
        </p:nvSpPr>
        <p:spPr>
          <a:xfrm>
            <a:off x="7652147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Koristite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fact-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checkere</a:t>
            </a:r>
            <a:endParaRPr lang="en-US" sz="1900" dirty="0"/>
          </a:p>
        </p:txBody>
      </p:sp>
      <p:sp>
        <p:nvSpPr>
          <p:cNvPr id="32" name="Text 30"/>
          <p:cNvSpPr/>
          <p:nvPr/>
        </p:nvSpPr>
        <p:spPr>
          <a:xfrm>
            <a:off x="7652147" y="5722858"/>
            <a:ext cx="59082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Jeste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mjestom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37724" y="6860858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Zapamtite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Ostati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informiran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znači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ostati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kritičan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Primjenom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alata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tehnika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zaštititi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obmanjujućih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37724" y="3196947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837724" y="41269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Hvala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pažnji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761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67645"/>
            <a:ext cx="7468553" cy="2094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50"/>
              </a:lnSpc>
            </a:pP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današnjem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digitalnom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svijetu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razlikovanje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između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fikcije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bitno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Ova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prezentacija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pomoći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identificirate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shvatite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između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bs-Latn-BA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misi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nformacija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pružajući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praktične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alate za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procjenu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60414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Ciljevi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učenja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395186"/>
            <a:ext cx="4178618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5" name="Text 3"/>
          <p:cNvSpPr/>
          <p:nvPr/>
        </p:nvSpPr>
        <p:spPr>
          <a:xfrm>
            <a:off x="1161455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Definirajte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ključne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pojmove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61455" y="4061103"/>
            <a:ext cx="362259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Razumjeti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bs-Latn-BA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razlikuju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jedni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drugih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225772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225772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9" name="Text 7"/>
          <p:cNvSpPr/>
          <p:nvPr/>
        </p:nvSpPr>
        <p:spPr>
          <a:xfrm>
            <a:off x="5549503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Identificirajte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primjere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549503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Prepoznajte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slučajeve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bs-Latn-BA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medijima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9613940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13940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</p:sp>
      <p:sp>
        <p:nvSpPr>
          <p:cNvPr id="13" name="Text 11"/>
          <p:cNvSpPr/>
          <p:nvPr/>
        </p:nvSpPr>
        <p:spPr>
          <a:xfrm>
            <a:off x="9937671" y="3627477"/>
            <a:ext cx="285297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Primijenite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alate za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verifikaciju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937671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praktične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alate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tehnike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procjenu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pouzdanosti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37724" y="55341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Savladavanjem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vještina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postat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kritičniji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potrošač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našem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složenijem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krajoliku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3173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Razumijevanje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terminologije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24124" y="3077647"/>
            <a:ext cx="3629501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41175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541175" y="3612237"/>
            <a:ext cx="319539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predstavljene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širiti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putem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tradicionalnih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društvenih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3056" y="3077647"/>
            <a:ext cx="3629620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0107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Dezinformacije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80107" y="3728323"/>
            <a:ext cx="319551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namjerno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stvorene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zavaraju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ljude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324124" y="5159931"/>
            <a:ext cx="7468553" cy="1537811"/>
          </a:xfrm>
          <a:prstGeom prst="roundRect">
            <a:avLst>
              <a:gd name="adj" fmla="val 5721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41175" y="537698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bs-Latn-BA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informacije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541175" y="5810607"/>
            <a:ext cx="70344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Netačne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dijele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bez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štetne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obično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greške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nesporazuma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455" y="539948"/>
            <a:ext cx="4620339" cy="577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Example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55" y="1632823"/>
            <a:ext cx="6290191" cy="62901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2374" y="1608296"/>
            <a:ext cx="3541514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da-DK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Glasine o promjeni karijere slavnih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562374" y="2093357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 </a:t>
            </a:r>
            <a:r>
              <a:rPr lang="bs-Latn-BA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Glasina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podijeljena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bez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provjere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slavna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osoba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napušta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svoju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karijeru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bi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započela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novi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posao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2374" y="2898219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Ista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priča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namjerno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stvorena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promociju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nepovezanog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proizvoda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koristeći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ime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slavne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osobe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2374" y="3703082"/>
            <a:ext cx="629019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pl-PL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Ključna razlika je u namjeri iza lažnih informacija.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99918"/>
            <a:ext cx="1051774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Zašto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ljudi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stvaraju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dijele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234690"/>
            <a:ext cx="523637" cy="5236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Finansijska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dobit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privlačenje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klikova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generiranje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prihoda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oglašavanja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4" y="3234690"/>
            <a:ext cx="523637" cy="5236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Politički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program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Korištenje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utjecaj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javno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mnijenje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manipuliranje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izbornim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rezultatima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3234690"/>
            <a:ext cx="523637" cy="5236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Zabave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4453771"/>
            <a:ext cx="41438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Satirične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ponekad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zamijeniti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vijestima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nisu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jasno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označene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5359479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Razmislite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nedavnom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primjeru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gdje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naišli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Da li je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podijeljen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greškom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moglo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motivisati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njegovo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5696" y="874990"/>
            <a:ext cx="7683341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50"/>
              </a:lnSpc>
            </a:pPr>
            <a:r>
              <a:rPr lang="en-US" sz="37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Crvene</a:t>
            </a:r>
            <a:r>
              <a:rPr lang="en-US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zastave</a:t>
            </a:r>
            <a:r>
              <a:rPr lang="en-US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Kako </a:t>
            </a:r>
            <a:r>
              <a:rPr lang="en-US" sz="37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uočiti</a:t>
            </a:r>
            <a:r>
              <a:rPr lang="en-US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lažne</a:t>
            </a:r>
            <a:r>
              <a:rPr lang="en-US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1964531"/>
            <a:ext cx="302062" cy="3776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60183" y="1996083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Sumnjivi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izvori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460183" y="2493526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nepoznatih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nepouzdanih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onih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poznatih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senzacionalizmu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3509367"/>
            <a:ext cx="302062" cy="3776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60183" y="3540919"/>
            <a:ext cx="2612946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Pretjerani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naslovi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460183" y="4038362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Šokantno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Nevjerojatno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naslovi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dizajnirani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privuku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pažnju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a ne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informiraju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5054203"/>
            <a:ext cx="302062" cy="3776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60183" y="5085755"/>
            <a:ext cx="3578304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Emocionalno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nabijen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jezik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1460183" y="5583198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dizajniran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izazove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bijes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emocije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manipulaciju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6276737"/>
            <a:ext cx="302062" cy="37766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460183" y="6308288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Nedostatak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dokaza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1460183" y="6805732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Odsustvo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referenci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dokaza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koji bi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podržali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tvrdnje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članku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567" y="1996083"/>
            <a:ext cx="4912638" cy="4912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8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420308"/>
            <a:ext cx="896683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Studija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slučaja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COVID-19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dezinformacije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4350306"/>
            <a:ext cx="12954952" cy="889873"/>
          </a:xfrm>
          <a:prstGeom prst="roundRect">
            <a:avLst>
              <a:gd name="adj" fmla="val 9886"/>
            </a:avLst>
          </a:prstGeom>
          <a:solidFill>
            <a:srgbClr val="FCF2B5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55" y="4657249"/>
            <a:ext cx="261818" cy="2094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8404" y="4612005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Tokom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pandemije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glasine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"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čudotvornim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lijekovima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za COVID-19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široko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kružile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društvenim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medijima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Kao </a:t>
            </a:r>
            <a:r>
              <a:rPr lang="en-US" sz="1900" dirty="0" err="1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dezinformacija</a:t>
            </a: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837724" y="620268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Tvrdnje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stvorene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pojedinaca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koji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žele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određene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proizvode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837724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izmišljene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svjedočanstva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837724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Koordinirane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kampanje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potkopavanje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službenih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zdravstvenih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smjernica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7578328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Kao </a:t>
            </a:r>
            <a:r>
              <a:rPr lang="bs-Latn-BA" sz="1900" dirty="0" err="1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</a:t>
            </a:r>
            <a:r>
              <a:rPr lang="en-US" sz="1900" dirty="0" err="1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nformacija</a:t>
            </a: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7578328" y="620268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Dobronamjerne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dionice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ljudi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koji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vjerovali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neprovjerene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lijekove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578328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Pogrešno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protumačene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naučne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studije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578328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nn-NO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Kulturni lijekovi koji se dijele bez štetne namjere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48558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pl-PL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Praktični alati za provjeru informacija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2394466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256586" y="2603897"/>
            <a:ext cx="28060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Web stranice za provjeru činjenica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256586" y="3037522"/>
            <a:ext cx="704969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sajtove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Faktograf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(Hrvatska)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Raskrikavanje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Srbija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tvrdnji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51811" y="4126468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570673" y="4335899"/>
            <a:ext cx="259472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Obrnuta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pretraga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slika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570673" y="4769525"/>
            <a:ext cx="673560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nn-NO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 Google-ovu obrnutu pretragu slika ili TinEye da provjerite da li je slika izmijenjena ili korištena izvan konteksta.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466017" y="5858470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884878" y="606790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izvora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884878" y="6501527"/>
            <a:ext cx="642139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Ako se ne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povezati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budite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skeptični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770</Words>
  <Application>Microsoft Office PowerPoint</Application>
  <PresentationFormat>Custom</PresentationFormat>
  <Paragraphs>103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Source Serif 4 Semi Bold</vt:lpstr>
      <vt:lpstr>Arial</vt:lpstr>
      <vt:lpstr>Source Sans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2025-09-11T13:06:23Z</dcterms:created>
  <dcterms:modified xsi:type="dcterms:W3CDTF">2025-09-29T14:08:52Z</dcterms:modified>
</cp:coreProperties>
</file>