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Host Grotesk Medium" panose="020B0604020202020204" charset="0"/>
      <p:regular r:id="rId15"/>
    </p:embeddedFont>
    <p:embeddedFont>
      <p:font typeface="Roboto" panose="02000000000000000000" pitchFamily="2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10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02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148364"/>
            <a:ext cx="1328261" cy="132826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448645" y="2123480"/>
            <a:ext cx="45861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MEDIActive Youth: Informing the Balkans</a:t>
            </a:r>
            <a:endParaRPr lang="en-US" sz="1950" dirty="0"/>
          </a:p>
        </p:txBody>
      </p:sp>
      <p:sp>
        <p:nvSpPr>
          <p:cNvPr id="5" name="Text 1"/>
          <p:cNvSpPr/>
          <p:nvPr/>
        </p:nvSpPr>
        <p:spPr>
          <a:xfrm>
            <a:off x="793790" y="3997523"/>
            <a:ext cx="75564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700"/>
              </a:lnSpc>
            </a:pP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Alati za </a:t>
            </a:r>
            <a:r>
              <a:rPr lang="en-US" sz="53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provjeru</a:t>
            </a: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53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53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</a:t>
            </a: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53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verifikaciju</a:t>
            </a:r>
            <a:endParaRPr lang="en-US" sz="5350" dirty="0"/>
          </a:p>
        </p:txBody>
      </p:sp>
      <p:sp>
        <p:nvSpPr>
          <p:cNvPr id="6" name="Text 2"/>
          <p:cNvSpPr/>
          <p:nvPr/>
        </p:nvSpPr>
        <p:spPr>
          <a:xfrm>
            <a:off x="793790" y="6006822"/>
            <a:ext cx="75564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pl-PL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Kretanje kroz informacijski krajolik s povjerenjem.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048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40430"/>
            <a:ext cx="728186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Više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izazova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556522"/>
            <a:ext cx="350377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00" dirty="0" err="1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Pogrešno</a:t>
            </a:r>
            <a:r>
              <a:rPr lang="en-US" sz="2300" dirty="0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tumačenje</a:t>
            </a:r>
            <a:r>
              <a:rPr lang="en-US" sz="2300" dirty="0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satire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5126950"/>
            <a:ext cx="6279356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Satirične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web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stranice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The Onion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The Borowitz Report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često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proizvode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pretjerane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izmišljene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priče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komične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svrhe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Fact-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checkeri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bi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trebali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svjesni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bi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izbjegli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pogrešno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tumačenje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satire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legitimne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vijesti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564874" y="455652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00" dirty="0" err="1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Ignoriranje</a:t>
            </a:r>
            <a:r>
              <a:rPr lang="en-US" sz="2300" dirty="0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konteksta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7564874" y="5126950"/>
            <a:ext cx="627935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Čak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činjenične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mogu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dovesti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zabludu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izvade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konteksta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Uvijek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uzmite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obzir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širi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kontekst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izjava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statistika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napravljena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564874" y="6198513"/>
            <a:ext cx="627935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Primjer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Izvještaj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stopama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kriminala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može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zvučati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alarmantno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važno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provjeriti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vremenskom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okviru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pod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okolnostima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stope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zabilježene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0248"/>
            <a:ext cx="77040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Važnost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2344817"/>
            <a:ext cx="12745164" cy="1488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00"/>
              </a:lnSpc>
            </a:pP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 21.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stoljeću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gdje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su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informacije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sve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dostupnije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,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ali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često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nepouzdane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,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važnost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ne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može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se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nadgledati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.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793790" y="2047161"/>
            <a:ext cx="22860" cy="2083713"/>
          </a:xfrm>
          <a:prstGeom prst="rect">
            <a:avLst/>
          </a:prstGeom>
          <a:solidFill>
            <a:srgbClr val="95CCDA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4453295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5150" dirty="0"/>
          </a:p>
        </p:txBody>
      </p:sp>
      <p:sp>
        <p:nvSpPr>
          <p:cNvPr id="6" name="Text 4"/>
          <p:cNvSpPr/>
          <p:nvPr/>
        </p:nvSpPr>
        <p:spPr>
          <a:xfrm>
            <a:off x="1644372" y="53562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Ključni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alati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5785485"/>
            <a:ext cx="4182189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Google Fact Check Explorer, Snopes, PolitiFact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23986" y="445329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4</a:t>
            </a:r>
            <a:endParaRPr lang="en-US" sz="5150" dirty="0"/>
          </a:p>
        </p:txBody>
      </p:sp>
      <p:sp>
        <p:nvSpPr>
          <p:cNvPr id="9" name="Text 7"/>
          <p:cNvSpPr/>
          <p:nvPr/>
        </p:nvSpPr>
        <p:spPr>
          <a:xfrm>
            <a:off x="6014561" y="5356265"/>
            <a:ext cx="26011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Tehnike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verifikacije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23986" y="5785485"/>
            <a:ext cx="418230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Unakrsno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upućivanje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obrnuto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pretraživanje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metapodataka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procjena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54302" y="445329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4</a:t>
            </a:r>
            <a:endParaRPr lang="en-US" sz="5150" dirty="0"/>
          </a:p>
        </p:txBody>
      </p:sp>
      <p:sp>
        <p:nvSpPr>
          <p:cNvPr id="12" name="Text 10"/>
          <p:cNvSpPr/>
          <p:nvPr/>
        </p:nvSpPr>
        <p:spPr>
          <a:xfrm>
            <a:off x="10505003" y="53562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Uobičajene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zamke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9654302" y="5785485"/>
            <a:ext cx="418230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Pristranost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potvrde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pretjerano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oslanjanje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jedan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pogrešno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tumačenje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satire,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ignoriranje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konteksta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93729" y="6901696"/>
            <a:ext cx="130428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Korištenjem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pravih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alata,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primjenom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kritičnih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tehnika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svjesnošću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uobičajenih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zamki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pojedinci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mogu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razviti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jake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vještine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doprinose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informiranijem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pronicljivijem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društvu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37259"/>
            <a:ext cx="13042821" cy="1860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4650"/>
              </a:lnSpc>
            </a:pPr>
            <a:r>
              <a:rPr lang="en-US" sz="117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Hvala</a:t>
            </a:r>
            <a:endParaRPr lang="en-US" sz="11700" dirty="0"/>
          </a:p>
        </p:txBody>
      </p:sp>
      <p:sp>
        <p:nvSpPr>
          <p:cNvPr id="3" name="Text 1"/>
          <p:cNvSpPr/>
          <p:nvPr/>
        </p:nvSpPr>
        <p:spPr>
          <a:xfrm>
            <a:off x="793790" y="5094684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00"/>
              </a:lnSpc>
            </a:pPr>
            <a:r>
              <a:rPr lang="bs-Latn-BA" sz="155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Pitanja?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99448"/>
            <a:ext cx="7556421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današnjem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brzom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digitalnom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svijetu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dezinformacije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bs-Latn-BA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misin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šire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vrlo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brzo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zbog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čega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ključno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razviti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vještine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Sposobnost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kritičkog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pregleda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vijesti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podataka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je od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suštinskog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značaja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od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novinara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edukatora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svakodnevnih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korisnika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medija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793790" y="4613315"/>
            <a:ext cx="75564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prezentacija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istražuje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ključne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alate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resurse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efikasne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tehnike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uobičajene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zamke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treba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izbjegavati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prilikom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5068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Agenda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68204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438632" y="37358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Alati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resursi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4165044"/>
            <a:ext cx="3537347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Istražite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slobodno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dostupne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platforme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dizajnirane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autentičnosti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vijesti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drugih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medija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23986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298400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5868829" y="3735824"/>
            <a:ext cx="26011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Tehnike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verifikacije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868829" y="4165044"/>
            <a:ext cx="353746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Naučite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efikasne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metode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unakrsno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referenciranje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procjenu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kredibiliteta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54302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728716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10299144" y="37358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Uobičajene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zamke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299144" y="4165044"/>
            <a:ext cx="353746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Shvatite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greške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ljudi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često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prilikom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informacija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5281255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kraja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prezentacije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imat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ćete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praktično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znanje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će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pomoći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borbi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protiv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lažnih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ostati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informirani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14694"/>
            <a:ext cx="67504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Osnovni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alati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za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provjeru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331607"/>
            <a:ext cx="4215289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31607"/>
            <a:ext cx="91440" cy="206228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06448" y="3552825"/>
            <a:ext cx="316861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Google Fact Check Explorer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106448" y="3982045"/>
            <a:ext cx="3681413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Sastavlja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renomiranih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širom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weba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omogućavajući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korisnicima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traže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tvrdnje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vide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ocijenjene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5207437" y="3331607"/>
            <a:ext cx="4215408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437" y="3331607"/>
            <a:ext cx="91440" cy="206228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520095" y="35528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Njuškalo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520095" y="3982045"/>
            <a:ext cx="3681532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Jedna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od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najpoznatijih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web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stranica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specijalizirana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razotkrivanje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mitova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urbanih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legendi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viralnih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9621203" y="3331607"/>
            <a:ext cx="4215289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203" y="3331607"/>
            <a:ext cx="91440" cy="206228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933861" y="35528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PolitiFact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9933861" y="3982045"/>
            <a:ext cx="3681413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Pruža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detaljnu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političkim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izjavama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ocjenjujući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"Truth-O-Meter"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bi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pokazao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koliko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tačne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Text 10"/>
          <p:cNvSpPr/>
          <p:nvPr/>
        </p:nvSpPr>
        <p:spPr>
          <a:xfrm>
            <a:off x="793790" y="5617131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Poznavanje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platformi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omogućava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korisnicima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izvrše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brzu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dijeljenja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oslanjanja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217" y="407075"/>
            <a:ext cx="5841921" cy="462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600"/>
              </a:lnSpc>
            </a:pPr>
            <a:r>
              <a:rPr lang="en-US" sz="2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Više</a:t>
            </a:r>
            <a:r>
              <a:rPr lang="en-US" sz="2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specijaliziranih</a:t>
            </a:r>
            <a:r>
              <a:rPr lang="en-US" sz="2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alata za </a:t>
            </a:r>
            <a:r>
              <a:rPr lang="en-US" sz="2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verifikaciju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592217" y="1239798"/>
            <a:ext cx="1850827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FactCheck.org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592217" y="1619131"/>
            <a:ext cx="6542365" cy="444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Nestranačka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neprofitna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organizacija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pruža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dubinsku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analizu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razotkriva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lažne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političke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javne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političke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tvrdnje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7" y="2230041"/>
            <a:ext cx="6542365" cy="654236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03438" y="1239798"/>
            <a:ext cx="1981676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Alati za </a:t>
            </a:r>
            <a:r>
              <a:rPr lang="en-US" sz="14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vizuelnu</a:t>
            </a:r>
            <a:r>
              <a:rPr lang="en-US" sz="1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4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verifikaciju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03438" y="1619131"/>
            <a:ext cx="6542365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700"/>
              </a:lnSpc>
              <a:buSzPct val="100000"/>
              <a:buChar char="•"/>
            </a:pP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TinEye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Alat za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pretragu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obrnutih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koji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pomaže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porijekla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slike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7503438" y="1893094"/>
            <a:ext cx="6542365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700"/>
              </a:lnSpc>
              <a:buSzPct val="100000"/>
              <a:buChar char="•"/>
            </a:pP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InVID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Proširenje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preglednika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pomaže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videozapisa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društvenih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medija</a:t>
            </a:r>
            <a:endParaRPr lang="en-US" sz="1150" dirty="0"/>
          </a:p>
        </p:txBody>
      </p:sp>
      <p:sp>
        <p:nvSpPr>
          <p:cNvPr id="9" name="Text 6"/>
          <p:cNvSpPr/>
          <p:nvPr/>
        </p:nvSpPr>
        <p:spPr>
          <a:xfrm>
            <a:off x="7503438" y="2248495"/>
            <a:ext cx="6542365" cy="444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Ovi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alati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neophodni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identifikaciju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manipuliranih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izvan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konteksta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vizuala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koji se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često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brzo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šire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online.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30611"/>
            <a:ext cx="955417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Unakrsno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upućivanje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renomiranim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izvorima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3345180"/>
            <a:ext cx="881895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Uvijek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provjerite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tvrdnju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konsultujući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više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pouzdanih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izvora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.</a:t>
            </a:r>
            <a:endParaRPr lang="en-US" sz="2300" dirty="0"/>
          </a:p>
        </p:txBody>
      </p:sp>
      <p:sp>
        <p:nvSpPr>
          <p:cNvPr id="4" name="Shape 2"/>
          <p:cNvSpPr/>
          <p:nvPr/>
        </p:nvSpPr>
        <p:spPr>
          <a:xfrm>
            <a:off x="793790" y="3047524"/>
            <a:ext cx="22860" cy="967383"/>
          </a:xfrm>
          <a:prstGeom prst="rect">
            <a:avLst/>
          </a:prstGeom>
          <a:solidFill>
            <a:srgbClr val="95CCDA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238149"/>
            <a:ext cx="496133" cy="49613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37930" y="4355902"/>
            <a:ext cx="28471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Etablirane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novinske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kuće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537930" y="4785122"/>
            <a:ext cx="3438049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jakim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uredničkim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standardima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procesima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4238149"/>
            <a:ext cx="496133" cy="49613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968127" y="43559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Akademski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časopisi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968127" y="4785122"/>
            <a:ext cx="343816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Recenzirane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publikacije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rigoroznim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standardima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verifikacije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4238149"/>
            <a:ext cx="496133" cy="49613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98443" y="43559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Službeni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izvještaji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10398443" y="4785122"/>
            <a:ext cx="3438168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Dokumenti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renomiranih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WHO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vladine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agencije</a:t>
            </a:r>
            <a:endParaRPr lang="en-US" sz="1550" dirty="0"/>
          </a:p>
        </p:txBody>
      </p:sp>
      <p:sp>
        <p:nvSpPr>
          <p:cNvPr id="14" name="Text 9"/>
          <p:cNvSpPr/>
          <p:nvPr/>
        </p:nvSpPr>
        <p:spPr>
          <a:xfrm>
            <a:off x="793790" y="5901333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Primjer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medicinske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tvrdnje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konsultujte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Svjetsku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zdravstvenu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organizaciju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PubMed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potvrdite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legitimitet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924056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Tehnike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verifikacije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slika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videa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85499"/>
            <a:ext cx="763202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Slike se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često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zloupotrebljavaju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ili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izvlače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konteksta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kako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bi se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zavarali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gledaoci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.</a:t>
            </a:r>
            <a:endParaRPr lang="en-US" sz="2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52882"/>
            <a:ext cx="992267" cy="120288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84415" y="3251240"/>
            <a:ext cx="25409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Obrnuta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pretraga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slika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984415" y="3759756"/>
            <a:ext cx="64414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Koristite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Google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TinEye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pratite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njenog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originalnog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255770"/>
            <a:ext cx="992267" cy="150054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984415" y="44541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Provjerite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metapodatke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1984415" y="4962644"/>
            <a:ext cx="6441400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Analizirajte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lokacija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vrijeme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datum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stvaranja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pomoću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alata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je Fotoforensics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40500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50"/>
              </a:lnSpc>
            </a:pPr>
            <a:r>
              <a:rPr lang="it-IT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Procjena pristranosti i kredibiliteta izvora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89" y="2579014"/>
            <a:ext cx="75564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Razumijevanje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pristrasnosti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reputacije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je od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vitalnog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značaja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tačnu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bs-Latn-BA" sz="155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199209"/>
            <a:ext cx="3679031" cy="1734145"/>
          </a:xfrm>
          <a:prstGeom prst="roundRect">
            <a:avLst>
              <a:gd name="adj" fmla="val 480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86168" y="3257550"/>
            <a:ext cx="26078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Medijska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pristrasnost</a:t>
            </a:r>
            <a:endParaRPr lang="bs-Latn-BA" sz="1950" dirty="0">
              <a:solidFill>
                <a:srgbClr val="384653"/>
              </a:solidFill>
              <a:latin typeface="Host Grotesk Medium" pitchFamily="34" charset="0"/>
              <a:ea typeface="Host Grotesk Medium" pitchFamily="34" charset="-122"/>
              <a:cs typeface="Host Grotesk Medium" pitchFamily="34" charset="-120"/>
            </a:endParaRPr>
          </a:p>
          <a:p>
            <a:pPr>
              <a:lnSpc>
                <a:spcPts val="2400"/>
              </a:lnSpc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/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provjera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486168" y="3944041"/>
            <a:ext cx="326707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Pruža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analizu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političkih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sklonosti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činjenično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izvještavanje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transparentnost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0157579" y="3199209"/>
            <a:ext cx="3679031" cy="1734145"/>
          </a:xfrm>
          <a:prstGeom prst="roundRect">
            <a:avLst>
              <a:gd name="adj" fmla="val 480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63557" y="34051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Istraživanje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vlasništva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0363557" y="3834408"/>
            <a:ext cx="326707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Istražite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ko je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vlasnik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publikacije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web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stranice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biste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razumjeli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potencijalne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sukobe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interesa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6280190" y="5131713"/>
            <a:ext cx="7556421" cy="1138833"/>
          </a:xfrm>
          <a:prstGeom prst="roundRect">
            <a:avLst>
              <a:gd name="adj" fmla="val 732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86168" y="5337691"/>
            <a:ext cx="24987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Analiza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zapisa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6486168" y="5766911"/>
            <a:ext cx="714446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Ispitajte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historiju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ispravki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povlačenja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tačnosti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6280190" y="6493788"/>
            <a:ext cx="75564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omogućava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odredite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li je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vjerovatno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će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tačno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predstaviti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bi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mogao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promijenjen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zbog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pristrasnosti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7296"/>
            <a:ext cx="772787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Uobičajene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zamke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u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provjeri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491865"/>
            <a:ext cx="6422231" cy="2039541"/>
          </a:xfrm>
          <a:prstGeom prst="roundRect">
            <a:avLst>
              <a:gd name="adj" fmla="val 5380"/>
            </a:avLst>
          </a:prstGeom>
          <a:solidFill>
            <a:srgbClr val="FAF9F5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469005"/>
            <a:ext cx="6422231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249" y="3194209"/>
            <a:ext cx="595313" cy="59531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885843" y="334303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1015008" y="39879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Pristranost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potvrde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015008" y="4417219"/>
            <a:ext cx="597979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Ljudi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često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traže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podržavaju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njihova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već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postojeća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uvjerenja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biste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izbjegli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aktivno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tražite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suprotna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gledišta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izazovite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svoje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pretpostavke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7414379" y="3491865"/>
            <a:ext cx="6422231" cy="2039541"/>
          </a:xfrm>
          <a:prstGeom prst="roundRect">
            <a:avLst>
              <a:gd name="adj" fmla="val 5380"/>
            </a:avLst>
          </a:prstGeom>
          <a:solidFill>
            <a:srgbClr val="FAF9F5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3469005"/>
            <a:ext cx="6422231" cy="91440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838" y="3194209"/>
            <a:ext cx="595313" cy="59531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506432" y="334303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7635597" y="3987998"/>
            <a:ext cx="33012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Pretjerano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oslanjanje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na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jedan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izvor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635597" y="4417219"/>
            <a:ext cx="597979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Oslanjanje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jedan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čak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ugledno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može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dovesti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nepotpunih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pogrešnih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rezultata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Uvijek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provjeravajte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više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793790" y="5754648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Razumijevanje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zamki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može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pomoći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osiguravanju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preciznijih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procjena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prilikom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820</Words>
  <Application>Microsoft Office PowerPoint</Application>
  <PresentationFormat>Custom</PresentationFormat>
  <Paragraphs>97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Roboto</vt:lpstr>
      <vt:lpstr>Arial</vt:lpstr>
      <vt:lpstr>Host Grotesk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Azra Tupkusic</cp:lastModifiedBy>
  <cp:revision>2</cp:revision>
  <dcterms:created xsi:type="dcterms:W3CDTF">2025-09-11T13:08:12Z</dcterms:created>
  <dcterms:modified xsi:type="dcterms:W3CDTF">2025-09-29T14:15:30Z</dcterms:modified>
</cp:coreProperties>
</file>