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Open Sans" panose="020B0606030504020204" pitchFamily="3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50" d="100"/>
          <a:sy n="50" d="100"/>
        </p:scale>
        <p:origin x="20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078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1981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357" y="838438"/>
            <a:ext cx="1448276" cy="1448276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123128" y="811411"/>
            <a:ext cx="5271016" cy="676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MEDIActive Youth: Informing the Balkans</a:t>
            </a:r>
            <a:endParaRPr lang="en-US" sz="2100" dirty="0"/>
          </a:p>
        </p:txBody>
      </p:sp>
      <p:sp>
        <p:nvSpPr>
          <p:cNvPr id="5" name="Text 1"/>
          <p:cNvSpPr/>
          <p:nvPr/>
        </p:nvSpPr>
        <p:spPr>
          <a:xfrm>
            <a:off x="764857" y="1990511"/>
            <a:ext cx="7629287" cy="2705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0650"/>
              </a:lnSpc>
            </a:pPr>
            <a:r>
              <a:rPr lang="en-US" sz="85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Omladinski</a:t>
            </a:r>
            <a:r>
              <a:rPr lang="en-US" sz="85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85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medijski</a:t>
            </a:r>
            <a:r>
              <a:rPr lang="en-US" sz="85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85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aktivizam</a:t>
            </a:r>
            <a:endParaRPr lang="en-US" sz="8500" dirty="0"/>
          </a:p>
        </p:txBody>
      </p:sp>
      <p:sp>
        <p:nvSpPr>
          <p:cNvPr id="6" name="Text 2"/>
          <p:cNvSpPr/>
          <p:nvPr/>
        </p:nvSpPr>
        <p:spPr>
          <a:xfrm>
            <a:off x="757356" y="6336387"/>
            <a:ext cx="7629287" cy="10818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250"/>
              </a:lnSpc>
            </a:pPr>
            <a:r>
              <a:rPr lang="pl-PL" sz="34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Moć i zamke u digitalnom dobu</a:t>
            </a:r>
            <a:endParaRPr lang="en-US" sz="3400" dirty="0"/>
          </a:p>
        </p:txBody>
      </p:sp>
      <p:sp>
        <p:nvSpPr>
          <p:cNvPr id="7" name="Text 3"/>
          <p:cNvSpPr/>
          <p:nvPr/>
        </p:nvSpPr>
        <p:spPr>
          <a:xfrm>
            <a:off x="757357" y="7290673"/>
            <a:ext cx="7629287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1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51084" y="403978"/>
            <a:ext cx="1197744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Značajni</a:t>
            </a: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primjeri</a:t>
            </a: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omladinskog</a:t>
            </a: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medijskog</a:t>
            </a: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endParaRPr lang="bs-Latn-BA" sz="4450" b="1" dirty="0">
              <a:solidFill>
                <a:srgbClr val="403C4E"/>
              </a:solidFill>
              <a:latin typeface="Merriweather Bold" pitchFamily="34" charset="0"/>
              <a:ea typeface="Merriweather Bold" pitchFamily="34" charset="-122"/>
              <a:cs typeface="Merriweather Bold" pitchFamily="34" charset="-120"/>
            </a:endParaRPr>
          </a:p>
          <a:p>
            <a:pPr>
              <a:lnSpc>
                <a:spcPts val="5550"/>
              </a:lnSpc>
            </a:pP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aktivizma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179201"/>
            <a:ext cx="6407944" cy="2403396"/>
          </a:xfrm>
          <a:prstGeom prst="roundRect">
            <a:avLst>
              <a:gd name="adj" fmla="val 6087"/>
            </a:avLst>
          </a:prstGeom>
          <a:solidFill>
            <a:srgbClr val="FFFFFF"/>
          </a:solidFill>
          <a:ln/>
        </p:spPr>
      </p:sp>
      <p:sp>
        <p:nvSpPr>
          <p:cNvPr id="4" name="Shape 2"/>
          <p:cNvSpPr/>
          <p:nvPr/>
        </p:nvSpPr>
        <p:spPr>
          <a:xfrm>
            <a:off x="793790" y="2148721"/>
            <a:ext cx="6407944" cy="121920"/>
          </a:xfrm>
          <a:prstGeom prst="roundRect">
            <a:avLst>
              <a:gd name="adj" fmla="val 78139"/>
            </a:avLst>
          </a:prstGeom>
          <a:solidFill>
            <a:srgbClr val="FFAD94"/>
          </a:solidFill>
          <a:ln/>
        </p:spPr>
      </p:sp>
      <p:sp>
        <p:nvSpPr>
          <p:cNvPr id="5" name="Shape 3"/>
          <p:cNvSpPr/>
          <p:nvPr/>
        </p:nvSpPr>
        <p:spPr>
          <a:xfrm>
            <a:off x="3657540" y="1839039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FFAD94"/>
          </a:solidFill>
          <a:ln/>
        </p:spPr>
      </p:sp>
      <p:sp>
        <p:nvSpPr>
          <p:cNvPr id="6" name="Text 4"/>
          <p:cNvSpPr/>
          <p:nvPr/>
        </p:nvSpPr>
        <p:spPr>
          <a:xfrm>
            <a:off x="3861614" y="2009180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1</a:t>
            </a:r>
            <a:endParaRPr lang="en-US" sz="2100" dirty="0"/>
          </a:p>
        </p:txBody>
      </p:sp>
      <p:sp>
        <p:nvSpPr>
          <p:cNvPr id="7" name="Text 5"/>
          <p:cNvSpPr/>
          <p:nvPr/>
        </p:nvSpPr>
        <p:spPr>
          <a:xfrm>
            <a:off x="1051084" y="27461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Arapsko</a:t>
            </a: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proljeće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1051084" y="3236595"/>
            <a:ext cx="589335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Mladi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aktivisti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koristili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organiziranje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ustanaka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širom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Bliskog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istoka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zaobilazeći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državnu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cenzuru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omogućavajući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masovnu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mobilizaciju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428548" y="2179201"/>
            <a:ext cx="6408063" cy="2403396"/>
          </a:xfrm>
          <a:prstGeom prst="roundRect">
            <a:avLst>
              <a:gd name="adj" fmla="val 6087"/>
            </a:avLst>
          </a:prstGeom>
          <a:solidFill>
            <a:srgbClr val="FFFFFF"/>
          </a:solidFill>
          <a:ln/>
        </p:spPr>
      </p:sp>
      <p:sp>
        <p:nvSpPr>
          <p:cNvPr id="10" name="Shape 8"/>
          <p:cNvSpPr/>
          <p:nvPr/>
        </p:nvSpPr>
        <p:spPr>
          <a:xfrm>
            <a:off x="7428548" y="2148721"/>
            <a:ext cx="6408063" cy="121920"/>
          </a:xfrm>
          <a:prstGeom prst="roundRect">
            <a:avLst>
              <a:gd name="adj" fmla="val 78139"/>
            </a:avLst>
          </a:prstGeom>
          <a:solidFill>
            <a:srgbClr val="FFAD94"/>
          </a:solidFill>
          <a:ln/>
        </p:spPr>
      </p:sp>
      <p:sp>
        <p:nvSpPr>
          <p:cNvPr id="11" name="Shape 9"/>
          <p:cNvSpPr/>
          <p:nvPr/>
        </p:nvSpPr>
        <p:spPr>
          <a:xfrm>
            <a:off x="10292298" y="1839039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FFAD94"/>
          </a:solidFill>
          <a:ln/>
        </p:spPr>
      </p:sp>
      <p:sp>
        <p:nvSpPr>
          <p:cNvPr id="12" name="Text 10"/>
          <p:cNvSpPr/>
          <p:nvPr/>
        </p:nvSpPr>
        <p:spPr>
          <a:xfrm>
            <a:off x="10496371" y="2009180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2</a:t>
            </a:r>
            <a:endParaRPr lang="en-US" sz="2100" dirty="0"/>
          </a:p>
        </p:txBody>
      </p:sp>
      <p:sp>
        <p:nvSpPr>
          <p:cNvPr id="13" name="Text 11"/>
          <p:cNvSpPr/>
          <p:nvPr/>
        </p:nvSpPr>
        <p:spPr>
          <a:xfrm>
            <a:off x="7685842" y="274617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Black Lives Matter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685842" y="3236595"/>
            <a:ext cx="589347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Omladinski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aktivisti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pojačali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pokret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kroz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hashtagove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live streaming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protesta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dovodeći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pitanja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policijske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brutalnosti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globalnu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pažnju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793790" y="5149572"/>
            <a:ext cx="6407944" cy="2403396"/>
          </a:xfrm>
          <a:prstGeom prst="roundRect">
            <a:avLst>
              <a:gd name="adj" fmla="val 6087"/>
            </a:avLst>
          </a:prstGeom>
          <a:solidFill>
            <a:srgbClr val="FFFFFF"/>
          </a:solidFill>
          <a:ln/>
        </p:spPr>
      </p:sp>
      <p:sp>
        <p:nvSpPr>
          <p:cNvPr id="16" name="Shape 14"/>
          <p:cNvSpPr/>
          <p:nvPr/>
        </p:nvSpPr>
        <p:spPr>
          <a:xfrm>
            <a:off x="793790" y="5119092"/>
            <a:ext cx="6407944" cy="121920"/>
          </a:xfrm>
          <a:prstGeom prst="roundRect">
            <a:avLst>
              <a:gd name="adj" fmla="val 78139"/>
            </a:avLst>
          </a:prstGeom>
          <a:solidFill>
            <a:srgbClr val="FFAD94"/>
          </a:solidFill>
          <a:ln/>
        </p:spPr>
      </p:sp>
      <p:sp>
        <p:nvSpPr>
          <p:cNvPr id="17" name="Shape 15"/>
          <p:cNvSpPr/>
          <p:nvPr/>
        </p:nvSpPr>
        <p:spPr>
          <a:xfrm>
            <a:off x="3657540" y="4809411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FFAD94"/>
          </a:solidFill>
          <a:ln/>
        </p:spPr>
      </p:sp>
      <p:sp>
        <p:nvSpPr>
          <p:cNvPr id="18" name="Text 16"/>
          <p:cNvSpPr/>
          <p:nvPr/>
        </p:nvSpPr>
        <p:spPr>
          <a:xfrm>
            <a:off x="3861614" y="4979551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3</a:t>
            </a:r>
            <a:endParaRPr lang="en-US" sz="2100" dirty="0"/>
          </a:p>
        </p:txBody>
      </p:sp>
      <p:sp>
        <p:nvSpPr>
          <p:cNvPr id="19" name="Text 17"/>
          <p:cNvSpPr/>
          <p:nvPr/>
        </p:nvSpPr>
        <p:spPr>
          <a:xfrm>
            <a:off x="1051084" y="5716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Klimatske</a:t>
            </a: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promjene</a:t>
            </a:r>
            <a:endParaRPr lang="en-US" sz="2200" dirty="0"/>
          </a:p>
        </p:txBody>
      </p:sp>
      <p:sp>
        <p:nvSpPr>
          <p:cNvPr id="20" name="Text 18"/>
          <p:cNvSpPr/>
          <p:nvPr/>
        </p:nvSpPr>
        <p:spPr>
          <a:xfrm>
            <a:off x="1051084" y="6206966"/>
            <a:ext cx="589335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Greta Thunberg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drugi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koristili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kako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bi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organizirali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globalne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klimatske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štrajkove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vršili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pritisak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svjetske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lidere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smislenu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akciju</a:t>
            </a:r>
            <a:endParaRPr lang="en-US" sz="1750" dirty="0"/>
          </a:p>
        </p:txBody>
      </p:sp>
      <p:sp>
        <p:nvSpPr>
          <p:cNvPr id="21" name="Shape 19"/>
          <p:cNvSpPr/>
          <p:nvPr/>
        </p:nvSpPr>
        <p:spPr>
          <a:xfrm>
            <a:off x="7428548" y="5149572"/>
            <a:ext cx="6408063" cy="2403396"/>
          </a:xfrm>
          <a:prstGeom prst="roundRect">
            <a:avLst>
              <a:gd name="adj" fmla="val 6087"/>
            </a:avLst>
          </a:prstGeom>
          <a:solidFill>
            <a:srgbClr val="FFFFFF"/>
          </a:solidFill>
          <a:ln/>
        </p:spPr>
      </p:sp>
      <p:sp>
        <p:nvSpPr>
          <p:cNvPr id="22" name="Shape 20"/>
          <p:cNvSpPr/>
          <p:nvPr/>
        </p:nvSpPr>
        <p:spPr>
          <a:xfrm>
            <a:off x="7428548" y="5119092"/>
            <a:ext cx="6408063" cy="121920"/>
          </a:xfrm>
          <a:prstGeom prst="roundRect">
            <a:avLst>
              <a:gd name="adj" fmla="val 78139"/>
            </a:avLst>
          </a:prstGeom>
          <a:solidFill>
            <a:srgbClr val="FFAD94"/>
          </a:solidFill>
          <a:ln/>
        </p:spPr>
      </p:sp>
      <p:sp>
        <p:nvSpPr>
          <p:cNvPr id="23" name="Shape 21"/>
          <p:cNvSpPr/>
          <p:nvPr/>
        </p:nvSpPr>
        <p:spPr>
          <a:xfrm>
            <a:off x="10292298" y="4809411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FFAD94"/>
          </a:solidFill>
          <a:ln/>
        </p:spPr>
      </p:sp>
      <p:sp>
        <p:nvSpPr>
          <p:cNvPr id="24" name="Text 22"/>
          <p:cNvSpPr/>
          <p:nvPr/>
        </p:nvSpPr>
        <p:spPr>
          <a:xfrm>
            <a:off x="10496371" y="4979551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000000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4</a:t>
            </a:r>
            <a:endParaRPr lang="en-US" sz="2100" dirty="0"/>
          </a:p>
        </p:txBody>
      </p:sp>
      <p:sp>
        <p:nvSpPr>
          <p:cNvPr id="25" name="Text 23"/>
          <p:cNvSpPr/>
          <p:nvPr/>
        </p:nvSpPr>
        <p:spPr>
          <a:xfrm>
            <a:off x="7685842" y="5716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#MeToo </a:t>
            </a: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Pokret</a:t>
            </a:r>
            <a:endParaRPr lang="en-US" sz="2200" dirty="0"/>
          </a:p>
        </p:txBody>
      </p:sp>
      <p:sp>
        <p:nvSpPr>
          <p:cNvPr id="26" name="Text 24"/>
          <p:cNvSpPr/>
          <p:nvPr/>
        </p:nvSpPr>
        <p:spPr>
          <a:xfrm>
            <a:off x="7685842" y="6206966"/>
            <a:ext cx="589347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Uglavnom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vođen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mladim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aktivistima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ovaj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pokret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brzo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proširio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putem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društvenih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kako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bi se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pozabavio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seksualnim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uznemiravanjem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napadima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širom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svijeta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498413"/>
            <a:ext cx="836175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Zaključak</a:t>
            </a: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: </a:t>
            </a: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Analogija</a:t>
            </a: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alata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1133951" y="4802505"/>
            <a:ext cx="590454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poput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Hilti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odvijača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: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moćan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alat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koji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može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biti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efikasan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samo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korisnik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zna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kako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njime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upravljati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4802505"/>
            <a:ext cx="30480" cy="1088708"/>
          </a:xfrm>
          <a:prstGeom prst="rect">
            <a:avLst/>
          </a:prstGeom>
          <a:solidFill>
            <a:srgbClr val="FFAD94"/>
          </a:solidFill>
          <a:ln/>
        </p:spPr>
      </p:sp>
      <p:sp>
        <p:nvSpPr>
          <p:cNvPr id="6" name="Text 3"/>
          <p:cNvSpPr/>
          <p:nvPr/>
        </p:nvSpPr>
        <p:spPr>
          <a:xfrm>
            <a:off x="793790" y="6146363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većinu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mladih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ljudi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kojima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nedostaje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adekvatna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"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obuka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"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ili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iskustvo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često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služe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prepreka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a ne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pokretač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političkog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osnaživanja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7599521" y="4774168"/>
            <a:ext cx="493573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Iskorištavanje</a:t>
            </a: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punog</a:t>
            </a: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potencijala</a:t>
            </a: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zahtijeva</a:t>
            </a: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: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7599521" y="535531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Kritička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medijska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pismenost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7599521" y="579751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sv-SE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Aktivan angažman sa različitim perspektivama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7599521" y="623970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Dobro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razvijena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politička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svijest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7599521" y="6681907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Tradicionalne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istraživačke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vještine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7599521" y="712410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Sposobnost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provjere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informacija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2699980"/>
            <a:ext cx="13042821" cy="2126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6700"/>
              </a:lnSpc>
            </a:pPr>
            <a:r>
              <a:rPr lang="en-US" sz="133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Hvala</a:t>
            </a:r>
            <a:endParaRPr lang="en-US" sz="13350" dirty="0"/>
          </a:p>
        </p:txBody>
      </p:sp>
      <p:sp>
        <p:nvSpPr>
          <p:cNvPr id="5" name="Text 2"/>
          <p:cNvSpPr/>
          <p:nvPr/>
        </p:nvSpPr>
        <p:spPr>
          <a:xfrm>
            <a:off x="793790" y="516659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850"/>
              </a:lnSpc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Pitanja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?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26093"/>
            <a:ext cx="7556421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Omladinski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aktivizam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je bio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moćna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sila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promjene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kroz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historiju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U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modernoj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eri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evoluirao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je s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digitalnom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tehnologijom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stvarajući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nove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mogućnosti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izazove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Ova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prezentacija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istražuje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kako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mladi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ljudi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koriste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promjene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utjecaj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društvenih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političku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svijest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kritične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vještine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potrebne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snalaženje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današnjem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informacijskom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krajoliku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33299"/>
            <a:ext cx="686442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Definiranje</a:t>
            </a: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omladinskog</a:t>
            </a: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aktivizma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795707"/>
            <a:ext cx="4196358" cy="2819519"/>
          </a:xfrm>
          <a:prstGeom prst="roundRect">
            <a:avLst>
              <a:gd name="adj" fmla="val 3379"/>
            </a:avLst>
          </a:prstGeom>
          <a:solidFill>
            <a:srgbClr val="FFFFFF"/>
          </a:solidFill>
          <a:ln w="30480">
            <a:solidFill>
              <a:srgbClr val="E5BEB2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51084" y="30530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Aktivno</a:t>
            </a: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učešće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51084" y="3543419"/>
            <a:ext cx="368177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Mladi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ljudi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aktivno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promoviraju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promjene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kroz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proteste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kampanje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zagovaranja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podizanje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svijesti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građanski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angažman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volontiranje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5216962" y="2795707"/>
            <a:ext cx="4196358" cy="2819519"/>
          </a:xfrm>
          <a:prstGeom prst="roundRect">
            <a:avLst>
              <a:gd name="adj" fmla="val 3379"/>
            </a:avLst>
          </a:prstGeom>
          <a:solidFill>
            <a:srgbClr val="FFFFFF"/>
          </a:solidFill>
          <a:ln w="30480">
            <a:solidFill>
              <a:srgbClr val="E5BEB2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74256" y="3053001"/>
            <a:ext cx="341256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Iznad</a:t>
            </a: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Demonstracije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74256" y="3543419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Uključuje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suptilnije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oblike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obrazovne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inicijative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izgradnja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vještina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građansko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učešće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640133" y="2795707"/>
            <a:ext cx="4196358" cy="2819519"/>
          </a:xfrm>
          <a:prstGeom prst="roundRect">
            <a:avLst>
              <a:gd name="adj" fmla="val 3379"/>
            </a:avLst>
          </a:prstGeom>
          <a:solidFill>
            <a:srgbClr val="FFFFFF"/>
          </a:solidFill>
          <a:ln w="30480">
            <a:solidFill>
              <a:srgbClr val="E5BEB2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97427" y="30530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Evoluirajuća</a:t>
            </a:r>
            <a:r>
              <a:rPr lang="en-US" sz="2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2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definicija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97427" y="3543419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Proširio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tokom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vremena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kako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bi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obuhvatio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različite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pristupe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njegovanju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aktivnog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građanstva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93790" y="5870377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Kao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naučnik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Ron Kassimir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naglašava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stanje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mladih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direktno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utiče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težnje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izazove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naglašavajući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značaj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njihovog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aktivizma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2217" y="465296"/>
            <a:ext cx="5966222" cy="5287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150"/>
              </a:lnSpc>
            </a:pPr>
            <a:r>
              <a:rPr lang="en-US" sz="33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Zašto</a:t>
            </a:r>
            <a:r>
              <a:rPr lang="en-US" sz="33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je </a:t>
            </a:r>
            <a:r>
              <a:rPr lang="en-US" sz="33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omladinski</a:t>
            </a:r>
            <a:r>
              <a:rPr lang="en-US" sz="33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33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aktivizam</a:t>
            </a:r>
            <a:r>
              <a:rPr lang="en-US" sz="33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33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važan</a:t>
            </a:r>
            <a:endParaRPr lang="en-US" sz="3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17" y="1438037"/>
            <a:ext cx="6516648" cy="651664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29155" y="1400056"/>
            <a:ext cx="6516648" cy="541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100"/>
              </a:lnSpc>
              <a:buSzPct val="100000"/>
              <a:buChar char="•"/>
            </a:pP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Mladi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ljudi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donose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svježe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perspektive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energiju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predanost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rješavanju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društvenih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pitanja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7529155" y="2000488"/>
            <a:ext cx="6516648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100"/>
              </a:lnSpc>
              <a:buSzPct val="100000"/>
              <a:buChar char="•"/>
            </a:pP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Njihovo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uključivanje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pomaže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oblikovanju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budućeg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vodstva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7529155" y="2330291"/>
            <a:ext cx="6516648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100"/>
              </a:lnSpc>
              <a:buSzPct val="100000"/>
              <a:buChar char="•"/>
            </a:pP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Održava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demokratsko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učešće</a:t>
            </a:r>
            <a:endParaRPr lang="en-US" sz="1300" dirty="0"/>
          </a:p>
        </p:txBody>
      </p:sp>
      <p:sp>
        <p:nvSpPr>
          <p:cNvPr id="7" name="Text 4"/>
          <p:cNvSpPr/>
          <p:nvPr/>
        </p:nvSpPr>
        <p:spPr>
          <a:xfrm>
            <a:off x="7529155" y="2660094"/>
            <a:ext cx="6516648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100"/>
              </a:lnSpc>
              <a:buSzPct val="100000"/>
              <a:buChar char="•"/>
            </a:pP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Od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suštinskog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značaja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rješavanje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izazova</a:t>
            </a: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21. </a:t>
            </a:r>
            <a:r>
              <a:rPr lang="en-US" sz="13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vijeka</a:t>
            </a:r>
            <a:endParaRPr lang="en-US" sz="1300" dirty="0"/>
          </a:p>
        </p:txBody>
      </p:sp>
      <p:sp>
        <p:nvSpPr>
          <p:cNvPr id="8" name="Text 5"/>
          <p:cNvSpPr/>
          <p:nvPr/>
        </p:nvSpPr>
        <p:spPr>
          <a:xfrm>
            <a:off x="7529155" y="2989898"/>
            <a:ext cx="6516648" cy="2706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100"/>
              </a:lnSpc>
              <a:buSzPct val="100000"/>
              <a:buChar char="•"/>
            </a:pPr>
            <a:r>
              <a:rPr lang="pl-PL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Stvara pozitivne promjene za zajednice i šire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592217" y="8335208"/>
            <a:ext cx="13445966" cy="541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The digital age has transformed youth activism by providing new tools for engagement, but also presents challenges like sustaining long-term commitment, addressing the digital divide, and countering government surveillance.</a:t>
            </a:r>
            <a:endParaRPr lang="en-US" sz="13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3874" y="929045"/>
            <a:ext cx="7649051" cy="1334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250"/>
              </a:lnSpc>
            </a:pPr>
            <a:r>
              <a:rPr lang="pl-PL" sz="42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Utjecaj društvenih medija na politiku</a:t>
            </a:r>
            <a:endParaRPr lang="en-US" sz="42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874" y="2584252"/>
            <a:ext cx="1067872" cy="157210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15225" y="2797731"/>
            <a:ext cx="2752963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Cambridge Analytica</a:t>
            </a:r>
            <a:endParaRPr lang="en-US" sz="2100" dirty="0"/>
          </a:p>
        </p:txBody>
      </p:sp>
      <p:sp>
        <p:nvSpPr>
          <p:cNvPr id="6" name="Text 2"/>
          <p:cNvSpPr/>
          <p:nvPr/>
        </p:nvSpPr>
        <p:spPr>
          <a:xfrm>
            <a:off x="7515225" y="3259455"/>
            <a:ext cx="6367701" cy="683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Iskorišteni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podaci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Facebooka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ciljanje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neodlučnih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birača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kroz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personalizirane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kampanje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Brexitu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Trumpovim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izborima</a:t>
            </a:r>
            <a:endParaRPr lang="en-US" sz="16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874" y="4156353"/>
            <a:ext cx="1067872" cy="157210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15225" y="4369832"/>
            <a:ext cx="3031212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21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Manipulacija</a:t>
            </a:r>
            <a:r>
              <a:rPr lang="en-US" sz="2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1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platformom</a:t>
            </a:r>
            <a:endParaRPr lang="en-US" sz="2100" dirty="0"/>
          </a:p>
        </p:txBody>
      </p:sp>
      <p:sp>
        <p:nvSpPr>
          <p:cNvPr id="9" name="Text 4"/>
          <p:cNvSpPr/>
          <p:nvPr/>
        </p:nvSpPr>
        <p:spPr>
          <a:xfrm>
            <a:off x="7515225" y="4831556"/>
            <a:ext cx="6367701" cy="683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Mobilizirao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je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pasivne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pojedince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Brexitu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potisnuo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potencijalne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glasove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 Hillary Clinton</a:t>
            </a:r>
            <a:endParaRPr lang="en-US" sz="16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3874" y="5728454"/>
            <a:ext cx="1067872" cy="157210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515225" y="5941933"/>
            <a:ext cx="2669619" cy="333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21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Nedavni</a:t>
            </a:r>
            <a:r>
              <a:rPr lang="en-US" sz="21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1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primjer</a:t>
            </a:r>
            <a:endParaRPr lang="en-US" sz="2100" dirty="0"/>
          </a:p>
        </p:txBody>
      </p:sp>
      <p:sp>
        <p:nvSpPr>
          <p:cNvPr id="12" name="Text 6"/>
          <p:cNvSpPr/>
          <p:nvPr/>
        </p:nvSpPr>
        <p:spPr>
          <a:xfrm>
            <a:off x="7515225" y="6403658"/>
            <a:ext cx="6367701" cy="6834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Elon Musk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pojačao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je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dezinformacije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X (Twitter),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uključujući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falsifikovani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video o Kamali Harris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120-130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miliona</a:t>
            </a:r>
            <a:r>
              <a:rPr lang="en-US" sz="16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pregleda</a:t>
            </a:r>
            <a:endParaRPr lang="en-US" sz="16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02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1853" y="601385"/>
            <a:ext cx="7613094" cy="13670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350"/>
              </a:lnSpc>
            </a:pPr>
            <a:r>
              <a:rPr lang="pl-PL" sz="43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Obrasci potrošnje medija za mlade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6251853" y="2296477"/>
            <a:ext cx="7613094" cy="1629251"/>
          </a:xfrm>
          <a:prstGeom prst="roundRect">
            <a:avLst>
              <a:gd name="adj" fmla="val 5638"/>
            </a:avLst>
          </a:prstGeom>
          <a:solidFill>
            <a:srgbClr val="FCF2B5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0571" y="2637473"/>
            <a:ext cx="273368" cy="21871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962656" y="2569845"/>
            <a:ext cx="6683573" cy="1049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Prema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Evropskoj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komisiji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preko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40%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mladih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se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svakodnevno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susreće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lažnim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vijestima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a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malo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njih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provjerava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tačnost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takvih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informacija</a:t>
            </a:r>
            <a:r>
              <a:rPr lang="en-US" sz="17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00" dirty="0"/>
          </a:p>
        </p:txBody>
      </p:sp>
      <p:sp>
        <p:nvSpPr>
          <p:cNvPr id="7" name="Text 3"/>
          <p:cNvSpPr/>
          <p:nvPr/>
        </p:nvSpPr>
        <p:spPr>
          <a:xfrm>
            <a:off x="6251853" y="4390430"/>
            <a:ext cx="2734032" cy="341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2150" b="1" dirty="0" err="1">
                <a:solidFill>
                  <a:srgbClr val="FFAD94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Ključni</a:t>
            </a:r>
            <a:r>
              <a:rPr lang="en-US" sz="2150" b="1" dirty="0">
                <a:solidFill>
                  <a:srgbClr val="FFAD94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150" b="1" dirty="0" err="1">
                <a:solidFill>
                  <a:srgbClr val="FFAD94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trendovi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6251853" y="4950857"/>
            <a:ext cx="3539728" cy="699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Mladi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ljudi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provode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značajno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vrijeme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internetu</a:t>
            </a:r>
            <a:endParaRPr lang="en-US" sz="1700" dirty="0"/>
          </a:p>
        </p:txBody>
      </p:sp>
      <p:sp>
        <p:nvSpPr>
          <p:cNvPr id="9" name="Text 5"/>
          <p:cNvSpPr/>
          <p:nvPr/>
        </p:nvSpPr>
        <p:spPr>
          <a:xfrm>
            <a:off x="6251853" y="5727144"/>
            <a:ext cx="3539728" cy="699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Oslonite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se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društvene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medije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kao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primarni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izvor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vijesti</a:t>
            </a:r>
            <a:endParaRPr lang="en-US" sz="1700" dirty="0"/>
          </a:p>
        </p:txBody>
      </p:sp>
      <p:sp>
        <p:nvSpPr>
          <p:cNvPr id="10" name="Text 6"/>
          <p:cNvSpPr/>
          <p:nvPr/>
        </p:nvSpPr>
        <p:spPr>
          <a:xfrm>
            <a:off x="6251853" y="6503432"/>
            <a:ext cx="3539728" cy="1049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Preferirajte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platforme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privatne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poruke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kao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što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Instagram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Messenger</a:t>
            </a:r>
            <a:endParaRPr lang="en-US" sz="1700" dirty="0"/>
          </a:p>
        </p:txBody>
      </p:sp>
      <p:sp>
        <p:nvSpPr>
          <p:cNvPr id="11" name="Text 7"/>
          <p:cNvSpPr/>
          <p:nvPr/>
        </p:nvSpPr>
        <p:spPr>
          <a:xfrm>
            <a:off x="10332839" y="4390430"/>
            <a:ext cx="2734032" cy="341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bs-Latn-BA" sz="2150" b="1" dirty="0">
                <a:solidFill>
                  <a:srgbClr val="FFAD94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Brige</a:t>
            </a:r>
            <a:endParaRPr lang="en-US" sz="2150" dirty="0"/>
          </a:p>
        </p:txBody>
      </p:sp>
      <p:sp>
        <p:nvSpPr>
          <p:cNvPr id="12" name="Text 8"/>
          <p:cNvSpPr/>
          <p:nvPr/>
        </p:nvSpPr>
        <p:spPr>
          <a:xfrm>
            <a:off x="10332839" y="4950857"/>
            <a:ext cx="3539728" cy="349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Mnogima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nedostaje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medijska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endParaRPr lang="bs-Latn-BA" sz="1700" dirty="0">
              <a:solidFill>
                <a:srgbClr val="403C4E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pismenost</a:t>
            </a:r>
            <a:endParaRPr lang="en-US" sz="1700" dirty="0"/>
          </a:p>
        </p:txBody>
      </p:sp>
      <p:sp>
        <p:nvSpPr>
          <p:cNvPr id="13" name="Text 9"/>
          <p:cNvSpPr/>
          <p:nvPr/>
        </p:nvSpPr>
        <p:spPr>
          <a:xfrm>
            <a:off x="10332839" y="5669542"/>
            <a:ext cx="3539728" cy="349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Podložan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dezinformacijama</a:t>
            </a:r>
            <a:endParaRPr lang="en-US" sz="1700" dirty="0"/>
          </a:p>
        </p:txBody>
      </p:sp>
      <p:sp>
        <p:nvSpPr>
          <p:cNvPr id="14" name="Text 10"/>
          <p:cNvSpPr/>
          <p:nvPr/>
        </p:nvSpPr>
        <p:spPr>
          <a:xfrm>
            <a:off x="10332839" y="6019467"/>
            <a:ext cx="3539728" cy="3499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750"/>
              </a:lnSpc>
              <a:buSzPct val="100000"/>
              <a:buChar char="•"/>
            </a:pP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Ranjiv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7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manipulaciju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62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4824" y="572333"/>
            <a:ext cx="7687151" cy="13006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100"/>
              </a:lnSpc>
            </a:pPr>
            <a:r>
              <a:rPr lang="en-US" sz="40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Dvostruka</a:t>
            </a:r>
            <a:r>
              <a:rPr lang="en-US" sz="4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0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priroda</a:t>
            </a:r>
            <a:r>
              <a:rPr lang="en-US" sz="4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0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aktivizma</a:t>
            </a:r>
            <a:r>
              <a:rPr lang="en-US" sz="4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0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društvenih</a:t>
            </a:r>
            <a:r>
              <a:rPr lang="en-US" sz="40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0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medija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6214824" y="2185154"/>
            <a:ext cx="22860" cy="5474137"/>
          </a:xfrm>
          <a:prstGeom prst="roundRect">
            <a:avLst>
              <a:gd name="adj" fmla="val 382399"/>
            </a:avLst>
          </a:prstGeom>
          <a:solidFill>
            <a:srgbClr val="E5BEB2"/>
          </a:solidFill>
          <a:ln/>
        </p:spPr>
      </p:sp>
      <p:sp>
        <p:nvSpPr>
          <p:cNvPr id="5" name="Shape 2"/>
          <p:cNvSpPr/>
          <p:nvPr/>
        </p:nvSpPr>
        <p:spPr>
          <a:xfrm>
            <a:off x="6237684" y="2185154"/>
            <a:ext cx="7687151" cy="1547217"/>
          </a:xfrm>
          <a:prstGeom prst="rect">
            <a:avLst/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445806" y="2400895"/>
            <a:ext cx="2601635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20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Optimističan</a:t>
            </a: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0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pogled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6445806" y="2850833"/>
            <a:ext cx="7263289" cy="6657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Omladinski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aktivizam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je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evoluirao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tako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da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uključuje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angažman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društvenih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medija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volonterski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rad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netradicionalne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pokrete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6237684" y="4148614"/>
            <a:ext cx="7687151" cy="1547217"/>
          </a:xfrm>
          <a:prstGeom prst="rect">
            <a:avLst/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445806" y="4364355"/>
            <a:ext cx="2601635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20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Pesimistično</a:t>
            </a:r>
            <a:r>
              <a:rPr lang="en-US" sz="20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20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gledište</a:t>
            </a:r>
            <a:endParaRPr lang="en-US" sz="2000" dirty="0"/>
          </a:p>
        </p:txBody>
      </p:sp>
      <p:sp>
        <p:nvSpPr>
          <p:cNvPr id="10" name="Text 7"/>
          <p:cNvSpPr/>
          <p:nvPr/>
        </p:nvSpPr>
        <p:spPr>
          <a:xfrm>
            <a:off x="6445806" y="4814292"/>
            <a:ext cx="7263289" cy="6657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Kritičari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tvrde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da je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današnja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omladina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više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egocentrična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manje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građanski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angažirana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od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prethodnih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generacija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6237684" y="6112073"/>
            <a:ext cx="7687151" cy="1547217"/>
          </a:xfrm>
          <a:prstGeom prst="rect">
            <a:avLst/>
          </a:prstGeom>
          <a:solidFill>
            <a:srgbClr val="FFD8CC"/>
          </a:solidFill>
          <a:ln w="7620">
            <a:solidFill>
              <a:srgbClr val="E5BEB2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445806" y="6327815"/>
            <a:ext cx="2601635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50"/>
              </a:lnSpc>
            </a:pPr>
            <a:r>
              <a:rPr lang="en-US" sz="20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Stvarnost</a:t>
            </a:r>
            <a:endParaRPr lang="en-US" sz="2000" dirty="0"/>
          </a:p>
        </p:txBody>
      </p:sp>
      <p:sp>
        <p:nvSpPr>
          <p:cNvPr id="13" name="Text 10"/>
          <p:cNvSpPr/>
          <p:nvPr/>
        </p:nvSpPr>
        <p:spPr>
          <a:xfrm>
            <a:off x="6445806" y="6777752"/>
            <a:ext cx="7263289" cy="6657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Dok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manjina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koristi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društvene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medije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poboljšanje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političke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svijesti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većina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pada u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zabavu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ili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pasivnu</a:t>
            </a:r>
            <a:r>
              <a:rPr lang="en-US" sz="16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upotrebu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92612"/>
            <a:ext cx="789944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Studija</a:t>
            </a: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slučaja</a:t>
            </a: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: </a:t>
            </a: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Arapsko</a:t>
            </a:r>
            <a:r>
              <a:rPr lang="en-US" sz="44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44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proljeće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45625"/>
            <a:ext cx="760428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Počevši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od 2010.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godine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ovaj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talas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protesta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revolucija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preoblikovao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je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Bliski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istok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Mladi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aktivisti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koristili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platforme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Facebook, Twitter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YouTube za: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438406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bs-Latn-BA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Organizacija demonstracija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880604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bs-Latn-BA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Podizanje svijesti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322802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Razmjena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informacija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zemljama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Tunis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Egipat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765000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Zaobilaženje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državne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cenzure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5207198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Omoguć</a:t>
            </a:r>
            <a:r>
              <a:rPr lang="bs-Latn-BA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avanje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masovn</a:t>
            </a:r>
            <a:r>
              <a:rPr lang="bs-Latn-BA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mobilizaciju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5774174"/>
            <a:ext cx="760428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Pokušaji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vlade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da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blokira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pristup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internetu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-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ograničenja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web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stranica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Tunisu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petodnevni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prekid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interneta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Egiptu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-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samo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ojačali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odlučnost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demonstranata</a:t>
            </a:r>
            <a:r>
              <a:rPr lang="en-US" sz="175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096" y="2196703"/>
            <a:ext cx="4885015" cy="48850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12" y="1874044"/>
            <a:ext cx="4996458" cy="448139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172200" y="697468"/>
            <a:ext cx="6298644" cy="612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00"/>
              </a:lnSpc>
            </a:pPr>
            <a:r>
              <a:rPr lang="en-US" sz="3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Problem </a:t>
            </a:r>
            <a:r>
              <a:rPr lang="en-US" sz="38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mjehurića</a:t>
            </a:r>
            <a:r>
              <a:rPr lang="en-US" sz="385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385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filtera</a:t>
            </a:r>
            <a:endParaRPr lang="en-US" sz="3850" dirty="0"/>
          </a:p>
        </p:txBody>
      </p:sp>
      <p:sp>
        <p:nvSpPr>
          <p:cNvPr id="5" name="Text 1"/>
          <p:cNvSpPr/>
          <p:nvPr/>
        </p:nvSpPr>
        <p:spPr>
          <a:xfrm>
            <a:off x="6466046" y="1823918"/>
            <a:ext cx="7478554" cy="9404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Istraživanje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ADMe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grupe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Beču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naglašava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da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većina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mladih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ljudi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koristi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prvenstveno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zabavu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a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manje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se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bavi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političkim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sadržajem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500" dirty="0"/>
          </a:p>
        </p:txBody>
      </p:sp>
      <p:sp>
        <p:nvSpPr>
          <p:cNvPr id="6" name="Shape 2"/>
          <p:cNvSpPr/>
          <p:nvPr/>
        </p:nvSpPr>
        <p:spPr>
          <a:xfrm>
            <a:off x="6172200" y="1603534"/>
            <a:ext cx="22860" cy="1381244"/>
          </a:xfrm>
          <a:prstGeom prst="rect">
            <a:avLst/>
          </a:prstGeom>
          <a:solidFill>
            <a:srgbClr val="FFAD94"/>
          </a:solidFill>
          <a:ln/>
        </p:spPr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3205163"/>
            <a:ext cx="979646" cy="144232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347704" y="3401020"/>
            <a:ext cx="2449235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Zamka</a:t>
            </a:r>
            <a:r>
              <a:rPr lang="en-US" sz="1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 </a:t>
            </a:r>
            <a:r>
              <a:rPr lang="en-US" sz="19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algoritma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7347704" y="3824645"/>
            <a:ext cx="6596896" cy="62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Većina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mladih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postaje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žrtva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algoritama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koji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stvaraju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"filter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mjehuriće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",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ograničavajući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ih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uske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ponavljajuće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često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pristrasne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informacije</a:t>
            </a:r>
            <a:endParaRPr lang="en-US" sz="15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200" y="4647486"/>
            <a:ext cx="979646" cy="144232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347704" y="4843343"/>
            <a:ext cx="2449235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b="1" dirty="0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Jaz u </a:t>
            </a:r>
            <a:r>
              <a:rPr lang="en-US" sz="19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vještinama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7347704" y="5266968"/>
            <a:ext cx="6596896" cy="62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Samo oni koji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opremljeni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vještinama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kritičke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analize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traženja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različitih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izvora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mogu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iskoristiti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smisleno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učenje</a:t>
            </a:r>
            <a:endParaRPr lang="en-US" sz="15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6089809"/>
            <a:ext cx="979646" cy="1442323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347704" y="6285667"/>
            <a:ext cx="2449235" cy="3061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b="1" dirty="0" err="1">
                <a:solidFill>
                  <a:srgbClr val="403C4E"/>
                </a:solidFill>
                <a:latin typeface="Merriweather Bold" pitchFamily="34" charset="0"/>
                <a:ea typeface="Merriweather Bold" pitchFamily="34" charset="-122"/>
                <a:cs typeface="Merriweather Bold" pitchFamily="34" charset="-120"/>
              </a:rPr>
              <a:t>Posledice</a:t>
            </a:r>
            <a:endParaRPr lang="en-US" sz="1900" dirty="0"/>
          </a:p>
        </p:txBody>
      </p:sp>
      <p:sp>
        <p:nvSpPr>
          <p:cNvPr id="15" name="Text 8"/>
          <p:cNvSpPr/>
          <p:nvPr/>
        </p:nvSpPr>
        <p:spPr>
          <a:xfrm>
            <a:off x="7347704" y="6709291"/>
            <a:ext cx="6596896" cy="626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druge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ove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platforme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mogu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dovesti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do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intelektualne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stagnacije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jačajući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pojednostavljene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poglede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obeshrabrujući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dublju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političku</a:t>
            </a:r>
            <a:r>
              <a:rPr lang="en-US" sz="1500" dirty="0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500" dirty="0" err="1">
                <a:solidFill>
                  <a:srgbClr val="403C4E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svijest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780</Words>
  <Application>Microsoft Office PowerPoint</Application>
  <PresentationFormat>Custom</PresentationFormat>
  <Paragraphs>97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Merriweather Bold</vt:lpstr>
      <vt:lpstr>Open Sans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azra</dc:creator>
  <cp:lastModifiedBy>Azra Tupkusic</cp:lastModifiedBy>
  <cp:revision>2</cp:revision>
  <dcterms:created xsi:type="dcterms:W3CDTF">2025-09-11T13:12:31Z</dcterms:created>
  <dcterms:modified xsi:type="dcterms:W3CDTF">2025-09-29T14:32:56Z</dcterms:modified>
</cp:coreProperties>
</file>