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Bricolage Grotesque Extra Bold" panose="020B0604020202020204" charset="0"/>
      <p:regular r:id="rId15"/>
    </p:embeddedFont>
    <p:embeddedFont>
      <p:font typeface="Montserrat" panose="00000500000000000000" pitchFamily="2" charset="0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10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630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141339"/>
            <a:ext cx="1555671" cy="155567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228142" y="2116455"/>
            <a:ext cx="502717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MEDIActive Youth: Informing the Balkans</a:t>
            </a:r>
            <a:endParaRPr lang="en-US" sz="1950" dirty="0"/>
          </a:p>
        </p:txBody>
      </p:sp>
      <p:sp>
        <p:nvSpPr>
          <p:cNvPr id="5" name="Text 1"/>
          <p:cNvSpPr/>
          <p:nvPr/>
        </p:nvSpPr>
        <p:spPr>
          <a:xfrm>
            <a:off x="793790" y="4143494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6" name="Text 2"/>
          <p:cNvSpPr/>
          <p:nvPr/>
        </p:nvSpPr>
        <p:spPr>
          <a:xfrm>
            <a:off x="373166" y="4758690"/>
            <a:ext cx="730817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Vještine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alati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kritičkog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razmišljanja</a:t>
            </a:r>
            <a:endParaRPr lang="en-US" sz="3900" dirty="0"/>
          </a:p>
        </p:txBody>
      </p:sp>
      <p:sp>
        <p:nvSpPr>
          <p:cNvPr id="7" name="Text 3"/>
          <p:cNvSpPr/>
          <p:nvPr/>
        </p:nvSpPr>
        <p:spPr>
          <a:xfrm>
            <a:off x="793790" y="5676424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Ovladavanje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osnovnim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tehnikama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za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analizu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procjenu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sintezu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informacija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za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bolje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donošenje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odluka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83550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Daljnje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čitanje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80190" y="1701284"/>
            <a:ext cx="3679031" cy="2776895"/>
          </a:xfrm>
          <a:prstGeom prst="roundRect">
            <a:avLst>
              <a:gd name="adj" fmla="val 300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80190" y="1701284"/>
            <a:ext cx="91440" cy="2776895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6" name="Text 3"/>
          <p:cNvSpPr/>
          <p:nvPr/>
        </p:nvSpPr>
        <p:spPr>
          <a:xfrm>
            <a:off x="6592848" y="19225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Facione, P. A. (2020)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592848" y="2351723"/>
            <a:ext cx="3145155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razmišljanje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Šta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je to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zašto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se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računa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-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Sveobuhvatan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pregled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kritičkog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mišljenja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njegovih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osnovnih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vještina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važnosti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obrazovanju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svakodnevnom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životu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10157579" y="1701284"/>
            <a:ext cx="3679031" cy="2776895"/>
          </a:xfrm>
          <a:prstGeom prst="roundRect">
            <a:avLst>
              <a:gd name="adj" fmla="val 300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10157579" y="1701284"/>
            <a:ext cx="91440" cy="2776895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10" name="Text 7"/>
          <p:cNvSpPr/>
          <p:nvPr/>
        </p:nvSpPr>
        <p:spPr>
          <a:xfrm>
            <a:off x="10470237" y="1922502"/>
            <a:ext cx="29389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Paul, R., &amp; Elder, L. (2019)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10470237" y="2351723"/>
            <a:ext cx="3145155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Minijaturni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vodič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za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koncepte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alate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kritičkog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mišljenja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-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Sažeti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vodič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koji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nudi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praktičan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pristup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razumijevanju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primjeni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koncepata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kritičkog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u="sng" dirty="0" err="1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mišljenja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6280190" y="4676537"/>
            <a:ext cx="3679031" cy="2769513"/>
          </a:xfrm>
          <a:prstGeom prst="roundRect">
            <a:avLst>
              <a:gd name="adj" fmla="val 3010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280190" y="4676537"/>
            <a:ext cx="91440" cy="2769513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14" name="Text 11"/>
          <p:cNvSpPr/>
          <p:nvPr/>
        </p:nvSpPr>
        <p:spPr>
          <a:xfrm>
            <a:off x="6592848" y="4897755"/>
            <a:ext cx="314515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Temelj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za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kritičko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razmišljanje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6592848" y="5637133"/>
            <a:ext cx="314515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Critical Thinking Community - A comprehensive resource for critical thinking tools, techniques, and educational materials.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83782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Zaključak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1091446" y="2998351"/>
            <a:ext cx="12745164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900"/>
              </a:lnSpc>
            </a:pP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Razvijanje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vještina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kritičkog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razmišljanja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je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stalni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proces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koji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zahtijeva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praksu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posvećenost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.</a:t>
            </a:r>
            <a:endParaRPr lang="en-US" sz="3100" dirty="0"/>
          </a:p>
        </p:txBody>
      </p:sp>
      <p:sp>
        <p:nvSpPr>
          <p:cNvPr id="4" name="Shape 2"/>
          <p:cNvSpPr/>
          <p:nvPr/>
        </p:nvSpPr>
        <p:spPr>
          <a:xfrm>
            <a:off x="793790" y="2700695"/>
            <a:ext cx="22860" cy="1587579"/>
          </a:xfrm>
          <a:prstGeom prst="rect">
            <a:avLst/>
          </a:prstGeom>
          <a:solidFill>
            <a:srgbClr val="EEAEF6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451151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Uključivanjem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alata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vježbi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vaš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akademski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lični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život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možete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poboljšati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svoju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sposobnost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analize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informacija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rješavanja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problema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donošenja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informiranih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odluka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536983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razmišljanje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nije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samo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pronalaženju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pravih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odgovora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već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postavljanju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pravih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pitanja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pristupu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izazovima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otvorenim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analitičkim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umom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622815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91667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Hvala!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834408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375190"/>
            <a:ext cx="75564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00"/>
              </a:lnSpc>
            </a:pPr>
            <a:r>
              <a:rPr lang="en-US" sz="19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Pitanja</a:t>
            </a:r>
            <a:r>
              <a:rPr lang="en-US" sz="19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?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4995386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22258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razmišljanje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je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osnovna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vještina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neophodna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za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uspjeh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akademskim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aktivnostima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profesionalnom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životu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Uključuje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objektivnu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analizu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procjenu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informacija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kako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bi se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formirao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sud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obuhvatajući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vještine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što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analiza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interpretacija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zaključivanje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objašnjenje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samoregulacija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otvorenost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6280190" y="4633198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Razvijanje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vještina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omogućava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vam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donosite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informiranije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odluke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rješavate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složene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probleme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uključite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se u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smislen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diskurs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različitim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disciplinama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47882"/>
            <a:ext cx="780228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Razumijevanje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kritičkog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mišljenja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164794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15008" y="23860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Analizu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015008" y="2815233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Razbijanje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složenih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informacija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sastavne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dijelove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za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razumijevanje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odnosa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14379" y="2164794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35597" y="23860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Interpretacija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35597" y="2815233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Razumijevanje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objašnjavanje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značenja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informacija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ili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događaja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3869888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15008" y="40911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Zaključak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1015008" y="4520327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Donošenje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zaključaka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osnovu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relevantnih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informacija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dokaza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414379" y="3869888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635597" y="40911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Objašnjenje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635597" y="4520327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Jasno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komuniciranje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obrazloženja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opravdavanje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zaključaka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93790" y="5574983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015008" y="579620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Samoregulacija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1015008" y="6225421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Praćenje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ispravljanje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vlastitih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procesa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razmišljanja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7414379" y="5574983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7635597" y="579620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Otvorenost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uma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7635597" y="6225421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Razmatranje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alternativnih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perspektiva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prijemčivost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za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nove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ideje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40932"/>
            <a:ext cx="508242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Sokratova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metoda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658666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Nazvana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po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drevnom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grčkom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filozofu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Sokratu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ova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metoda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uključuje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postavljanje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ispitnih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pitanja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kako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bi se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stimuliralo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razmišljanje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osvijetlile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Ohrabruje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dublje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istraživanje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pretpostavki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uvjerenja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3834527"/>
            <a:ext cx="7556421" cy="1478280"/>
          </a:xfrm>
          <a:prstGeom prst="roundRect">
            <a:avLst>
              <a:gd name="adj" fmla="val 5639"/>
            </a:avLst>
          </a:prstGeom>
          <a:solidFill>
            <a:srgbClr val="3E0845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548" y="4129802"/>
            <a:ext cx="248007" cy="19835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924913" y="4082415"/>
            <a:ext cx="671333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Historijski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primjer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Sokrat je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koristio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ovu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metodu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drevnoj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Atini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kako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bi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izazvao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vjerovanja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svojih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učenika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ohrabrio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ih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da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preispitaju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utvrđene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norme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kao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što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je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dokumentovano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Platonovim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dijalozima</a:t>
            </a: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6280190" y="5536049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Izvadak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Platonove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knjige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ljepoti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(4.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st.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p.n.e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.)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ilustrira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Sokratov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model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pitanja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/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odgovora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koji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čini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temelj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ovog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pristupa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razmišljanju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1736" y="379333"/>
            <a:ext cx="5418653" cy="431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50"/>
              </a:lnSpc>
            </a:pPr>
            <a:r>
              <a:rPr lang="pt-BR" sz="27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Mapiranje uma i SWOT analiza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551736" y="1155144"/>
            <a:ext cx="1724263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50"/>
              </a:lnSpc>
            </a:pPr>
            <a:r>
              <a:rPr lang="en-US" sz="135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Mapiranje</a:t>
            </a:r>
            <a:r>
              <a:rPr lang="en-US" sz="13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35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uma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551736" y="1508522"/>
            <a:ext cx="6595229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Vizualni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alat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koji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pomaže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organizirati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strukturirati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misli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otkrivajući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veze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između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ideja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koncepata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050" dirty="0"/>
          </a:p>
        </p:txBody>
      </p:sp>
      <p:sp>
        <p:nvSpPr>
          <p:cNvPr id="5" name="Text 3"/>
          <p:cNvSpPr/>
          <p:nvPr/>
        </p:nvSpPr>
        <p:spPr>
          <a:xfrm>
            <a:off x="551736" y="2074069"/>
            <a:ext cx="6595229" cy="2207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interaktivni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alat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za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mapiranje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uma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posjetite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MindMeister</a:t>
            </a:r>
            <a:endParaRPr lang="en-US" sz="10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36" y="2449949"/>
            <a:ext cx="6595229" cy="659522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491055" y="1155144"/>
            <a:ext cx="1724263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50"/>
              </a:lnSpc>
            </a:pPr>
            <a:r>
              <a:rPr lang="en-US" sz="13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SWOT </a:t>
            </a:r>
            <a:r>
              <a:rPr lang="en-US" sz="135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analiza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7491055" y="1508522"/>
            <a:ext cx="6595229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SWOT (Strengths, Weaknesses, Opportunities, Threats)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analiza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je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tehnika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strateškog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planiranja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koja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se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koristi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za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procjenu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situacije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ili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prijedloga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više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uglova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7491055" y="2074069"/>
            <a:ext cx="6595229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Historijski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primjer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NASA je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koristila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SWOT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analizu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1960-ih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kako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bi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procijenila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izvodljivost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programa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slijetanja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Apollo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Mjesec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pomažući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da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identificiraju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potencijalne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izazove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b="1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prilike</a:t>
            </a: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81946"/>
            <a:ext cx="679168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Više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alata za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kritičko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razmišljanje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199680"/>
            <a:ext cx="992267" cy="253269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70815" y="2398038"/>
            <a:ext cx="308693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Tehnika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"Pet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zašto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"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7470815" y="2827258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iterativna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tehnika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ispitivanja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pomaže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identificirati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uzrok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problema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opetovano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pitajući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"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Zašto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?"</a:t>
            </a:r>
            <a:endParaRPr lang="en-US" sz="1550" dirty="0"/>
          </a:p>
        </p:txBody>
      </p:sp>
      <p:sp>
        <p:nvSpPr>
          <p:cNvPr id="7" name="Text 3"/>
          <p:cNvSpPr/>
          <p:nvPr/>
        </p:nvSpPr>
        <p:spPr>
          <a:xfrm>
            <a:off x="7470815" y="3581400"/>
            <a:ext cx="636579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Historijski</a:t>
            </a:r>
            <a:r>
              <a:rPr lang="en-U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primjer</a:t>
            </a:r>
            <a:r>
              <a:rPr lang="en-U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Sakichi Toyoda, </a:t>
            </a:r>
            <a:r>
              <a:rPr lang="en-US" sz="1550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osnivač</a:t>
            </a:r>
            <a:r>
              <a:rPr lang="en-U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Toyota Industries, </a:t>
            </a:r>
            <a:r>
              <a:rPr lang="en-US" sz="1550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razvio</a:t>
            </a:r>
            <a:r>
              <a:rPr lang="en-U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je </a:t>
            </a:r>
            <a:r>
              <a:rPr lang="en-US" sz="1550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ovu</a:t>
            </a:r>
            <a:r>
              <a:rPr lang="en-U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tehniku</a:t>
            </a:r>
            <a:r>
              <a:rPr lang="en-U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1930-ih </a:t>
            </a:r>
            <a:r>
              <a:rPr lang="en-US" sz="1550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kako</a:t>
            </a:r>
            <a:r>
              <a:rPr lang="en-U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bi </a:t>
            </a:r>
            <a:r>
              <a:rPr lang="en-US" sz="1550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poboljšao</a:t>
            </a:r>
            <a:r>
              <a:rPr lang="en-U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proizvodne</a:t>
            </a:r>
            <a:r>
              <a:rPr lang="en-U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procese</a:t>
            </a:r>
            <a:r>
              <a:rPr lang="en-U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732377"/>
            <a:ext cx="992267" cy="221515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470815" y="49307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Mapiranje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argumenata</a:t>
            </a:r>
            <a:endParaRPr lang="en-US" sz="1950" dirty="0"/>
          </a:p>
        </p:txBody>
      </p:sp>
      <p:sp>
        <p:nvSpPr>
          <p:cNvPr id="10" name="Text 5"/>
          <p:cNvSpPr/>
          <p:nvPr/>
        </p:nvSpPr>
        <p:spPr>
          <a:xfrm>
            <a:off x="7470815" y="5359956"/>
            <a:ext cx="636579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Vizuelni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prikaz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strukture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argumenta, koji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pokazuje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odnose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između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tvrdnji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dokaza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prigovora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11" name="Text 6"/>
          <p:cNvSpPr/>
          <p:nvPr/>
        </p:nvSpPr>
        <p:spPr>
          <a:xfrm>
            <a:off x="7470815" y="6431637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pt-BR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Istražite mapiranje argumenata pomoću Rationale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7937" y="438507"/>
            <a:ext cx="6186726" cy="498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00"/>
              </a:lnSpc>
            </a:pP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Primjena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alata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kritičkog</a:t>
            </a: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1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mišljenja</a:t>
            </a:r>
            <a:endParaRPr lang="en-US" sz="3100" dirty="0"/>
          </a:p>
        </p:txBody>
      </p:sp>
      <p:sp>
        <p:nvSpPr>
          <p:cNvPr id="3" name="Shape 1"/>
          <p:cNvSpPr/>
          <p:nvPr/>
        </p:nvSpPr>
        <p:spPr>
          <a:xfrm>
            <a:off x="637937" y="125587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4" name="Text 2"/>
          <p:cNvSpPr/>
          <p:nvPr/>
        </p:nvSpPr>
        <p:spPr>
          <a:xfrm>
            <a:off x="956786" y="1415296"/>
            <a:ext cx="3195399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Identificirajte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problem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ili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pitanje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956786" y="1759982"/>
            <a:ext cx="13035677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Jasno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definirajte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što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pokušavate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riješiti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ili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razumjeti</a:t>
            </a:r>
            <a:endParaRPr lang="en-US" sz="1250" dirty="0"/>
          </a:p>
        </p:txBody>
      </p:sp>
      <p:sp>
        <p:nvSpPr>
          <p:cNvPr id="6" name="Shape 4"/>
          <p:cNvSpPr/>
          <p:nvPr/>
        </p:nvSpPr>
        <p:spPr>
          <a:xfrm>
            <a:off x="877133" y="237220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7" name="Text 5"/>
          <p:cNvSpPr/>
          <p:nvPr/>
        </p:nvSpPr>
        <p:spPr>
          <a:xfrm>
            <a:off x="1195983" y="2531626"/>
            <a:ext cx="2761893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Prikupite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relevantne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informacije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1195983" y="2876312"/>
            <a:ext cx="12796480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Prikupite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podatke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vjerodostojnih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izvora</a:t>
            </a:r>
            <a:endParaRPr lang="en-US" sz="1250" dirty="0"/>
          </a:p>
        </p:txBody>
      </p:sp>
      <p:sp>
        <p:nvSpPr>
          <p:cNvPr id="9" name="Shape 7"/>
          <p:cNvSpPr/>
          <p:nvPr/>
        </p:nvSpPr>
        <p:spPr>
          <a:xfrm>
            <a:off x="1116330" y="348853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10" name="Text 8"/>
          <p:cNvSpPr/>
          <p:nvPr/>
        </p:nvSpPr>
        <p:spPr>
          <a:xfrm>
            <a:off x="1435179" y="3647956"/>
            <a:ext cx="3931801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Primijenite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odgovarajuće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alate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kritičkog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razmišljanja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1435179" y="3992642"/>
            <a:ext cx="12557284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Odaberite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koristite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alate koji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odgovaraju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situaciji</a:t>
            </a:r>
            <a:endParaRPr lang="en-US" sz="1250" dirty="0"/>
          </a:p>
        </p:txBody>
      </p:sp>
      <p:sp>
        <p:nvSpPr>
          <p:cNvPr id="12" name="Shape 10"/>
          <p:cNvSpPr/>
          <p:nvPr/>
        </p:nvSpPr>
        <p:spPr>
          <a:xfrm>
            <a:off x="1355527" y="460486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13" name="Text 11"/>
          <p:cNvSpPr/>
          <p:nvPr/>
        </p:nvSpPr>
        <p:spPr>
          <a:xfrm>
            <a:off x="1674376" y="4764286"/>
            <a:ext cx="3690937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Analizirajte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procijenite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informacije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1674376" y="5108972"/>
            <a:ext cx="12318087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Ispitajte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dokaze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razmotrite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različite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perspektive</a:t>
            </a:r>
            <a:endParaRPr lang="en-US" sz="1250" dirty="0"/>
          </a:p>
        </p:txBody>
      </p:sp>
      <p:sp>
        <p:nvSpPr>
          <p:cNvPr id="15" name="Shape 13"/>
          <p:cNvSpPr/>
          <p:nvPr/>
        </p:nvSpPr>
        <p:spPr>
          <a:xfrm>
            <a:off x="1116330" y="572119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16" name="Text 14"/>
          <p:cNvSpPr/>
          <p:nvPr/>
        </p:nvSpPr>
        <p:spPr>
          <a:xfrm>
            <a:off x="1435179" y="5880616"/>
            <a:ext cx="3752255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Izvlačite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zaključke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donosite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odluke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1435179" y="6225302"/>
            <a:ext cx="12557284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Formirajte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sudove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osnovu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vaše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analize</a:t>
            </a:r>
            <a:endParaRPr lang="en-US" sz="1250" dirty="0"/>
          </a:p>
        </p:txBody>
      </p:sp>
      <p:sp>
        <p:nvSpPr>
          <p:cNvPr id="18" name="Shape 16"/>
          <p:cNvSpPr/>
          <p:nvPr/>
        </p:nvSpPr>
        <p:spPr>
          <a:xfrm>
            <a:off x="877133" y="683752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19" name="Text 17"/>
          <p:cNvSpPr/>
          <p:nvPr/>
        </p:nvSpPr>
        <p:spPr>
          <a:xfrm>
            <a:off x="1195983" y="6996946"/>
            <a:ext cx="3655576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Razmislite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o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procesu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</a:t>
            </a: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5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ishodima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1195983" y="7341632"/>
            <a:ext cx="12796480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Razmotrite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što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je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uspjelo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što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nije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zašto</a:t>
            </a:r>
            <a:endParaRPr lang="en-US" sz="12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6736" y="382667"/>
            <a:ext cx="6737152" cy="434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00"/>
              </a:lnSpc>
            </a:pPr>
            <a:r>
              <a:rPr lang="en-US" sz="27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Historijski</a:t>
            </a:r>
            <a:r>
              <a:rPr lang="en-US" sz="27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27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primjeri</a:t>
            </a:r>
            <a:r>
              <a:rPr lang="en-US" sz="27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27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kritičkog</a:t>
            </a:r>
            <a:r>
              <a:rPr lang="en-US" sz="27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27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mišljenja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556736" y="1165503"/>
            <a:ext cx="2134553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350" b="1" dirty="0" err="1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Naučna</a:t>
            </a:r>
            <a:r>
              <a:rPr lang="en-US" sz="1350" b="1" dirty="0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350" b="1" dirty="0" err="1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revolucija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556736" y="1522095"/>
            <a:ext cx="6588681" cy="667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 16.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17.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stoljeću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naučnici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poput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Galilea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Galileija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Isaaca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Newtona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osporavali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dugogodišnja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uvjerenja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prirodnom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svijetu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kroz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posmatranje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eksperimentiranje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logičko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zaključivanje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0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36" y="2346603"/>
            <a:ext cx="6588681" cy="658868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492603" y="1165503"/>
            <a:ext cx="1739741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350" b="1" dirty="0" err="1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Prosvjetiteljstvo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7492603" y="1522095"/>
            <a:ext cx="6588681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Filozofi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kao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što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John Locke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Voltaire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promovirali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racionalno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razmišljanje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skepticizam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prema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tradicionalnim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autoritetima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18.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stoljeću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utječući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političke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društvene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reforme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7492603" y="2106573"/>
            <a:ext cx="1966912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350" b="1" dirty="0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Projekt Manhattan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7492603" y="2463165"/>
            <a:ext cx="6588681" cy="667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Tokom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Drugog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svjetskog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rata,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naučnici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inženjeri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primijenili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razmišljanje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za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rješavanje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složenih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problema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razvoju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atomske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bombe,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demonstrirajući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moć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zajedničkog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rješavanja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problema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0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51548"/>
            <a:ext cx="1143988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Vježbe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za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jačanje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vještina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kritičkog</a:t>
            </a: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3900" b="1" dirty="0" err="1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mišljenja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266117"/>
            <a:ext cx="4215289" cy="2416731"/>
          </a:xfrm>
          <a:prstGeom prst="roundRect">
            <a:avLst>
              <a:gd name="adj" fmla="val 4540"/>
            </a:avLst>
          </a:prstGeom>
          <a:solidFill>
            <a:srgbClr val="090E3F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2243257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5" name="Shape 3"/>
          <p:cNvSpPr/>
          <p:nvPr/>
        </p:nvSpPr>
        <p:spPr>
          <a:xfrm>
            <a:off x="2603778" y="196846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</p:sp>
      <p:sp>
        <p:nvSpPr>
          <p:cNvPr id="6" name="Text 4"/>
          <p:cNvSpPr/>
          <p:nvPr/>
        </p:nvSpPr>
        <p:spPr>
          <a:xfrm>
            <a:off x="2782372" y="211728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1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1015008" y="27622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Analizirajte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medije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1015008" y="3191470"/>
            <a:ext cx="37728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Odaberite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novinski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članak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identificirajte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potencijalne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predrasude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procijenite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vjerodostojnost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izvora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napravite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razliku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između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činjenica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mišljenja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2266117"/>
            <a:ext cx="4215408" cy="2416731"/>
          </a:xfrm>
          <a:prstGeom prst="roundRect">
            <a:avLst>
              <a:gd name="adj" fmla="val 4540"/>
            </a:avLst>
          </a:prstGeom>
          <a:solidFill>
            <a:srgbClr val="090E3F"/>
          </a:solidFill>
          <a:ln/>
        </p:spPr>
      </p:sp>
      <p:sp>
        <p:nvSpPr>
          <p:cNvPr id="10" name="Shape 8"/>
          <p:cNvSpPr/>
          <p:nvPr/>
        </p:nvSpPr>
        <p:spPr>
          <a:xfrm>
            <a:off x="5207437" y="2243257"/>
            <a:ext cx="4215408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11" name="Shape 9"/>
          <p:cNvSpPr/>
          <p:nvPr/>
        </p:nvSpPr>
        <p:spPr>
          <a:xfrm>
            <a:off x="7017425" y="196846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</p:sp>
      <p:sp>
        <p:nvSpPr>
          <p:cNvPr id="12" name="Text 10"/>
          <p:cNvSpPr/>
          <p:nvPr/>
        </p:nvSpPr>
        <p:spPr>
          <a:xfrm>
            <a:off x="7196018" y="211728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5428655" y="27622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Riješite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logičke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zagonetke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5428655" y="3191470"/>
            <a:ext cx="377297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Redovno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se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bavite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logičkim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zagonetkama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mozgalicama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kako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biste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poboljšali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analitičke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vještine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vještine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rješavanja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problema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9621203" y="2266117"/>
            <a:ext cx="4215289" cy="2416731"/>
          </a:xfrm>
          <a:prstGeom prst="roundRect">
            <a:avLst>
              <a:gd name="adj" fmla="val 4540"/>
            </a:avLst>
          </a:prstGeom>
          <a:solidFill>
            <a:srgbClr val="090E3F"/>
          </a:solidFill>
          <a:ln/>
        </p:spPr>
      </p:sp>
      <p:sp>
        <p:nvSpPr>
          <p:cNvPr id="16" name="Shape 14"/>
          <p:cNvSpPr/>
          <p:nvPr/>
        </p:nvSpPr>
        <p:spPr>
          <a:xfrm>
            <a:off x="9621203" y="2243257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17" name="Shape 15"/>
          <p:cNvSpPr/>
          <p:nvPr/>
        </p:nvSpPr>
        <p:spPr>
          <a:xfrm>
            <a:off x="11431191" y="196846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</p:sp>
      <p:sp>
        <p:nvSpPr>
          <p:cNvPr id="18" name="Text 16"/>
          <p:cNvSpPr/>
          <p:nvPr/>
        </p:nvSpPr>
        <p:spPr>
          <a:xfrm>
            <a:off x="11609784" y="211728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3</a:t>
            </a:r>
            <a:endParaRPr lang="en-US" sz="1850" dirty="0"/>
          </a:p>
        </p:txBody>
      </p:sp>
      <p:sp>
        <p:nvSpPr>
          <p:cNvPr id="19" name="Text 17"/>
          <p:cNvSpPr/>
          <p:nvPr/>
        </p:nvSpPr>
        <p:spPr>
          <a:xfrm>
            <a:off x="9842421" y="27622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Pridružite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se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debatnom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klubu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9842421" y="3191470"/>
            <a:ext cx="37728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Vježbajte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artikuliranje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argumenata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razmatranje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višestrukih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perspektiva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odgovaranje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protuargumente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21" name="Shape 19"/>
          <p:cNvSpPr/>
          <p:nvPr/>
        </p:nvSpPr>
        <p:spPr>
          <a:xfrm>
            <a:off x="793790" y="5178862"/>
            <a:ext cx="6422112" cy="2099191"/>
          </a:xfrm>
          <a:prstGeom prst="roundRect">
            <a:avLst>
              <a:gd name="adj" fmla="val 5227"/>
            </a:avLst>
          </a:prstGeom>
          <a:solidFill>
            <a:srgbClr val="090E3F"/>
          </a:solidFill>
          <a:ln/>
        </p:spPr>
      </p:sp>
      <p:sp>
        <p:nvSpPr>
          <p:cNvPr id="22" name="Shape 20"/>
          <p:cNvSpPr/>
          <p:nvPr/>
        </p:nvSpPr>
        <p:spPr>
          <a:xfrm>
            <a:off x="793790" y="5156002"/>
            <a:ext cx="6422112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23" name="Shape 21"/>
          <p:cNvSpPr/>
          <p:nvPr/>
        </p:nvSpPr>
        <p:spPr>
          <a:xfrm>
            <a:off x="3707130" y="488120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</p:sp>
      <p:sp>
        <p:nvSpPr>
          <p:cNvPr id="24" name="Text 22"/>
          <p:cNvSpPr/>
          <p:nvPr/>
        </p:nvSpPr>
        <p:spPr>
          <a:xfrm>
            <a:off x="3885724" y="5030033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4</a:t>
            </a:r>
            <a:endParaRPr lang="en-US" sz="1850" dirty="0"/>
          </a:p>
        </p:txBody>
      </p:sp>
      <p:sp>
        <p:nvSpPr>
          <p:cNvPr id="25" name="Text 23"/>
          <p:cNvSpPr/>
          <p:nvPr/>
        </p:nvSpPr>
        <p:spPr>
          <a:xfrm>
            <a:off x="1015008" y="5674995"/>
            <a:ext cx="403062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Istražite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interdisciplinarne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studije</a:t>
            </a:r>
            <a:endParaRPr lang="en-US" sz="1950" dirty="0"/>
          </a:p>
        </p:txBody>
      </p:sp>
      <p:sp>
        <p:nvSpPr>
          <p:cNvPr id="26" name="Text 24"/>
          <p:cNvSpPr/>
          <p:nvPr/>
        </p:nvSpPr>
        <p:spPr>
          <a:xfrm>
            <a:off x="1015008" y="6104215"/>
            <a:ext cx="597967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Povežite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različite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akademske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discipline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kako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biste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proširili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svoju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perspektivu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poboljšali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svoju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sposobnost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kritičkog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razmišljanja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različitim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domenama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  <p:sp>
        <p:nvSpPr>
          <p:cNvPr id="27" name="Shape 25"/>
          <p:cNvSpPr/>
          <p:nvPr/>
        </p:nvSpPr>
        <p:spPr>
          <a:xfrm>
            <a:off x="7414260" y="5178862"/>
            <a:ext cx="6422231" cy="2099191"/>
          </a:xfrm>
          <a:prstGeom prst="roundRect">
            <a:avLst>
              <a:gd name="adj" fmla="val 5227"/>
            </a:avLst>
          </a:prstGeom>
          <a:solidFill>
            <a:srgbClr val="090E3F"/>
          </a:solidFill>
          <a:ln/>
        </p:spPr>
      </p:sp>
      <p:sp>
        <p:nvSpPr>
          <p:cNvPr id="28" name="Shape 26"/>
          <p:cNvSpPr/>
          <p:nvPr/>
        </p:nvSpPr>
        <p:spPr>
          <a:xfrm>
            <a:off x="7414260" y="5156002"/>
            <a:ext cx="6422231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29" name="Shape 27"/>
          <p:cNvSpPr/>
          <p:nvPr/>
        </p:nvSpPr>
        <p:spPr>
          <a:xfrm>
            <a:off x="10327719" y="488120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</p:sp>
      <p:sp>
        <p:nvSpPr>
          <p:cNvPr id="30" name="Text 28"/>
          <p:cNvSpPr/>
          <p:nvPr/>
        </p:nvSpPr>
        <p:spPr>
          <a:xfrm>
            <a:off x="10506313" y="5030033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5</a:t>
            </a:r>
            <a:endParaRPr lang="en-US" sz="1850" dirty="0"/>
          </a:p>
        </p:txBody>
      </p:sp>
      <p:sp>
        <p:nvSpPr>
          <p:cNvPr id="31" name="Text 29"/>
          <p:cNvSpPr/>
          <p:nvPr/>
        </p:nvSpPr>
        <p:spPr>
          <a:xfrm>
            <a:off x="7635478" y="5674995"/>
            <a:ext cx="363533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Vježbajte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reflektivno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vođenje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dnevnika</a:t>
            </a:r>
            <a:endParaRPr lang="en-US" sz="1950" dirty="0"/>
          </a:p>
        </p:txBody>
      </p:sp>
      <p:sp>
        <p:nvSpPr>
          <p:cNvPr id="32" name="Text 30"/>
          <p:cNvSpPr/>
          <p:nvPr/>
        </p:nvSpPr>
        <p:spPr>
          <a:xfrm>
            <a:off x="7635478" y="6104215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Vodite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dnevnik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kako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biste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razmislili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svojim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misaonim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procesima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donošenju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odluka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osobnim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predrasudama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Ova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praksa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promovira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samosvijest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metakogniciju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855</Words>
  <Application>Microsoft Office PowerPoint</Application>
  <PresentationFormat>Custom</PresentationFormat>
  <Paragraphs>97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Montserrat</vt:lpstr>
      <vt:lpstr>Arial</vt:lpstr>
      <vt:lpstr>Bricolage Grotesque Extra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azra</dc:creator>
  <cp:lastModifiedBy>Azra Tupkusic</cp:lastModifiedBy>
  <cp:revision>2</cp:revision>
  <dcterms:created xsi:type="dcterms:W3CDTF">2025-09-11T14:04:43Z</dcterms:created>
  <dcterms:modified xsi:type="dcterms:W3CDTF">2025-09-30T18:23:07Z</dcterms:modified>
</cp:coreProperties>
</file>