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4"/>
  </p:notesMasterIdLst>
  <p:sldIdLst>
    <p:sldId id="267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8" r:id="rId13"/>
  </p:sldIdLst>
  <p:sldSz cx="14630400" cy="8229600"/>
  <p:notesSz cx="8229600" cy="146304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Geist" panose="020B0604020202020204" charset="0"/>
      <p:regular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592">
          <p15:clr>
            <a:srgbClr val="A4A3A4"/>
          </p15:clr>
        </p15:guide>
        <p15:guide id="2" pos="460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94" d="100"/>
          <a:sy n="94" d="100"/>
        </p:scale>
        <p:origin x="396" y="96"/>
      </p:cViewPr>
      <p:guideLst>
        <p:guide orient="horz" pos="2592"/>
        <p:guide pos="460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565525" cy="7318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660900" y="0"/>
            <a:ext cx="3567113" cy="7318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C1B7D7-EF59-47C0-A212-BFBA01387F5F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-762000" y="1096963"/>
            <a:ext cx="9753600" cy="5486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822325" y="6950075"/>
            <a:ext cx="6584950" cy="65833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3896975"/>
            <a:ext cx="3565525" cy="7302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660900" y="13896975"/>
            <a:ext cx="3567113" cy="7302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5F4569-B67D-4966-9AA4-CFC37D62AA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8050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numberdyslexia.com/critical-thinking-games-online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hess.com/home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4" Type="http://schemas.openxmlformats.org/officeDocument/2006/relationships/hyperlink" Target="https://www.croteam.com/talosprinciple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61235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635" y="3573185"/>
            <a:ext cx="1332190" cy="1332190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2991803" y="3548301"/>
            <a:ext cx="5140643" cy="6219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MEDIActive Youth: Informing the Balkans</a:t>
            </a:r>
            <a:endParaRPr lang="en-US" sz="1950" dirty="0"/>
          </a:p>
        </p:txBody>
      </p:sp>
      <p:sp>
        <p:nvSpPr>
          <p:cNvPr id="5" name="Text 1"/>
          <p:cNvSpPr/>
          <p:nvPr/>
        </p:nvSpPr>
        <p:spPr>
          <a:xfrm>
            <a:off x="8625602" y="3528417"/>
            <a:ext cx="5323165" cy="3184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endParaRPr lang="en-US" sz="1550" dirty="0"/>
          </a:p>
        </p:txBody>
      </p:sp>
      <p:sp>
        <p:nvSpPr>
          <p:cNvPr id="6" name="Text 2"/>
          <p:cNvSpPr/>
          <p:nvPr/>
        </p:nvSpPr>
        <p:spPr>
          <a:xfrm>
            <a:off x="696754" y="5244227"/>
            <a:ext cx="13236773" cy="12439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9750"/>
              </a:lnSpc>
              <a:buNone/>
            </a:pPr>
            <a:r>
              <a:rPr lang="hr-HR" sz="7800" b="1" dirty="0" smtClean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Št</a:t>
            </a:r>
            <a:r>
              <a:rPr lang="en-GB" sz="7800" b="1" dirty="0" smtClean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o</a:t>
            </a:r>
            <a:r>
              <a:rPr lang="hr-HR" sz="7800" b="1" dirty="0" smtClean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 </a:t>
            </a:r>
            <a:r>
              <a:rPr lang="hr-HR" sz="7800" b="1" dirty="0" smtClean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je kritičko razmišljanje</a:t>
            </a:r>
            <a:r>
              <a:rPr lang="en-US" sz="7800" b="1" dirty="0" smtClean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?</a:t>
            </a:r>
            <a:endParaRPr lang="en-US" sz="7800" dirty="0"/>
          </a:p>
        </p:txBody>
      </p:sp>
      <p:sp>
        <p:nvSpPr>
          <p:cNvPr id="7" name="Text 3"/>
          <p:cNvSpPr/>
          <p:nvPr/>
        </p:nvSpPr>
        <p:spPr>
          <a:xfrm>
            <a:off x="696635" y="6970157"/>
            <a:ext cx="13237131" cy="3981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3100"/>
              </a:lnSpc>
            </a:pPr>
            <a:r>
              <a:rPr lang="en-US" sz="1900" dirty="0" smtClean="0">
                <a:latin typeface="Geist" charset="0"/>
                <a:ea typeface="Geist" charset="0"/>
                <a:cs typeface="Geist" charset="0"/>
              </a:rPr>
              <a:t>Razotkrivanje </a:t>
            </a:r>
            <a:r>
              <a:rPr lang="en-US" sz="1900" noProof="1" smtClean="0">
                <a:latin typeface="Geist" charset="0"/>
                <a:ea typeface="Geist" charset="0"/>
                <a:cs typeface="Geist" charset="0"/>
              </a:rPr>
              <a:t>ključnih</a:t>
            </a:r>
            <a:r>
              <a:rPr lang="en-US" sz="1900" dirty="0" smtClean="0">
                <a:latin typeface="Geist" charset="0"/>
                <a:ea typeface="Geist" charset="0"/>
                <a:cs typeface="Geist" charset="0"/>
              </a:rPr>
              <a:t> </a:t>
            </a:r>
            <a:r>
              <a:rPr lang="en-US" sz="1900" dirty="0">
                <a:latin typeface="Geist" charset="0"/>
                <a:ea typeface="Geist" charset="0"/>
                <a:cs typeface="Geist" charset="0"/>
              </a:rPr>
              <a:t>koncepata i temeljnih načela koja oblikuju informirano donošenje odluka.</a:t>
            </a:r>
          </a:p>
          <a:p>
            <a:pPr marL="0" indent="0" algn="ctr">
              <a:lnSpc>
                <a:spcPts val="3100"/>
              </a:lnSpc>
              <a:buNone/>
            </a:pPr>
            <a:endParaRPr lang="en-US" sz="1950" dirty="0"/>
          </a:p>
        </p:txBody>
      </p:sp>
    </p:spTree>
    <p:extLst>
      <p:ext uri="{BB962C8B-B14F-4D97-AF65-F5344CB8AC3E}">
        <p14:creationId xmlns:p14="http://schemas.microsoft.com/office/powerpoint/2010/main" val="5924826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018467"/>
            <a:ext cx="8677037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Više igara kritičkog mišljenja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3294221"/>
            <a:ext cx="3073718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750"/>
              </a:lnSpc>
              <a:buNone/>
            </a:pPr>
            <a:r>
              <a:rPr lang="en-US" sz="2200" b="1" u="sng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Numberdyslexia.com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3875365"/>
            <a:ext cx="624470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Nudi kolekciju online igara za poboljšanje vještina kritičkog mišljenja, uključujući klasike kao što su: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793790" y="4805243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 rtl="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Sudoku</a:t>
            </a:r>
            <a:endParaRPr lang="en-US" sz="1750" dirty="0"/>
          </a:p>
        </p:txBody>
      </p:sp>
      <p:sp>
        <p:nvSpPr>
          <p:cNvPr id="6" name="Text 4"/>
          <p:cNvSpPr/>
          <p:nvPr/>
        </p:nvSpPr>
        <p:spPr>
          <a:xfrm>
            <a:off x="793790" y="5247442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 rtl="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Tangram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793790" y="5689640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 rtl="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Logičke zagonetke</a:t>
            </a:r>
            <a:endParaRPr lang="en-US" sz="1750" dirty="0"/>
          </a:p>
        </p:txBody>
      </p:sp>
      <p:sp>
        <p:nvSpPr>
          <p:cNvPr id="8" name="Text 6"/>
          <p:cNvSpPr/>
          <p:nvPr/>
        </p:nvSpPr>
        <p:spPr>
          <a:xfrm>
            <a:off x="7599521" y="329422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750"/>
              </a:lnSpc>
              <a:buNone/>
            </a:pPr>
            <a:r>
              <a:rPr lang="hr-HR" sz="2200" b="1" u="sng" dirty="0" smtClean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Brainstorm</a:t>
            </a:r>
            <a:endParaRPr lang="en-US" sz="2200" dirty="0"/>
          </a:p>
        </p:txBody>
      </p:sp>
      <p:sp>
        <p:nvSpPr>
          <p:cNvPr id="9" name="Text 7"/>
          <p:cNvSpPr/>
          <p:nvPr/>
        </p:nvSpPr>
        <p:spPr>
          <a:xfrm>
            <a:off x="7599521" y="3875365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Igra za više igrača koja izaziva igrače da:</a:t>
            </a:r>
            <a:endParaRPr lang="en-US" sz="1750" dirty="0"/>
          </a:p>
        </p:txBody>
      </p:sp>
      <p:sp>
        <p:nvSpPr>
          <p:cNvPr id="10" name="Text 8"/>
          <p:cNvSpPr/>
          <p:nvPr/>
        </p:nvSpPr>
        <p:spPr>
          <a:xfrm>
            <a:off x="7599521" y="4442341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 rtl="0">
              <a:lnSpc>
                <a:spcPts val="2850"/>
              </a:lnSpc>
              <a:buSzPct val="100000"/>
              <a:buChar char="•"/>
            </a:pPr>
            <a:r>
              <a:rPr lang="en-US" sz="1750" dirty="0" err="1" smtClean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Donos</a:t>
            </a:r>
            <a:r>
              <a:rPr lang="hr-HR" sz="1750" dirty="0" smtClean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e</a:t>
            </a:r>
            <a:r>
              <a:rPr lang="en-US" sz="1750" dirty="0" smtClean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odluke na temelju analitičkog promatranja</a:t>
            </a:r>
            <a:endParaRPr lang="en-US" sz="1750" dirty="0"/>
          </a:p>
        </p:txBody>
      </p:sp>
      <p:sp>
        <p:nvSpPr>
          <p:cNvPr id="11" name="Text 9"/>
          <p:cNvSpPr/>
          <p:nvPr/>
        </p:nvSpPr>
        <p:spPr>
          <a:xfrm>
            <a:off x="7599521" y="4884539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 rtl="0">
              <a:lnSpc>
                <a:spcPts val="2850"/>
              </a:lnSpc>
              <a:buSzPct val="100000"/>
              <a:buChar char="•"/>
            </a:pPr>
            <a:r>
              <a:rPr lang="en-US" sz="1750" dirty="0" err="1" smtClean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Završ</a:t>
            </a:r>
            <a:r>
              <a:rPr lang="hr-HR" sz="1750" dirty="0" smtClean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e</a:t>
            </a:r>
            <a:r>
              <a:rPr lang="en-US" sz="1750" dirty="0" smtClean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zadatke prije drugih igrača</a:t>
            </a:r>
            <a:endParaRPr lang="en-US" sz="1750" dirty="0"/>
          </a:p>
        </p:txBody>
      </p:sp>
      <p:sp>
        <p:nvSpPr>
          <p:cNvPr id="12" name="Text 10"/>
          <p:cNvSpPr/>
          <p:nvPr/>
        </p:nvSpPr>
        <p:spPr>
          <a:xfrm>
            <a:off x="7599521" y="5326737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 rtl="0">
              <a:lnSpc>
                <a:spcPts val="2850"/>
              </a:lnSpc>
              <a:buSzPct val="100000"/>
              <a:buChar char="•"/>
            </a:pPr>
            <a:r>
              <a:rPr lang="en-US" sz="1750" dirty="0" err="1" smtClean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Pom</a:t>
            </a:r>
            <a:r>
              <a:rPr lang="hr-HR" sz="1750" dirty="0" smtClean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iču</a:t>
            </a:r>
            <a:r>
              <a:rPr lang="en-US" sz="1750" dirty="0" smtClean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kognitivne granice</a:t>
            </a:r>
            <a:endParaRPr lang="en-US" sz="1750" dirty="0"/>
          </a:p>
        </p:txBody>
      </p:sp>
      <p:sp>
        <p:nvSpPr>
          <p:cNvPr id="13" name="Text 11"/>
          <p:cNvSpPr/>
          <p:nvPr/>
        </p:nvSpPr>
        <p:spPr>
          <a:xfrm>
            <a:off x="7599521" y="5768935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 rtl="0">
              <a:lnSpc>
                <a:spcPts val="2850"/>
              </a:lnSpc>
              <a:buSzPct val="100000"/>
              <a:buChar char="•"/>
            </a:pPr>
            <a:r>
              <a:rPr lang="en-US" sz="1750" dirty="0" err="1" smtClean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Vježbaj</a:t>
            </a:r>
            <a:r>
              <a:rPr lang="hr-HR" sz="1750" dirty="0" smtClean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u</a:t>
            </a:r>
            <a:r>
              <a:rPr lang="en-US" sz="1750" dirty="0" smtClean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vještine kritičkog mišljenja</a:t>
            </a:r>
            <a:endParaRPr lang="en-US" sz="175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278969"/>
            <a:ext cx="130428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Zaključak: Vitalna važnost kritičkog mišljenja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93790" y="3150156"/>
            <a:ext cx="4196358" cy="2819519"/>
          </a:xfrm>
          <a:prstGeom prst="roundRect">
            <a:avLst>
              <a:gd name="adj" fmla="val 7240"/>
            </a:avLst>
          </a:prstGeom>
          <a:solidFill>
            <a:srgbClr val="E5F9F2">
              <a:alpha val="95000"/>
            </a:srgbClr>
          </a:solidFill>
          <a:ln w="30480">
            <a:solidFill>
              <a:srgbClr val="B7D5CA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1051084" y="3407450"/>
            <a:ext cx="3169206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750"/>
              </a:lnSpc>
              <a:buNone/>
            </a:pPr>
            <a:r>
              <a:rPr lang="en-US" sz="2200" b="1" dirty="0" err="1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Povijesni</a:t>
            </a:r>
            <a:r>
              <a:rPr lang="en-US" sz="22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 </a:t>
            </a:r>
            <a:r>
              <a:rPr lang="hr-HR" sz="2200" b="1" dirty="0" smtClean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korijeni</a:t>
            </a:r>
            <a:endParaRPr lang="en-US" sz="2200" dirty="0"/>
          </a:p>
        </p:txBody>
      </p:sp>
      <p:sp>
        <p:nvSpPr>
          <p:cNvPr id="5" name="Text 3"/>
          <p:cNvSpPr/>
          <p:nvPr/>
        </p:nvSpPr>
        <p:spPr>
          <a:xfrm>
            <a:off x="1051084" y="3897868"/>
            <a:ext cx="3681770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Kritičko mišljenje ima duboke povijesne korijene od Sokrata do modernih kognitivnih znanstvenika, razvijajući se kao disciplinirani pristup znanju i istini.</a:t>
            </a:r>
            <a:endParaRPr lang="en-US" sz="1750" dirty="0"/>
          </a:p>
        </p:txBody>
      </p:sp>
      <p:sp>
        <p:nvSpPr>
          <p:cNvPr id="6" name="Shape 4"/>
          <p:cNvSpPr/>
          <p:nvPr/>
        </p:nvSpPr>
        <p:spPr>
          <a:xfrm>
            <a:off x="5216962" y="3150156"/>
            <a:ext cx="4196358" cy="2819519"/>
          </a:xfrm>
          <a:prstGeom prst="roundRect">
            <a:avLst>
              <a:gd name="adj" fmla="val 7240"/>
            </a:avLst>
          </a:prstGeom>
          <a:solidFill>
            <a:srgbClr val="E5F9F2">
              <a:alpha val="95000"/>
            </a:srgbClr>
          </a:solidFill>
          <a:ln w="30480">
            <a:solidFill>
              <a:srgbClr val="B7D5CA"/>
            </a:solidFill>
            <a:prstDash val="solid"/>
          </a:ln>
        </p:spPr>
      </p:sp>
      <p:sp>
        <p:nvSpPr>
          <p:cNvPr id="7" name="Text 5"/>
          <p:cNvSpPr/>
          <p:nvPr/>
        </p:nvSpPr>
        <p:spPr>
          <a:xfrm>
            <a:off x="5474256" y="3407450"/>
            <a:ext cx="325088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Osobni razvoj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5474256" y="3768368"/>
            <a:ext cx="3681770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Poboljšava individualnu sposobnost analiziranja informacija, procjene dokaza i donošenja razumnih zaključaka u obrazovanju, poslovanju, zdravstvu i svakodnevnom životu.</a:t>
            </a:r>
            <a:endParaRPr lang="en-US" sz="1750" dirty="0"/>
          </a:p>
        </p:txBody>
      </p:sp>
      <p:sp>
        <p:nvSpPr>
          <p:cNvPr id="9" name="Shape 7"/>
          <p:cNvSpPr/>
          <p:nvPr/>
        </p:nvSpPr>
        <p:spPr>
          <a:xfrm>
            <a:off x="9640133" y="3150156"/>
            <a:ext cx="4196358" cy="2819519"/>
          </a:xfrm>
          <a:prstGeom prst="roundRect">
            <a:avLst>
              <a:gd name="adj" fmla="val 7240"/>
            </a:avLst>
          </a:prstGeom>
          <a:solidFill>
            <a:srgbClr val="E5F9F2">
              <a:alpha val="95000"/>
            </a:srgbClr>
          </a:solidFill>
          <a:ln w="30480">
            <a:solidFill>
              <a:srgbClr val="B7D5CA"/>
            </a:solidFill>
            <a:prstDash val="solid"/>
          </a:ln>
        </p:spPr>
      </p:sp>
      <p:sp>
        <p:nvSpPr>
          <p:cNvPr id="10" name="Text 8"/>
          <p:cNvSpPr/>
          <p:nvPr/>
        </p:nvSpPr>
        <p:spPr>
          <a:xfrm>
            <a:off x="9897427" y="340745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Društveni napredak</a:t>
            </a:r>
            <a:endParaRPr lang="en-US" sz="2200" dirty="0"/>
          </a:p>
        </p:txBody>
      </p:sp>
      <p:sp>
        <p:nvSpPr>
          <p:cNvPr id="11" name="Text 9"/>
          <p:cNvSpPr/>
          <p:nvPr/>
        </p:nvSpPr>
        <p:spPr>
          <a:xfrm>
            <a:off x="9897427" y="3897868"/>
            <a:ext cx="3681770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Potiče informirano građanstvo, omogućuje demokratsko sudjelovanje i potiče smislen dijalog između različitih perspektiva.</a:t>
            </a:r>
            <a:endParaRPr lang="en-US" sz="1750" dirty="0"/>
          </a:p>
        </p:txBody>
      </p:sp>
      <p:sp>
        <p:nvSpPr>
          <p:cNvPr id="12" name="Text 10"/>
          <p:cNvSpPr/>
          <p:nvPr/>
        </p:nvSpPr>
        <p:spPr>
          <a:xfrm>
            <a:off x="793790" y="6224826"/>
            <a:ext cx="13042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Razumijevanjem podrijetla i primjene kritičkog mišljenja te sudjelovanjem u vježbama osmišljenim za poticanje tih vještina, pojedinci se mogu snalaziti u složenostima modernog života i značajno doprinijeti svojim zajednicama.</a:t>
            </a:r>
            <a:endParaRPr lang="en-US" sz="175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97692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4589740"/>
            <a:ext cx="7825502" cy="9782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7700"/>
              </a:lnSpc>
              <a:buNone/>
            </a:pPr>
            <a:r>
              <a:rPr lang="hr-HR" sz="6150" b="1" dirty="0" smtClean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Hvala</a:t>
            </a:r>
            <a:r>
              <a:rPr lang="en-US" sz="6150" b="1" dirty="0" smtClean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!</a:t>
            </a:r>
            <a:endParaRPr lang="en-US" sz="6150" dirty="0"/>
          </a:p>
        </p:txBody>
      </p:sp>
      <p:sp>
        <p:nvSpPr>
          <p:cNvPr id="4" name="Text 1"/>
          <p:cNvSpPr/>
          <p:nvPr/>
        </p:nvSpPr>
        <p:spPr>
          <a:xfrm>
            <a:off x="793790" y="5908119"/>
            <a:ext cx="4536519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hr-HR" sz="3550" b="1" smtClean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Pitanja</a:t>
            </a:r>
            <a:r>
              <a:rPr lang="en-US" sz="3550" b="1" smtClean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?</a:t>
            </a:r>
            <a:endParaRPr lang="en-US" sz="3550" dirty="0"/>
          </a:p>
        </p:txBody>
      </p:sp>
    </p:spTree>
    <p:extLst>
      <p:ext uri="{BB962C8B-B14F-4D97-AF65-F5344CB8AC3E}">
        <p14:creationId xmlns:p14="http://schemas.microsoft.com/office/powerpoint/2010/main" val="23936207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792843"/>
            <a:ext cx="7556421" cy="21263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Kritičko mišljenje: </a:t>
            </a:r>
            <a:endParaRPr lang="en-US" sz="4450" b="1" dirty="0" smtClean="0">
              <a:solidFill>
                <a:srgbClr val="006747"/>
              </a:solidFill>
              <a:latin typeface="Noto Serif SC Bold" pitchFamily="34" charset="0"/>
              <a:ea typeface="Noto Serif SC Bold" pitchFamily="34" charset="-122"/>
              <a:cs typeface="Noto Serif SC Bold" pitchFamily="34" charset="-120"/>
            </a:endParaRPr>
          </a:p>
          <a:p>
            <a:pPr marL="0" indent="0" algn="l" rtl="0">
              <a:lnSpc>
                <a:spcPts val="5550"/>
              </a:lnSpc>
              <a:buNone/>
            </a:pPr>
            <a:r>
              <a:rPr lang="en-US" sz="4450" b="1" dirty="0" err="1" smtClean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Temelj</a:t>
            </a:r>
            <a:r>
              <a:rPr lang="en-US" sz="4450" b="1" dirty="0" smtClean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 </a:t>
            </a:r>
            <a:r>
              <a:rPr lang="en-US" sz="445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medijske pismenosti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280190" y="4259342"/>
            <a:ext cx="7556421" cy="2177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Kritičko mišljenje je ključna vještina za razlikovanje istine u našem društvu bogatom informacijama. Uključuje analizu informacija, procjenu dokaza i donošenje razumnih zaključaka - temeljne sposobnosti i u tehnokratskim i u demokratskim društvima. Ovaj disciplinirani proces zahtijeva aktivno bavljenje idejama, omogućujući pojedincima da jasno i racionalno razmišljaju o tome u što vjerovati ili činiti.</a:t>
            </a:r>
            <a:endParaRPr lang="en-US" sz="17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84002" y="458867"/>
            <a:ext cx="7860268" cy="5214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4100"/>
              </a:lnSpc>
              <a:buNone/>
            </a:pPr>
            <a:r>
              <a:rPr lang="en-US" sz="325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Podrijetlo: Stara Grčka i Sokrat</a:t>
            </a:r>
            <a:endParaRPr lang="en-US" sz="3250" dirty="0"/>
          </a:p>
        </p:txBody>
      </p:sp>
      <p:sp>
        <p:nvSpPr>
          <p:cNvPr id="3" name="Text 1"/>
          <p:cNvSpPr/>
          <p:nvPr/>
        </p:nvSpPr>
        <p:spPr>
          <a:xfrm>
            <a:off x="584002" y="1380768"/>
            <a:ext cx="6527721" cy="8011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100"/>
              </a:lnSpc>
              <a:buNone/>
            </a:pPr>
            <a:r>
              <a:rPr lang="en-US" sz="13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Kritičko mišljenje rođeno je u drevnoj Ateni (5. do 3. stoljeća pr. Kr.), gdje su filozofi poput Sokrata, Platona i Aristotela postavili temelje za sustavno istraživanje i racionalno razmišljanje.</a:t>
            </a:r>
            <a:endParaRPr lang="en-US" sz="1300" dirty="0"/>
          </a:p>
        </p:txBody>
      </p:sp>
      <p:sp>
        <p:nvSpPr>
          <p:cNvPr id="4" name="Text 2"/>
          <p:cNvSpPr/>
          <p:nvPr/>
        </p:nvSpPr>
        <p:spPr>
          <a:xfrm>
            <a:off x="584002" y="2332077"/>
            <a:ext cx="6527721" cy="10682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100"/>
              </a:lnSpc>
              <a:buNone/>
            </a:pPr>
            <a:r>
              <a:rPr lang="en-US" sz="13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Prije Sokrata, Grci su tražili istine od pjesnika poput Homera, vjerujući da su božanski nadahnuti. Sokrat je revolucionirao ovaj pristup tvrdeći da se do istine može </a:t>
            </a:r>
            <a:r>
              <a:rPr lang="en-US" sz="13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doći</a:t>
            </a:r>
            <a:r>
              <a:rPr lang="en-US" sz="13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300" dirty="0" err="1" smtClean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putem</a:t>
            </a:r>
            <a:r>
              <a:rPr lang="hr-HR" sz="1300" dirty="0" smtClean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300" dirty="0" err="1" smtClean="0">
                <a:solidFill>
                  <a:srgbClr val="007EBD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racional</a:t>
            </a:r>
            <a:r>
              <a:rPr lang="hr-HR" sz="1300" dirty="0" smtClean="0">
                <a:solidFill>
                  <a:srgbClr val="007EBD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nog</a:t>
            </a:r>
            <a:r>
              <a:rPr lang="en-US" sz="1300" dirty="0" smtClean="0">
                <a:solidFill>
                  <a:srgbClr val="007EBD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300" dirty="0" err="1" smtClean="0">
                <a:solidFill>
                  <a:srgbClr val="007EBD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razgovor</a:t>
            </a:r>
            <a:r>
              <a:rPr lang="hr-HR" sz="1300" dirty="0" smtClean="0">
                <a:solidFill>
                  <a:srgbClr val="007EBD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a</a:t>
            </a:r>
            <a:r>
              <a:rPr lang="en-US" sz="1300" dirty="0" smtClean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, </a:t>
            </a:r>
            <a:r>
              <a:rPr lang="en-US" sz="13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postupno sužavajući subjekte na njihov bitni pojam.</a:t>
            </a:r>
            <a:endParaRPr lang="en-US" sz="130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0138" y="980361"/>
            <a:ext cx="4282440" cy="5737860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7526298" y="6943189"/>
            <a:ext cx="6527721" cy="8011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100"/>
              </a:lnSpc>
              <a:buNone/>
            </a:pPr>
            <a:r>
              <a:rPr lang="en-US" sz="13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Sokrat je razvio "metodu primalje", vjerujući da je istina već u nečijem umu i da je samo treba izvući. Ova Sokratova metoda koristi kooperativni dijalog kako bi potaknula dublje razmišljanje propitivanjem pretpostavki.</a:t>
            </a:r>
            <a:endParaRPr lang="en-US" sz="13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11279" y="560308"/>
            <a:ext cx="7697629" cy="6349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5000"/>
              </a:lnSpc>
              <a:buNone/>
            </a:pPr>
            <a:r>
              <a:rPr lang="en-US" sz="400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Evolucija kritičkog mišljenja</a:t>
            </a:r>
            <a:endParaRPr lang="en-US" sz="4000" dirty="0"/>
          </a:p>
        </p:txBody>
      </p:sp>
      <p:sp>
        <p:nvSpPr>
          <p:cNvPr id="3" name="Shape 1"/>
          <p:cNvSpPr/>
          <p:nvPr/>
        </p:nvSpPr>
        <p:spPr>
          <a:xfrm>
            <a:off x="7303770" y="1601629"/>
            <a:ext cx="22860" cy="6067663"/>
          </a:xfrm>
          <a:prstGeom prst="roundRect">
            <a:avLst>
              <a:gd name="adj" fmla="val 800148"/>
            </a:avLst>
          </a:prstGeom>
          <a:solidFill>
            <a:srgbClr val="B7D5CA"/>
          </a:solidFill>
          <a:ln/>
        </p:spPr>
      </p:sp>
      <p:sp>
        <p:nvSpPr>
          <p:cNvPr id="4" name="Shape 2"/>
          <p:cNvSpPr/>
          <p:nvPr/>
        </p:nvSpPr>
        <p:spPr>
          <a:xfrm>
            <a:off x="6499860" y="1818799"/>
            <a:ext cx="609600" cy="22860"/>
          </a:xfrm>
          <a:prstGeom prst="roundRect">
            <a:avLst>
              <a:gd name="adj" fmla="val 800148"/>
            </a:avLst>
          </a:prstGeom>
          <a:solidFill>
            <a:srgbClr val="B7D5CA"/>
          </a:solidFill>
          <a:ln/>
        </p:spPr>
      </p:sp>
      <p:sp>
        <p:nvSpPr>
          <p:cNvPr id="5" name="Shape 3"/>
          <p:cNvSpPr/>
          <p:nvPr/>
        </p:nvSpPr>
        <p:spPr>
          <a:xfrm>
            <a:off x="7086600" y="1601629"/>
            <a:ext cx="457200" cy="457200"/>
          </a:xfrm>
          <a:prstGeom prst="roundRect">
            <a:avLst>
              <a:gd name="adj" fmla="val 40007"/>
            </a:avLst>
          </a:prstGeom>
          <a:solidFill>
            <a:srgbClr val="D1EFE4"/>
          </a:solidFill>
          <a:ln w="7620">
            <a:solidFill>
              <a:srgbClr val="B7D5CA"/>
            </a:solidFill>
            <a:prstDash val="solid"/>
          </a:ln>
        </p:spPr>
      </p:sp>
      <p:sp>
        <p:nvSpPr>
          <p:cNvPr id="6" name="Text 4"/>
          <p:cNvSpPr/>
          <p:nvPr/>
        </p:nvSpPr>
        <p:spPr>
          <a:xfrm>
            <a:off x="7162800" y="1639729"/>
            <a:ext cx="304800" cy="3810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 rtl="0">
              <a:lnSpc>
                <a:spcPts val="2400"/>
              </a:lnSpc>
              <a:buNone/>
            </a:pPr>
            <a:r>
              <a:rPr lang="en-US" sz="24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1</a:t>
            </a:r>
            <a:endParaRPr lang="en-US" sz="2400" dirty="0"/>
          </a:p>
        </p:txBody>
      </p:sp>
      <p:sp>
        <p:nvSpPr>
          <p:cNvPr id="7" name="Text 5"/>
          <p:cNvSpPr/>
          <p:nvPr/>
        </p:nvSpPr>
        <p:spPr>
          <a:xfrm>
            <a:off x="3758684" y="1671399"/>
            <a:ext cx="2540437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Antička Grčka</a:t>
            </a:r>
            <a:endParaRPr lang="en-US" sz="2000" dirty="0"/>
          </a:p>
        </p:txBody>
      </p:sp>
      <p:sp>
        <p:nvSpPr>
          <p:cNvPr id="8" name="Text 6"/>
          <p:cNvSpPr/>
          <p:nvPr/>
        </p:nvSpPr>
        <p:spPr>
          <a:xfrm>
            <a:off x="711279" y="2110859"/>
            <a:ext cx="5587841" cy="6503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550"/>
              </a:lnSpc>
              <a:buNone/>
            </a:pP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Sokrat, Platon i Aristotel postavili su temelje sustavnog istraživanja</a:t>
            </a:r>
            <a:endParaRPr lang="en-US" sz="1600" dirty="0"/>
          </a:p>
        </p:txBody>
      </p:sp>
      <p:sp>
        <p:nvSpPr>
          <p:cNvPr id="9" name="Shape 7"/>
          <p:cNvSpPr/>
          <p:nvPr/>
        </p:nvSpPr>
        <p:spPr>
          <a:xfrm>
            <a:off x="7520940" y="3037999"/>
            <a:ext cx="609600" cy="22860"/>
          </a:xfrm>
          <a:prstGeom prst="roundRect">
            <a:avLst>
              <a:gd name="adj" fmla="val 800148"/>
            </a:avLst>
          </a:prstGeom>
          <a:solidFill>
            <a:srgbClr val="B7D5CA"/>
          </a:solidFill>
          <a:ln/>
        </p:spPr>
      </p:sp>
      <p:sp>
        <p:nvSpPr>
          <p:cNvPr id="10" name="Shape 8"/>
          <p:cNvSpPr/>
          <p:nvPr/>
        </p:nvSpPr>
        <p:spPr>
          <a:xfrm>
            <a:off x="7086600" y="2820829"/>
            <a:ext cx="457200" cy="457200"/>
          </a:xfrm>
          <a:prstGeom prst="roundRect">
            <a:avLst>
              <a:gd name="adj" fmla="val 40007"/>
            </a:avLst>
          </a:prstGeom>
          <a:solidFill>
            <a:srgbClr val="D1EFE4"/>
          </a:solidFill>
          <a:ln w="7620">
            <a:solidFill>
              <a:srgbClr val="B7D5CA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7162800" y="2858929"/>
            <a:ext cx="304800" cy="3810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 rtl="0">
              <a:lnSpc>
                <a:spcPts val="2400"/>
              </a:lnSpc>
              <a:buNone/>
            </a:pPr>
            <a:r>
              <a:rPr lang="en-US" sz="24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2</a:t>
            </a:r>
            <a:endParaRPr lang="en-US" sz="2400" dirty="0"/>
          </a:p>
        </p:txBody>
      </p:sp>
      <p:sp>
        <p:nvSpPr>
          <p:cNvPr id="12" name="Text 10"/>
          <p:cNvSpPr/>
          <p:nvPr/>
        </p:nvSpPr>
        <p:spPr>
          <a:xfrm>
            <a:off x="8331279" y="2890599"/>
            <a:ext cx="2540437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Renesansa</a:t>
            </a:r>
            <a:endParaRPr lang="en-US" sz="2000" dirty="0"/>
          </a:p>
        </p:txBody>
      </p:sp>
      <p:sp>
        <p:nvSpPr>
          <p:cNvPr id="13" name="Text 11"/>
          <p:cNvSpPr/>
          <p:nvPr/>
        </p:nvSpPr>
        <p:spPr>
          <a:xfrm>
            <a:off x="8331279" y="3330059"/>
            <a:ext cx="5587841" cy="6503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550"/>
              </a:lnSpc>
              <a:buNone/>
            </a:pP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Humanizam je poticao razvoj, a mislioci poput Descartesa i Lockea uveli su skepticizam i empirizam.</a:t>
            </a:r>
            <a:endParaRPr lang="en-US" sz="1600" dirty="0"/>
          </a:p>
        </p:txBody>
      </p:sp>
      <p:sp>
        <p:nvSpPr>
          <p:cNvPr id="14" name="Shape 12"/>
          <p:cNvSpPr/>
          <p:nvPr/>
        </p:nvSpPr>
        <p:spPr>
          <a:xfrm>
            <a:off x="6499860" y="4088963"/>
            <a:ext cx="609600" cy="22860"/>
          </a:xfrm>
          <a:prstGeom prst="roundRect">
            <a:avLst>
              <a:gd name="adj" fmla="val 800148"/>
            </a:avLst>
          </a:prstGeom>
          <a:solidFill>
            <a:srgbClr val="B7D5CA"/>
          </a:solidFill>
          <a:ln/>
        </p:spPr>
      </p:sp>
      <p:sp>
        <p:nvSpPr>
          <p:cNvPr id="15" name="Shape 13"/>
          <p:cNvSpPr/>
          <p:nvPr/>
        </p:nvSpPr>
        <p:spPr>
          <a:xfrm>
            <a:off x="7086600" y="3871793"/>
            <a:ext cx="457200" cy="457200"/>
          </a:xfrm>
          <a:prstGeom prst="roundRect">
            <a:avLst>
              <a:gd name="adj" fmla="val 40007"/>
            </a:avLst>
          </a:prstGeom>
          <a:solidFill>
            <a:srgbClr val="D1EFE4"/>
          </a:solidFill>
          <a:ln w="7620">
            <a:solidFill>
              <a:srgbClr val="B7D5CA"/>
            </a:solidFill>
            <a:prstDash val="solid"/>
          </a:ln>
        </p:spPr>
      </p:sp>
      <p:sp>
        <p:nvSpPr>
          <p:cNvPr id="16" name="Text 14"/>
          <p:cNvSpPr/>
          <p:nvPr/>
        </p:nvSpPr>
        <p:spPr>
          <a:xfrm>
            <a:off x="7162800" y="3909893"/>
            <a:ext cx="304800" cy="3810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 rtl="0">
              <a:lnSpc>
                <a:spcPts val="2400"/>
              </a:lnSpc>
              <a:buNone/>
            </a:pPr>
            <a:r>
              <a:rPr lang="en-US" sz="24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3</a:t>
            </a:r>
            <a:endParaRPr lang="en-US" sz="2400" dirty="0"/>
          </a:p>
        </p:txBody>
      </p:sp>
      <p:sp>
        <p:nvSpPr>
          <p:cNvPr id="17" name="Text 15"/>
          <p:cNvSpPr/>
          <p:nvPr/>
        </p:nvSpPr>
        <p:spPr>
          <a:xfrm>
            <a:off x="3758684" y="3941564"/>
            <a:ext cx="2540437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Prosvjetiteljstvo</a:t>
            </a:r>
            <a:endParaRPr lang="en-US" sz="2000" dirty="0"/>
          </a:p>
        </p:txBody>
      </p:sp>
      <p:sp>
        <p:nvSpPr>
          <p:cNvPr id="18" name="Text 16"/>
          <p:cNvSpPr/>
          <p:nvPr/>
        </p:nvSpPr>
        <p:spPr>
          <a:xfrm>
            <a:off x="711279" y="4381024"/>
            <a:ext cx="5587841" cy="6503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550"/>
              </a:lnSpc>
              <a:buNone/>
            </a:pP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Pojava racionalizma i znanstvenog istraživanja promovirala je kritičko mišljenje kao temelj znanja</a:t>
            </a:r>
            <a:endParaRPr lang="en-US" sz="1600" dirty="0"/>
          </a:p>
        </p:txBody>
      </p:sp>
      <p:sp>
        <p:nvSpPr>
          <p:cNvPr id="19" name="Shape 17"/>
          <p:cNvSpPr/>
          <p:nvPr/>
        </p:nvSpPr>
        <p:spPr>
          <a:xfrm>
            <a:off x="7520940" y="5139928"/>
            <a:ext cx="609600" cy="22860"/>
          </a:xfrm>
          <a:prstGeom prst="roundRect">
            <a:avLst>
              <a:gd name="adj" fmla="val 800148"/>
            </a:avLst>
          </a:prstGeom>
          <a:solidFill>
            <a:srgbClr val="B7D5CA"/>
          </a:solidFill>
          <a:ln/>
        </p:spPr>
      </p:sp>
      <p:sp>
        <p:nvSpPr>
          <p:cNvPr id="20" name="Shape 18"/>
          <p:cNvSpPr/>
          <p:nvPr/>
        </p:nvSpPr>
        <p:spPr>
          <a:xfrm>
            <a:off x="7086600" y="4922758"/>
            <a:ext cx="457200" cy="457200"/>
          </a:xfrm>
          <a:prstGeom prst="roundRect">
            <a:avLst>
              <a:gd name="adj" fmla="val 40007"/>
            </a:avLst>
          </a:prstGeom>
          <a:solidFill>
            <a:srgbClr val="D1EFE4"/>
          </a:solidFill>
          <a:ln w="7620">
            <a:solidFill>
              <a:srgbClr val="B7D5CA"/>
            </a:solidFill>
            <a:prstDash val="solid"/>
          </a:ln>
        </p:spPr>
      </p:sp>
      <p:sp>
        <p:nvSpPr>
          <p:cNvPr id="21" name="Text 19"/>
          <p:cNvSpPr/>
          <p:nvPr/>
        </p:nvSpPr>
        <p:spPr>
          <a:xfrm>
            <a:off x="7162800" y="4960858"/>
            <a:ext cx="304800" cy="3810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 rtl="0">
              <a:lnSpc>
                <a:spcPts val="2400"/>
              </a:lnSpc>
              <a:buNone/>
            </a:pPr>
            <a:r>
              <a:rPr lang="en-US" sz="24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4</a:t>
            </a:r>
            <a:endParaRPr lang="en-US" sz="2400" dirty="0"/>
          </a:p>
        </p:txBody>
      </p:sp>
      <p:sp>
        <p:nvSpPr>
          <p:cNvPr id="22" name="Text 20"/>
          <p:cNvSpPr/>
          <p:nvPr/>
        </p:nvSpPr>
        <p:spPr>
          <a:xfrm>
            <a:off x="8331279" y="4992529"/>
            <a:ext cx="2540437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20. stoljeće</a:t>
            </a:r>
            <a:endParaRPr lang="en-US" sz="2000" dirty="0"/>
          </a:p>
        </p:txBody>
      </p:sp>
      <p:sp>
        <p:nvSpPr>
          <p:cNvPr id="23" name="Text 21"/>
          <p:cNvSpPr/>
          <p:nvPr/>
        </p:nvSpPr>
        <p:spPr>
          <a:xfrm>
            <a:off x="8331279" y="5431988"/>
            <a:ext cx="5587841" cy="6503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550"/>
              </a:lnSpc>
              <a:buNone/>
            </a:pP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John Dewey zalagao se za iskustveno obrazovanje i refleksivno razmišljanje za građanstvo</a:t>
            </a:r>
            <a:endParaRPr lang="en-US" sz="1600" dirty="0"/>
          </a:p>
        </p:txBody>
      </p:sp>
      <p:sp>
        <p:nvSpPr>
          <p:cNvPr id="24" name="Shape 22"/>
          <p:cNvSpPr/>
          <p:nvPr/>
        </p:nvSpPr>
        <p:spPr>
          <a:xfrm>
            <a:off x="6499860" y="6190893"/>
            <a:ext cx="609600" cy="22860"/>
          </a:xfrm>
          <a:prstGeom prst="roundRect">
            <a:avLst>
              <a:gd name="adj" fmla="val 800148"/>
            </a:avLst>
          </a:prstGeom>
          <a:solidFill>
            <a:srgbClr val="B7D5CA"/>
          </a:solidFill>
          <a:ln/>
        </p:spPr>
      </p:sp>
      <p:sp>
        <p:nvSpPr>
          <p:cNvPr id="25" name="Shape 23"/>
          <p:cNvSpPr/>
          <p:nvPr/>
        </p:nvSpPr>
        <p:spPr>
          <a:xfrm>
            <a:off x="7086600" y="5973723"/>
            <a:ext cx="457200" cy="457200"/>
          </a:xfrm>
          <a:prstGeom prst="roundRect">
            <a:avLst>
              <a:gd name="adj" fmla="val 40007"/>
            </a:avLst>
          </a:prstGeom>
          <a:solidFill>
            <a:srgbClr val="D1EFE4"/>
          </a:solidFill>
          <a:ln w="7620">
            <a:solidFill>
              <a:srgbClr val="B7D5CA"/>
            </a:solidFill>
            <a:prstDash val="solid"/>
          </a:ln>
        </p:spPr>
      </p:sp>
      <p:sp>
        <p:nvSpPr>
          <p:cNvPr id="26" name="Text 24"/>
          <p:cNvSpPr/>
          <p:nvPr/>
        </p:nvSpPr>
        <p:spPr>
          <a:xfrm>
            <a:off x="7162800" y="6011823"/>
            <a:ext cx="304800" cy="3810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 rtl="0">
              <a:lnSpc>
                <a:spcPts val="2400"/>
              </a:lnSpc>
              <a:buNone/>
            </a:pPr>
            <a:r>
              <a:rPr lang="en-US" sz="24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5</a:t>
            </a:r>
            <a:endParaRPr lang="en-US" sz="2400" dirty="0"/>
          </a:p>
        </p:txBody>
      </p:sp>
      <p:sp>
        <p:nvSpPr>
          <p:cNvPr id="27" name="Text 25"/>
          <p:cNvSpPr/>
          <p:nvPr/>
        </p:nvSpPr>
        <p:spPr>
          <a:xfrm>
            <a:off x="3758684" y="6043493"/>
            <a:ext cx="2540437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Moderno doba</a:t>
            </a:r>
            <a:endParaRPr lang="en-US" sz="2000" dirty="0"/>
          </a:p>
        </p:txBody>
      </p:sp>
      <p:sp>
        <p:nvSpPr>
          <p:cNvPr id="28" name="Text 26"/>
          <p:cNvSpPr/>
          <p:nvPr/>
        </p:nvSpPr>
        <p:spPr>
          <a:xfrm>
            <a:off x="711279" y="6482953"/>
            <a:ext cx="5587841" cy="6503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550"/>
              </a:lnSpc>
              <a:buNone/>
            </a:pP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Edward de Bono, Daniel Kahneman i Richard Thaler ispitivali su kognitivne pristranosti i donošenje odluka</a:t>
            </a:r>
            <a:endParaRPr lang="en-US" sz="16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511618"/>
            <a:ext cx="6369963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Praktične primjene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93790" y="2674025"/>
            <a:ext cx="4196358" cy="4043958"/>
          </a:xfrm>
          <a:prstGeom prst="roundRect">
            <a:avLst>
              <a:gd name="adj" fmla="val 5048"/>
            </a:avLst>
          </a:prstGeom>
          <a:solidFill>
            <a:srgbClr val="D1EFE4"/>
          </a:solidFill>
          <a:ln w="7620">
            <a:solidFill>
              <a:srgbClr val="B7D5CA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1028224" y="2908459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006747"/>
          </a:solidFill>
          <a:ln/>
        </p:spPr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5390" y="3057287"/>
            <a:ext cx="306110" cy="382667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1028224" y="381571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Obrazovanje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1028224" y="4306133"/>
            <a:ext cx="3727490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Učenici analiziraju tekstove, procjenjuju argumente i razvijaju perspektive o složenim pitanjima ispitujući više gledišta i formulirajući zaključke</a:t>
            </a:r>
            <a:endParaRPr lang="en-US" sz="1750" dirty="0"/>
          </a:p>
        </p:txBody>
      </p:sp>
      <p:sp>
        <p:nvSpPr>
          <p:cNvPr id="8" name="Shape 5"/>
          <p:cNvSpPr/>
          <p:nvPr/>
        </p:nvSpPr>
        <p:spPr>
          <a:xfrm>
            <a:off x="5216962" y="2674025"/>
            <a:ext cx="4196358" cy="4043958"/>
          </a:xfrm>
          <a:prstGeom prst="roundRect">
            <a:avLst>
              <a:gd name="adj" fmla="val 5048"/>
            </a:avLst>
          </a:prstGeom>
          <a:solidFill>
            <a:srgbClr val="D1EFE4"/>
          </a:solidFill>
          <a:ln w="7620">
            <a:solidFill>
              <a:srgbClr val="B7D5CA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5451396" y="2908459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006747"/>
          </a:solidFill>
          <a:ln/>
        </p:spPr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8562" y="3057287"/>
            <a:ext cx="306110" cy="382667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5451396" y="381571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Poslovanje</a:t>
            </a:r>
            <a:endParaRPr lang="en-US" sz="2200" dirty="0"/>
          </a:p>
        </p:txBody>
      </p:sp>
      <p:sp>
        <p:nvSpPr>
          <p:cNvPr id="12" name="Text 8"/>
          <p:cNvSpPr/>
          <p:nvPr/>
        </p:nvSpPr>
        <p:spPr>
          <a:xfrm>
            <a:off x="5451396" y="4306133"/>
            <a:ext cx="3727490" cy="2177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850"/>
              </a:lnSpc>
              <a:buNone/>
            </a:pPr>
            <a:r>
              <a:rPr lang="hr-HR" sz="1750" dirty="0" smtClean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Lideri</a:t>
            </a:r>
            <a:r>
              <a:rPr lang="en-US" sz="1750" dirty="0" smtClean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procjenjuju tržišne trendove, procjenjuju rizike i donose informirane odluke za organizacijski uspjeh, kao što je analiziranje povratnih informacija kupaca kako bi se riješio pad prodaje.</a:t>
            </a:r>
            <a:endParaRPr lang="en-US" sz="1750" dirty="0"/>
          </a:p>
        </p:txBody>
      </p:sp>
      <p:sp>
        <p:nvSpPr>
          <p:cNvPr id="13" name="Shape 9"/>
          <p:cNvSpPr/>
          <p:nvPr/>
        </p:nvSpPr>
        <p:spPr>
          <a:xfrm>
            <a:off x="9640133" y="2674025"/>
            <a:ext cx="4196358" cy="4043958"/>
          </a:xfrm>
          <a:prstGeom prst="roundRect">
            <a:avLst>
              <a:gd name="adj" fmla="val 5048"/>
            </a:avLst>
          </a:prstGeom>
          <a:solidFill>
            <a:srgbClr val="D1EFE4"/>
          </a:solidFill>
          <a:ln w="7620">
            <a:solidFill>
              <a:srgbClr val="B7D5CA"/>
            </a:solidFill>
            <a:prstDash val="solid"/>
          </a:ln>
        </p:spPr>
      </p:sp>
      <p:sp>
        <p:nvSpPr>
          <p:cNvPr id="14" name="Shape 10"/>
          <p:cNvSpPr/>
          <p:nvPr/>
        </p:nvSpPr>
        <p:spPr>
          <a:xfrm>
            <a:off x="9874568" y="2908459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006747"/>
          </a:solidFill>
          <a:ln/>
        </p:spPr>
      </p:sp>
      <p:pic>
        <p:nvPicPr>
          <p:cNvPr id="15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61734" y="3057287"/>
            <a:ext cx="306110" cy="382667"/>
          </a:xfrm>
          <a:prstGeom prst="rect">
            <a:avLst/>
          </a:prstGeom>
        </p:spPr>
      </p:pic>
      <p:sp>
        <p:nvSpPr>
          <p:cNvPr id="16" name="Text 11"/>
          <p:cNvSpPr/>
          <p:nvPr/>
        </p:nvSpPr>
        <p:spPr>
          <a:xfrm>
            <a:off x="9874568" y="381571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Zdravstvo</a:t>
            </a:r>
            <a:endParaRPr lang="en-US" sz="2200" dirty="0"/>
          </a:p>
        </p:txBody>
      </p:sp>
      <p:sp>
        <p:nvSpPr>
          <p:cNvPr id="17" name="Text 12"/>
          <p:cNvSpPr/>
          <p:nvPr/>
        </p:nvSpPr>
        <p:spPr>
          <a:xfrm>
            <a:off x="9874568" y="4306133"/>
            <a:ext cx="3727490" cy="2177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Medicinski stručnjaci procjenjuju simptome, razmatraju različita stanja i određuju najbolje tretmane analizirajući pacijentovu anamnezu i vagajući koristi i rizike</a:t>
            </a:r>
            <a:endParaRPr lang="en-US" sz="17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21638" y="566976"/>
            <a:ext cx="6171724" cy="6443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5050"/>
              </a:lnSpc>
              <a:buNone/>
            </a:pPr>
            <a:r>
              <a:rPr lang="hr-HR" sz="405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U</a:t>
            </a:r>
            <a:r>
              <a:rPr lang="en-US" sz="4050" b="1" dirty="0" err="1" smtClean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loga</a:t>
            </a:r>
            <a:r>
              <a:rPr lang="hr-HR" sz="4050" b="1" dirty="0" smtClean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 politike</a:t>
            </a:r>
            <a:r>
              <a:rPr lang="en-US" sz="4050" b="1" dirty="0" smtClean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 </a:t>
            </a:r>
            <a:r>
              <a:rPr lang="en-US" sz="405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u društvu</a:t>
            </a:r>
            <a:endParaRPr lang="en-US" sz="40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638" y="1752481"/>
            <a:ext cx="6342102" cy="6342102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574280" y="1706047"/>
            <a:ext cx="6342102" cy="6598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550"/>
              </a:lnSpc>
              <a:buNone/>
            </a:pP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Kritičko mišljenje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igra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600" dirty="0" err="1" smtClean="0">
                <a:solidFill>
                  <a:srgbClr val="007EBD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ključn</a:t>
            </a:r>
            <a:r>
              <a:rPr lang="hr-HR" sz="1600" dirty="0" smtClean="0">
                <a:solidFill>
                  <a:srgbClr val="007EBD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u</a:t>
            </a:r>
            <a:r>
              <a:rPr lang="en-US" sz="1600" dirty="0" smtClean="0">
                <a:solidFill>
                  <a:srgbClr val="007EBD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600" dirty="0" err="1" smtClean="0">
                <a:solidFill>
                  <a:srgbClr val="007EBD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ulog</a:t>
            </a:r>
            <a:r>
              <a:rPr lang="hr-HR" sz="1600" dirty="0" smtClean="0">
                <a:solidFill>
                  <a:srgbClr val="007EBD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u </a:t>
            </a:r>
            <a:r>
              <a:rPr lang="en-US" sz="1600" dirty="0" smtClean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u 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poticanju informiranih i angažiranih građana, što je posebno ključno u demokratskim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društvima</a:t>
            </a:r>
            <a:r>
              <a:rPr lang="en-US" sz="1600" dirty="0" smtClean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.</a:t>
            </a:r>
            <a:endParaRPr lang="hr-HR" sz="1600" dirty="0" smtClean="0">
              <a:solidFill>
                <a:srgbClr val="4B4A4A"/>
              </a:solidFill>
              <a:latin typeface="Geist" pitchFamily="34" charset="0"/>
              <a:ea typeface="Geist" pitchFamily="34" charset="-122"/>
              <a:cs typeface="Geist" pitchFamily="34" charset="-120"/>
            </a:endParaRPr>
          </a:p>
          <a:p>
            <a:pPr marL="0" indent="0" algn="l" rtl="0">
              <a:lnSpc>
                <a:spcPts val="2550"/>
              </a:lnSpc>
              <a:buNone/>
            </a:pPr>
            <a:endParaRPr lang="en-US" sz="1600" dirty="0"/>
          </a:p>
        </p:txBody>
      </p:sp>
      <p:sp>
        <p:nvSpPr>
          <p:cNvPr id="5" name="Text 2"/>
          <p:cNvSpPr/>
          <p:nvPr/>
        </p:nvSpPr>
        <p:spPr>
          <a:xfrm>
            <a:off x="7574280" y="2664738"/>
            <a:ext cx="6342102" cy="3299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550"/>
              </a:lnSpc>
              <a:buNone/>
            </a:pP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Osnažuje građane da:</a:t>
            </a:r>
            <a:endParaRPr lang="en-US" sz="1600" dirty="0"/>
          </a:p>
        </p:txBody>
      </p:sp>
      <p:sp>
        <p:nvSpPr>
          <p:cNvPr id="6" name="Text 3"/>
          <p:cNvSpPr/>
          <p:nvPr/>
        </p:nvSpPr>
        <p:spPr>
          <a:xfrm>
            <a:off x="7574280" y="3066812"/>
            <a:ext cx="6342102" cy="3299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 rtl="0">
              <a:lnSpc>
                <a:spcPts val="2550"/>
              </a:lnSpc>
              <a:buSzPct val="100000"/>
              <a:buChar char="•"/>
            </a:pP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Kritički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600" dirty="0" err="1" smtClean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procijene</a:t>
            </a:r>
            <a:r>
              <a:rPr lang="en-US" sz="1600" dirty="0" smtClean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informacije u doba dezinformacija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7574280" y="3468886"/>
            <a:ext cx="6342102" cy="3299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 rtl="0">
              <a:lnSpc>
                <a:spcPts val="2550"/>
              </a:lnSpc>
              <a:buSzPct val="100000"/>
              <a:buChar char="•"/>
            </a:pPr>
            <a:r>
              <a:rPr lang="en-US" sz="1600" dirty="0" err="1" smtClean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Razlikuje</a:t>
            </a:r>
            <a:r>
              <a:rPr lang="en-US" sz="1600" dirty="0" smtClean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vjerodostojne izvore od nepouzdanih</a:t>
            </a:r>
            <a:endParaRPr lang="en-US" sz="1600" dirty="0"/>
          </a:p>
        </p:txBody>
      </p:sp>
      <p:sp>
        <p:nvSpPr>
          <p:cNvPr id="8" name="Text 5"/>
          <p:cNvSpPr/>
          <p:nvPr/>
        </p:nvSpPr>
        <p:spPr>
          <a:xfrm>
            <a:off x="7574280" y="3870960"/>
            <a:ext cx="6342102" cy="3299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 rtl="0">
              <a:lnSpc>
                <a:spcPts val="2550"/>
              </a:lnSpc>
              <a:buSzPct val="100000"/>
              <a:buChar char="•"/>
            </a:pP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Učinkovito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600" dirty="0" err="1" smtClean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analizira</a:t>
            </a:r>
            <a:r>
              <a:rPr lang="hr-HR" sz="1600" dirty="0" smtClean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ju</a:t>
            </a:r>
            <a:r>
              <a:rPr lang="en-US" sz="1600" dirty="0" smtClean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političke argumente</a:t>
            </a:r>
            <a:endParaRPr lang="en-US" sz="1600" dirty="0"/>
          </a:p>
        </p:txBody>
      </p:sp>
      <p:sp>
        <p:nvSpPr>
          <p:cNvPr id="9" name="Text 6"/>
          <p:cNvSpPr/>
          <p:nvPr/>
        </p:nvSpPr>
        <p:spPr>
          <a:xfrm>
            <a:off x="7574280" y="4273034"/>
            <a:ext cx="6342102" cy="3299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 rtl="0">
              <a:lnSpc>
                <a:spcPts val="2550"/>
              </a:lnSpc>
              <a:buSzPct val="100000"/>
              <a:buChar char="•"/>
            </a:pPr>
            <a:r>
              <a:rPr lang="en-US" sz="1600" dirty="0" err="1" smtClean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Donose</a:t>
            </a:r>
            <a:r>
              <a:rPr lang="en-US" sz="1600" dirty="0" smtClean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informirane odluke tijekom izbora</a:t>
            </a:r>
            <a:endParaRPr lang="en-US" sz="1600" dirty="0"/>
          </a:p>
        </p:txBody>
      </p:sp>
      <p:sp>
        <p:nvSpPr>
          <p:cNvPr id="10" name="Text 7"/>
          <p:cNvSpPr/>
          <p:nvPr/>
        </p:nvSpPr>
        <p:spPr>
          <a:xfrm>
            <a:off x="7574280" y="4788456"/>
            <a:ext cx="6342102" cy="6598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550"/>
              </a:lnSpc>
              <a:buNone/>
            </a:pP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Štoviše, doprinosi društvenom napretku potičući dijalog i razumijevanje među različitim perspektivama.</a:t>
            </a:r>
            <a:endParaRPr lang="en-US" sz="16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92612"/>
            <a:ext cx="124167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Igre za poboljšanje kritičkog mišljenja: Šah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216836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750"/>
              </a:lnSpc>
              <a:buNone/>
            </a:pPr>
            <a:r>
              <a:rPr lang="en-US" sz="2200" b="1" u="sng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Chess.com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2749510"/>
            <a:ext cx="760428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Besplatna online platforma za igranje šaha koja poboljšava: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793790" y="3316486"/>
            <a:ext cx="760428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 rtl="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Strateško razmišljanje</a:t>
            </a:r>
            <a:endParaRPr lang="en-US" sz="1750" dirty="0"/>
          </a:p>
        </p:txBody>
      </p:sp>
      <p:sp>
        <p:nvSpPr>
          <p:cNvPr id="6" name="Text 4"/>
          <p:cNvSpPr/>
          <p:nvPr/>
        </p:nvSpPr>
        <p:spPr>
          <a:xfrm>
            <a:off x="793790" y="3758684"/>
            <a:ext cx="760428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 rtl="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Predviđanje i planiranje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793790" y="4200882"/>
            <a:ext cx="760428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 rtl="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Vještine donošenja odluka</a:t>
            </a:r>
            <a:endParaRPr lang="en-US" sz="1750" dirty="0"/>
          </a:p>
        </p:txBody>
      </p:sp>
      <p:sp>
        <p:nvSpPr>
          <p:cNvPr id="8" name="Text 6"/>
          <p:cNvSpPr/>
          <p:nvPr/>
        </p:nvSpPr>
        <p:spPr>
          <a:xfrm>
            <a:off x="793790" y="4767858"/>
            <a:ext cx="760428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Chess.com služi milijunima šahista diljem svijeta, nudeći mjesto za:</a:t>
            </a:r>
            <a:endParaRPr lang="en-US" sz="1750" dirty="0"/>
          </a:p>
        </p:txBody>
      </p:sp>
      <p:sp>
        <p:nvSpPr>
          <p:cNvPr id="9" name="Text 7"/>
          <p:cNvSpPr/>
          <p:nvPr/>
        </p:nvSpPr>
        <p:spPr>
          <a:xfrm>
            <a:off x="793790" y="5334833"/>
            <a:ext cx="760428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 rtl="0">
              <a:lnSpc>
                <a:spcPts val="2850"/>
              </a:lnSpc>
              <a:buSzPct val="100000"/>
              <a:buChar char="•"/>
            </a:pPr>
            <a:r>
              <a:rPr lang="en-US" sz="1750" dirty="0" err="1" smtClean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Podijelit</a:t>
            </a:r>
            <a:r>
              <a:rPr lang="hr-HR" sz="1750" dirty="0" smtClean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</a:t>
            </a:r>
            <a:r>
              <a:rPr lang="en-US" sz="1750" dirty="0" smtClean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misli i strategije</a:t>
            </a:r>
            <a:endParaRPr lang="en-US" sz="1750" dirty="0"/>
          </a:p>
        </p:txBody>
      </p:sp>
      <p:sp>
        <p:nvSpPr>
          <p:cNvPr id="10" name="Text 8"/>
          <p:cNvSpPr/>
          <p:nvPr/>
        </p:nvSpPr>
        <p:spPr>
          <a:xfrm>
            <a:off x="793790" y="5777032"/>
            <a:ext cx="760428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 rtl="0">
              <a:lnSpc>
                <a:spcPts val="2850"/>
              </a:lnSpc>
              <a:buSzPct val="100000"/>
              <a:buChar char="•"/>
            </a:pPr>
            <a:r>
              <a:rPr lang="en-US" sz="1750" dirty="0" err="1" smtClean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Poboljšat</a:t>
            </a:r>
            <a:r>
              <a:rPr lang="hr-HR" sz="1750" dirty="0" smtClean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</a:t>
            </a:r>
            <a:r>
              <a:rPr lang="en-US" sz="1750" dirty="0" smtClean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svoju šahovsku igru</a:t>
            </a:r>
            <a:endParaRPr lang="en-US" sz="1750" dirty="0"/>
          </a:p>
        </p:txBody>
      </p:sp>
      <p:sp>
        <p:nvSpPr>
          <p:cNvPr id="11" name="Text 9"/>
          <p:cNvSpPr/>
          <p:nvPr/>
        </p:nvSpPr>
        <p:spPr>
          <a:xfrm>
            <a:off x="793790" y="6219230"/>
            <a:ext cx="760428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 rtl="0">
              <a:lnSpc>
                <a:spcPts val="2850"/>
              </a:lnSpc>
              <a:buSzPct val="100000"/>
              <a:buChar char="•"/>
            </a:pPr>
            <a:r>
              <a:rPr lang="en-US" sz="1750" dirty="0" err="1" smtClean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Pove</a:t>
            </a:r>
            <a:r>
              <a:rPr lang="hr-HR" sz="1750" dirty="0" smtClean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zati</a:t>
            </a:r>
            <a:r>
              <a:rPr lang="en-US" sz="1750" dirty="0" smtClean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se s globalnom šahovskom zajednicom</a:t>
            </a:r>
            <a:endParaRPr lang="en-US" sz="1750" dirty="0"/>
          </a:p>
        </p:txBody>
      </p:sp>
      <p:pic>
        <p:nvPicPr>
          <p:cNvPr id="12" name="Image 0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59096" y="2196703"/>
            <a:ext cx="4885015" cy="488501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84396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Talosov princip</a:t>
            </a:r>
            <a:endParaRPr lang="en-US" sz="44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2188488"/>
            <a:ext cx="4788052" cy="3033752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599521" y="216015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750"/>
              </a:lnSpc>
              <a:buNone/>
            </a:pPr>
            <a:r>
              <a:rPr lang="en-US" sz="2200" b="1" u="sng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Talosov princip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7599521" y="2741295"/>
            <a:ext cx="6244709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Filozofska zagonetka iz prvog lica smještena u kontradiktornom svijetu drevnih ruševina i napredne tehnologije.</a:t>
            </a:r>
            <a:endParaRPr lang="en-US" sz="1750" dirty="0"/>
          </a:p>
        </p:txBody>
      </p:sp>
      <p:sp>
        <p:nvSpPr>
          <p:cNvPr id="6" name="Text 3"/>
          <p:cNvSpPr/>
          <p:nvPr/>
        </p:nvSpPr>
        <p:spPr>
          <a:xfrm>
            <a:off x="7599521" y="4034076"/>
            <a:ext cx="624470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Igrači imaju zadatak rješavati sve složenije zagonetke suočavajući se s dubokim pitanjima:</a:t>
            </a:r>
            <a:endParaRPr lang="en-US" sz="1750" dirty="0"/>
          </a:p>
        </p:txBody>
      </p:sp>
      <p:sp>
        <p:nvSpPr>
          <p:cNvPr id="7" name="Text 4"/>
          <p:cNvSpPr/>
          <p:nvPr/>
        </p:nvSpPr>
        <p:spPr>
          <a:xfrm>
            <a:off x="7599521" y="4963954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 rtl="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007EBD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Tko si ti?</a:t>
            </a:r>
            <a:endParaRPr lang="en-US" sz="1750" dirty="0"/>
          </a:p>
        </p:txBody>
      </p:sp>
      <p:sp>
        <p:nvSpPr>
          <p:cNvPr id="8" name="Text 5"/>
          <p:cNvSpPr/>
          <p:nvPr/>
        </p:nvSpPr>
        <p:spPr>
          <a:xfrm>
            <a:off x="7599521" y="5406152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 rtl="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007EBD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Koja je tvoja svrha?</a:t>
            </a:r>
            <a:endParaRPr lang="en-US" sz="1750" dirty="0"/>
          </a:p>
        </p:txBody>
      </p:sp>
      <p:sp>
        <p:nvSpPr>
          <p:cNvPr id="9" name="Text 6"/>
          <p:cNvSpPr/>
          <p:nvPr/>
        </p:nvSpPr>
        <p:spPr>
          <a:xfrm>
            <a:off x="7599521" y="5848350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 rtl="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007EBD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Što ćeš učiniti po tom pitanju?</a:t>
            </a:r>
            <a:endParaRPr lang="en-US" sz="1750" dirty="0"/>
          </a:p>
        </p:txBody>
      </p:sp>
      <p:sp>
        <p:nvSpPr>
          <p:cNvPr id="10" name="Text 7"/>
          <p:cNvSpPr/>
          <p:nvPr/>
        </p:nvSpPr>
        <p:spPr>
          <a:xfrm>
            <a:off x="7599521" y="6415326"/>
            <a:ext cx="624470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Igra izaziva igrače da odluče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između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 smtClean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vjer</a:t>
            </a:r>
            <a:r>
              <a:rPr lang="hr-HR" sz="1750" dirty="0" smtClean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ovanja</a:t>
            </a:r>
            <a:r>
              <a:rPr lang="en-US" sz="1750" dirty="0" smtClean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 propitivanja vlastite stvarnosti.</a:t>
            </a:r>
            <a:endParaRPr lang="en-US" sz="17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372076"/>
            <a:ext cx="7502247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Simulacija siromaštva: </a:t>
            </a:r>
            <a:r>
              <a:rPr lang="hr-HR" sz="4450" b="1" dirty="0" smtClean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Spent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264783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750"/>
              </a:lnSpc>
              <a:buNone/>
            </a:pPr>
            <a:r>
              <a:rPr lang="hr-HR" sz="2200" b="1" u="sng" dirty="0" smtClean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Spent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3228975"/>
            <a:ext cx="6244709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Online igra o siromaštvu i beskućništvu razvijena za Urban Ministries of Durham, neprofitnu organizaciju u Sjevernoj Karolini.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793790" y="4521756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Igra se temelji na proračunu i izazovima svakodnevnog života:</a:t>
            </a:r>
            <a:endParaRPr lang="en-US" sz="1750" dirty="0"/>
          </a:p>
        </p:txBody>
      </p:sp>
      <p:sp>
        <p:nvSpPr>
          <p:cNvPr id="6" name="Text 4"/>
          <p:cNvSpPr/>
          <p:nvPr/>
        </p:nvSpPr>
        <p:spPr>
          <a:xfrm>
            <a:off x="793790" y="5088731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 rtl="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Igrači se suočavaju s više teških scenarija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793790" y="5530929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 rtl="0">
              <a:lnSpc>
                <a:spcPts val="2850"/>
              </a:lnSpc>
              <a:buSzPct val="100000"/>
              <a:buChar char="•"/>
            </a:pPr>
            <a:r>
              <a:rPr lang="en-US" sz="1750" dirty="0" smtClean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Mora</a:t>
            </a:r>
            <a:r>
              <a:rPr lang="hr-HR" sz="1750" dirty="0" smtClean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ju</a:t>
            </a:r>
            <a:r>
              <a:rPr lang="en-US" sz="1750" dirty="0" smtClean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donijeti ključne financijske odluke</a:t>
            </a:r>
            <a:endParaRPr lang="en-US" sz="1750" dirty="0"/>
          </a:p>
        </p:txBody>
      </p:sp>
      <p:sp>
        <p:nvSpPr>
          <p:cNvPr id="8" name="Text 6"/>
          <p:cNvSpPr/>
          <p:nvPr/>
        </p:nvSpPr>
        <p:spPr>
          <a:xfrm>
            <a:off x="793790" y="5973128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 rtl="0">
              <a:lnSpc>
                <a:spcPts val="2850"/>
              </a:lnSpc>
              <a:buSzPct val="100000"/>
              <a:buChar char="•"/>
            </a:pPr>
            <a:r>
              <a:rPr lang="en-US" sz="1750" dirty="0" err="1" smtClean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Iskusit</a:t>
            </a:r>
            <a:r>
              <a:rPr lang="hr-HR" sz="1750" dirty="0" smtClean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</a:t>
            </a:r>
            <a:r>
              <a:rPr lang="en-US" sz="1750" dirty="0" smtClean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kako izbori izravno utječu na prihod</a:t>
            </a:r>
            <a:endParaRPr lang="en-US" sz="1750" dirty="0"/>
          </a:p>
        </p:txBody>
      </p:sp>
      <p:sp>
        <p:nvSpPr>
          <p:cNvPr id="9" name="Text 7"/>
          <p:cNvSpPr/>
          <p:nvPr/>
        </p:nvSpPr>
        <p:spPr>
          <a:xfrm>
            <a:off x="793790" y="6415326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 rtl="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Razvija empatiju i društvenu svijest</a:t>
            </a:r>
            <a:endParaRPr lang="en-US" sz="1750" dirty="0"/>
          </a:p>
        </p:txBody>
      </p:sp>
      <p:pic>
        <p:nvPicPr>
          <p:cNvPr id="10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9520" y="2676167"/>
            <a:ext cx="3485039" cy="3485039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779</Words>
  <Application>Microsoft Office PowerPoint</Application>
  <PresentationFormat>Custom</PresentationFormat>
  <Paragraphs>101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Noto Serif SC Bold</vt:lpstr>
      <vt:lpstr>Calibri</vt:lpstr>
      <vt:lpstr>Geist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/>
  <cp:lastModifiedBy>Tvrtko Pater</cp:lastModifiedBy>
  <cp:revision>8</cp:revision>
  <dcterms:created xsi:type="dcterms:W3CDTF">2025-09-11T13:57:52Z</dcterms:created>
  <dcterms:modified xsi:type="dcterms:W3CDTF">2026-02-03T20:11:31Z</dcterms:modified>
</cp:coreProperties>
</file>