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4630400" cy="8229600"/>
  <p:notesSz cx="8229600" cy="14630400"/>
  <p:embeddedFontLst>
    <p:embeddedFont>
      <p:font typeface="Open Sans" pitchFamily="2" charset="0"/>
      <p:regular r:id="rId12"/>
      <p:italic r:id="rId13"/>
      <p:boldItalic r:id="rId14"/>
    </p:embeddedFont>
    <p:embeddedFont>
      <p:font typeface="Bitter Medium" panose="020B0604020202020204" charset="0"/>
      <p:regular r:id="rId15"/>
      <p:bold r:id="rId16"/>
      <p:italic r:id="rId17"/>
      <p:bold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000000"/>
          </p15:clr>
        </p15:guide>
        <p15:guide id="2" pos="4608">
          <p15:clr>
            <a:srgbClr val="000000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3" roundtripDataSignature="AMtx7miV8KWXwE1cRtUojPNTjGtbE5pWz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636" y="96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565525" cy="73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660900" y="0"/>
            <a:ext cx="3567113" cy="73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-762000" y="1096963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13896975"/>
            <a:ext cx="3565525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583086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" name="Google Shape;40;p1:notes"/>
          <p:cNvSpPr txBox="1"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1:notes"/>
          <p:cNvSpPr txBox="1">
            <a:spLocks noGrp="1"/>
          </p:cNvSpPr>
          <p:nvPr>
            <p:ph type="sldNum" idx="12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719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" name="Google Shape;50;p2:notes"/>
          <p:cNvSpPr txBox="1"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:notes"/>
          <p:cNvSpPr txBox="1">
            <a:spLocks noGrp="1"/>
          </p:cNvSpPr>
          <p:nvPr>
            <p:ph type="sldNum" idx="12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4057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p3:notes"/>
          <p:cNvSpPr txBox="1"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3:notes"/>
          <p:cNvSpPr txBox="1">
            <a:spLocks noGrp="1"/>
          </p:cNvSpPr>
          <p:nvPr>
            <p:ph type="sldNum" idx="12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4434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p4:notes"/>
          <p:cNvSpPr txBox="1"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4:notes"/>
          <p:cNvSpPr txBox="1">
            <a:spLocks noGrp="1"/>
          </p:cNvSpPr>
          <p:nvPr>
            <p:ph type="sldNum" idx="12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3201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 txBox="1">
            <a:spLocks noGrp="1"/>
          </p:cNvSpPr>
          <p:nvPr>
            <p:ph type="sldNum" idx="12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8305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6:notes"/>
          <p:cNvSpPr txBox="1"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6:notes"/>
          <p:cNvSpPr txBox="1">
            <a:spLocks noGrp="1"/>
          </p:cNvSpPr>
          <p:nvPr>
            <p:ph type="sldNum" idx="12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7642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7:notes"/>
          <p:cNvSpPr txBox="1"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7:notes"/>
          <p:cNvSpPr txBox="1">
            <a:spLocks noGrp="1"/>
          </p:cNvSpPr>
          <p:nvPr>
            <p:ph type="sldNum" idx="12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4770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8:notes"/>
          <p:cNvSpPr txBox="1"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8:notes"/>
          <p:cNvSpPr txBox="1">
            <a:spLocks noGrp="1"/>
          </p:cNvSpPr>
          <p:nvPr>
            <p:ph type="sldNum" idx="12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5179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9:notes"/>
          <p:cNvSpPr txBox="1"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9:notes"/>
          <p:cNvSpPr txBox="1">
            <a:spLocks noGrp="1"/>
          </p:cNvSpPr>
          <p:nvPr>
            <p:ph type="sldNum" idx="12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5268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 master">
  <p:cSld name="Slide 1 master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1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1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2 master">
  <p:cSld name="Slide 2 mast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1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3 master">
  <p:cSld name="Slide 3 mast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1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4 master">
  <p:cSld name="Slide 4 mast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1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5 master">
  <p:cSld name="Slide 5 mast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1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6 master">
  <p:cSld name="Slide 6 mast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1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 master">
  <p:cSld name="Slide 7 mast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1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8 master">
  <p:cSld name="Slide 8 mast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1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9 master">
  <p:cSld name="Slide 9 mast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1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1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1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3790" y="2326481"/>
            <a:ext cx="1461730" cy="146173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1"/>
          <p:cNvSpPr/>
          <p:nvPr/>
        </p:nvSpPr>
        <p:spPr>
          <a:xfrm>
            <a:off x="3145869" y="2298144"/>
            <a:ext cx="5211842" cy="708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C3F42"/>
              </a:buClr>
              <a:buSzPts val="2200"/>
              <a:buFont typeface="Bitter Medium"/>
              <a:buNone/>
            </a:pPr>
            <a:r>
              <a:rPr lang="en-US" sz="2200" b="0" i="0" u="none" strike="noStrike" cap="none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MEDIActive Youth: Informing the Balkans</a:t>
            </a: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1"/>
          <p:cNvSpPr/>
          <p:nvPr/>
        </p:nvSpPr>
        <p:spPr>
          <a:xfrm>
            <a:off x="793790" y="4296758"/>
            <a:ext cx="8472900" cy="7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24719"/>
              </a:lnSpc>
              <a:buClr>
                <a:srgbClr val="2C3F42"/>
              </a:buClr>
              <a:buSzPts val="4450"/>
            </a:pPr>
            <a:r>
              <a:rPr lang="en-US" sz="4450" dirty="0" err="1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Globalni</a:t>
            </a:r>
            <a:r>
              <a:rPr lang="en-US" sz="4450" dirty="0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 </a:t>
            </a:r>
            <a:r>
              <a:rPr lang="en-US" sz="4450" dirty="0" err="1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pogled</a:t>
            </a:r>
            <a:r>
              <a:rPr lang="en-US" sz="4450" dirty="0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 </a:t>
            </a:r>
            <a:r>
              <a:rPr lang="en-US" sz="4450" dirty="0" err="1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na</a:t>
            </a:r>
            <a:r>
              <a:rPr lang="en-US" sz="4450" dirty="0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 </a:t>
            </a:r>
            <a:r>
              <a:rPr lang="en-US" sz="4450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vijesti</a:t>
            </a:r>
            <a:endParaRPr sz="44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1"/>
          <p:cNvSpPr/>
          <p:nvPr/>
        </p:nvSpPr>
        <p:spPr>
          <a:xfrm>
            <a:off x="793790" y="5432465"/>
            <a:ext cx="7556421" cy="725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750"/>
              <a:buFont typeface="Open Sans"/>
              <a:buNone/>
            </a:pPr>
            <a:r>
              <a:rPr lang="en-US" sz="1750" b="0" i="0" u="none" strike="noStrike" cap="none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Izvještavanje o vijestima značajno se razlikuje diljem svijeta, oblikovano političkim, kulturnim i ekonomskim kontekstima.</a:t>
            </a:r>
            <a:endParaRPr sz="17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"/>
          <p:cNvSpPr/>
          <p:nvPr/>
        </p:nvSpPr>
        <p:spPr>
          <a:xfrm>
            <a:off x="793790" y="1404532"/>
            <a:ext cx="10584299" cy="70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2C3F42"/>
              </a:buClr>
              <a:buSzPts val="4450"/>
              <a:buFont typeface="Bitter Medium"/>
              <a:buNone/>
            </a:pPr>
            <a:r>
              <a:rPr lang="en-US" sz="4450" b="0" i="0" u="none" strike="noStrike" cap="none" dirty="0" err="1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Razumijevanje</a:t>
            </a:r>
            <a:r>
              <a:rPr lang="en-US" sz="4450" b="0" i="0" u="none" strike="noStrike" cap="none" dirty="0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 </a:t>
            </a:r>
            <a:r>
              <a:rPr lang="en-US" sz="4450" b="0" i="0" u="none" strike="noStrike" cap="none" dirty="0" err="1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razlika</a:t>
            </a:r>
            <a:r>
              <a:rPr lang="en-US" sz="4450" b="0" i="0" u="none" strike="noStrike" cap="none" dirty="0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 u </a:t>
            </a:r>
            <a:r>
              <a:rPr lang="en-US" sz="4450" b="0" i="0" u="none" strike="noStrike" cap="none" dirty="0" err="1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globalnim</a:t>
            </a:r>
            <a:r>
              <a:rPr lang="en-US" sz="4450" b="0" i="0" u="none" strike="noStrike" cap="none" dirty="0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 </a:t>
            </a:r>
            <a:r>
              <a:rPr lang="en-US" sz="4450" b="0" i="0" u="none" strike="noStrike" cap="none" dirty="0" err="1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vijestima</a:t>
            </a:r>
            <a:endParaRPr sz="44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793790" y="3158609"/>
            <a:ext cx="4196358" cy="2456617"/>
          </a:xfrm>
          <a:prstGeom prst="roundRect">
            <a:avLst>
              <a:gd name="adj" fmla="val 3878"/>
            </a:avLst>
          </a:prstGeom>
          <a:solidFill>
            <a:srgbClr val="FFF8F0"/>
          </a:solidFill>
          <a:ln w="30475" cap="flat" cmpd="sng">
            <a:solidFill>
              <a:srgbClr val="E2C8B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1051084" y="3371486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2200"/>
              <a:buFont typeface="Bitter Medium"/>
              <a:buNone/>
            </a:pPr>
            <a:r>
              <a:rPr lang="en-US" sz="2200" b="0" i="0" u="none" strike="noStrike" cap="none" dirty="0" err="1">
                <a:solidFill>
                  <a:srgbClr val="2B2E3C"/>
                </a:solidFill>
                <a:latin typeface="Bitter Medium"/>
                <a:ea typeface="Bitter Medium"/>
                <a:cs typeface="Bitter Medium"/>
                <a:sym typeface="Bitter Medium"/>
              </a:rPr>
              <a:t>Politički</a:t>
            </a:r>
            <a:r>
              <a:rPr lang="en-US" sz="2200" b="0" i="0" u="none" strike="noStrike" cap="none" dirty="0">
                <a:solidFill>
                  <a:srgbClr val="2B2E3C"/>
                </a:solidFill>
                <a:latin typeface="Bitter Medium"/>
                <a:ea typeface="Bitter Medium"/>
                <a:cs typeface="Bitter Medium"/>
                <a:sym typeface="Bitter Medium"/>
              </a:rPr>
              <a:t> </a:t>
            </a:r>
            <a:r>
              <a:rPr lang="en-US" sz="2200" b="0" i="0" u="none" strike="noStrike" cap="none" dirty="0" err="1">
                <a:solidFill>
                  <a:srgbClr val="2B2E3C"/>
                </a:solidFill>
                <a:latin typeface="Bitter Medium"/>
                <a:ea typeface="Bitter Medium"/>
                <a:cs typeface="Bitter Medium"/>
                <a:sym typeface="Bitter Medium"/>
              </a:rPr>
              <a:t>okviri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1051084" y="3803802"/>
            <a:ext cx="3681770" cy="145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750"/>
              <a:buFont typeface="Open Sans"/>
              <a:buNone/>
            </a:pP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Regulatorna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okruženja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razine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slobode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tiska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drastično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se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razlikuju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među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zemljama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što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utječe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način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izvještavanja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o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vijestima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17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5216962" y="3158609"/>
            <a:ext cx="4196358" cy="2456617"/>
          </a:xfrm>
          <a:prstGeom prst="roundRect">
            <a:avLst>
              <a:gd name="adj" fmla="val 3878"/>
            </a:avLst>
          </a:prstGeom>
          <a:solidFill>
            <a:srgbClr val="FFF8F0"/>
          </a:solidFill>
          <a:ln w="30475" cap="flat" cmpd="sng">
            <a:solidFill>
              <a:srgbClr val="E2C8B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5474256" y="3415903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2200"/>
              <a:buFont typeface="Bitter Medium"/>
              <a:buNone/>
            </a:pPr>
            <a:r>
              <a:rPr lang="en-US" sz="2200" b="0" i="0" u="none" strike="noStrike" cap="none">
                <a:solidFill>
                  <a:srgbClr val="2B2E3C"/>
                </a:solidFill>
                <a:latin typeface="Bitter Medium"/>
                <a:ea typeface="Bitter Medium"/>
                <a:cs typeface="Bitter Medium"/>
                <a:sym typeface="Bitter Medium"/>
              </a:rPr>
              <a:t>Kulturni konteksti</a:t>
            </a: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5474256" y="3906322"/>
            <a:ext cx="3681770" cy="108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750"/>
              <a:buFont typeface="Open Sans"/>
              <a:buNone/>
            </a:pPr>
            <a:r>
              <a:rPr lang="en-US" sz="1750" b="0" i="0" u="none" strike="noStrike" cap="none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Kulturne norme i vrijednosti oblikuju fokus i ton izvještavanja u različitim regijama.</a:t>
            </a:r>
            <a:endParaRPr sz="17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9640133" y="3158609"/>
            <a:ext cx="4196358" cy="2456617"/>
          </a:xfrm>
          <a:prstGeom prst="roundRect">
            <a:avLst>
              <a:gd name="adj" fmla="val 3878"/>
            </a:avLst>
          </a:prstGeom>
          <a:solidFill>
            <a:srgbClr val="FFF8F0"/>
          </a:solidFill>
          <a:ln w="30475" cap="flat" cmpd="sng">
            <a:solidFill>
              <a:srgbClr val="E2C8B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9897427" y="3415903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2200"/>
              <a:buFont typeface="Bitter Medium"/>
              <a:buNone/>
            </a:pPr>
            <a:r>
              <a:rPr lang="en-US" sz="2200" b="0" i="0" u="none" strike="noStrike" cap="none">
                <a:solidFill>
                  <a:srgbClr val="2B2E3C"/>
                </a:solidFill>
                <a:latin typeface="Bitter Medium"/>
                <a:ea typeface="Bitter Medium"/>
                <a:cs typeface="Bitter Medium"/>
                <a:sym typeface="Bitter Medium"/>
              </a:rPr>
              <a:t>Ekonomski čimbenici</a:t>
            </a: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9897427" y="3906322"/>
            <a:ext cx="3681770" cy="108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750"/>
              <a:buFont typeface="Open Sans"/>
              <a:buNone/>
            </a:pPr>
            <a:r>
              <a:rPr lang="en-US" sz="1750" b="0" i="0" u="none" strike="noStrike" cap="none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Modeli financiranja i korporativni interesi utječu na uredničke odluke i prioritete izvještavanja.</a:t>
            </a:r>
            <a:endParaRPr sz="17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793790" y="5870377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750"/>
              <a:buFont typeface="Open Sans"/>
              <a:buNone/>
            </a:pPr>
            <a:r>
              <a:rPr lang="en-US" sz="1750" b="0" i="0" u="none" strike="noStrike" cap="none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Naš je cilj opremiti čitatelje alatima za kritičko vrednovanje vijesti iz globalne perspektive.</a:t>
            </a:r>
            <a:endParaRPr sz="17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3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3"/>
          <p:cNvSpPr/>
          <p:nvPr/>
        </p:nvSpPr>
        <p:spPr>
          <a:xfrm>
            <a:off x="6230660" y="1085612"/>
            <a:ext cx="7313414" cy="66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301"/>
              </a:lnSpc>
              <a:spcBef>
                <a:spcPts val="0"/>
              </a:spcBef>
              <a:spcAft>
                <a:spcPts val="0"/>
              </a:spcAft>
              <a:buClr>
                <a:srgbClr val="2C3F42"/>
              </a:buClr>
              <a:buSzPts val="4150"/>
              <a:buFont typeface="Bitter Medium"/>
              <a:buNone/>
            </a:pPr>
            <a:r>
              <a:rPr lang="en-US" sz="4150" b="0" i="0" u="none" strike="noStrike" cap="none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Mediji u raznim zemljama</a:t>
            </a:r>
            <a:endParaRPr sz="41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3"/>
          <p:cNvSpPr/>
          <p:nvPr/>
        </p:nvSpPr>
        <p:spPr>
          <a:xfrm>
            <a:off x="6230660" y="2069068"/>
            <a:ext cx="3721418" cy="3281482"/>
          </a:xfrm>
          <a:prstGeom prst="roundRect">
            <a:avLst>
              <a:gd name="adj" fmla="val 2722"/>
            </a:avLst>
          </a:prstGeom>
          <a:solidFill>
            <a:srgbClr val="D2600F"/>
          </a:solidFill>
          <a:ln w="9525" cap="flat" cmpd="sng">
            <a:solidFill>
              <a:srgbClr val="EB79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3"/>
          <p:cNvSpPr/>
          <p:nvPr/>
        </p:nvSpPr>
        <p:spPr>
          <a:xfrm>
            <a:off x="6450925" y="2289334"/>
            <a:ext cx="2658070" cy="332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82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50"/>
              <a:buFont typeface="Bitter Medium"/>
              <a:buNone/>
            </a:pPr>
            <a:r>
              <a:rPr lang="en-US" sz="2050" b="0" i="0" u="none" strike="noStrike" cap="none">
                <a:solidFill>
                  <a:srgbClr val="FFFFFF"/>
                </a:solidFill>
                <a:latin typeface="Bitter Medium"/>
                <a:ea typeface="Bitter Medium"/>
                <a:cs typeface="Bitter Medium"/>
                <a:sym typeface="Bitter Medium"/>
              </a:rPr>
              <a:t>Sjedinjene Države</a:t>
            </a:r>
            <a:endParaRPr sz="20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3"/>
          <p:cNvSpPr/>
          <p:nvPr/>
        </p:nvSpPr>
        <p:spPr>
          <a:xfrm>
            <a:off x="6450925" y="2749153"/>
            <a:ext cx="3280886" cy="2381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50"/>
              <a:buFont typeface="Open Sans"/>
              <a:buNone/>
            </a:pPr>
            <a:r>
              <a:rPr lang="en-US" sz="165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Visoko konkurentan medijski krajolik s jakom tradicijom istraživačkog novinarstva, ali sve više polariziran između stranačkih medija poput Fox Newsa i MSNBC-a.</a:t>
            </a:r>
            <a:endParaRPr sz="16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3"/>
          <p:cNvSpPr/>
          <p:nvPr/>
        </p:nvSpPr>
        <p:spPr>
          <a:xfrm>
            <a:off x="10164723" y="2069068"/>
            <a:ext cx="3721418" cy="3281482"/>
          </a:xfrm>
          <a:prstGeom prst="roundRect">
            <a:avLst>
              <a:gd name="adj" fmla="val 2722"/>
            </a:avLst>
          </a:prstGeom>
          <a:solidFill>
            <a:srgbClr val="C3CDC1"/>
          </a:solidFill>
          <a:ln w="9525" cap="flat" cmpd="sng">
            <a:solidFill>
              <a:srgbClr val="A9B3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10384988" y="2069068"/>
            <a:ext cx="2658070" cy="332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82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50"/>
              <a:buFont typeface="Bitter Medium"/>
              <a:buNone/>
            </a:pPr>
            <a:r>
              <a:rPr lang="en-US" sz="2050" b="0" i="0" u="none" strike="noStrike" cap="none" dirty="0" err="1">
                <a:solidFill>
                  <a:srgbClr val="000000"/>
                </a:solidFill>
                <a:latin typeface="Bitter Medium"/>
                <a:ea typeface="Bitter Medium"/>
                <a:cs typeface="Bitter Medium"/>
                <a:sym typeface="Bitter Medium"/>
              </a:rPr>
              <a:t>Ujedinjeno</a:t>
            </a:r>
            <a:r>
              <a:rPr lang="en-US" sz="2050" b="0" i="0" u="none" strike="noStrike" cap="none" dirty="0">
                <a:solidFill>
                  <a:srgbClr val="000000"/>
                </a:solidFill>
                <a:latin typeface="Bitter Medium"/>
                <a:ea typeface="Bitter Medium"/>
                <a:cs typeface="Bitter Medium"/>
                <a:sym typeface="Bitter Medium"/>
              </a:rPr>
              <a:t> </a:t>
            </a:r>
            <a:r>
              <a:rPr lang="en-US" sz="2050" b="0" i="0" u="none" strike="noStrike" cap="none" dirty="0" err="1">
                <a:solidFill>
                  <a:srgbClr val="000000"/>
                </a:solidFill>
                <a:latin typeface="Bitter Medium"/>
                <a:ea typeface="Bitter Medium"/>
                <a:cs typeface="Bitter Medium"/>
                <a:sym typeface="Bitter Medium"/>
              </a:rPr>
              <a:t>Kraljevstvo</a:t>
            </a:r>
            <a:endParaRPr sz="20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3"/>
          <p:cNvSpPr/>
          <p:nvPr/>
        </p:nvSpPr>
        <p:spPr>
          <a:xfrm>
            <a:off x="10384988" y="2812196"/>
            <a:ext cx="3280886" cy="1700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Open Sans"/>
              <a:buNone/>
            </a:pPr>
            <a:r>
              <a:rPr lang="en-US" sz="165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Mješavina</a:t>
            </a:r>
            <a:r>
              <a:rPr lang="en-US" sz="165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5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javnog</a:t>
            </a:r>
            <a:r>
              <a:rPr lang="en-US" sz="165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5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servisa</a:t>
            </a:r>
            <a:r>
              <a:rPr lang="en-US" sz="165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(BBC) </a:t>
            </a:r>
            <a:r>
              <a:rPr lang="en-US" sz="165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poznatog</a:t>
            </a:r>
            <a:r>
              <a:rPr lang="en-US" sz="165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5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</a:t>
            </a:r>
            <a:r>
              <a:rPr lang="en-US" sz="165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5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neutralnom</a:t>
            </a:r>
            <a:r>
              <a:rPr lang="en-US" sz="165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5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izvještavanju</a:t>
            </a:r>
            <a:r>
              <a:rPr lang="en-US" sz="165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5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165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5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komercijalnih</a:t>
            </a:r>
            <a:r>
              <a:rPr lang="en-US" sz="165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5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medija</a:t>
            </a:r>
            <a:r>
              <a:rPr lang="en-US" sz="165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65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uključujući</a:t>
            </a:r>
            <a:r>
              <a:rPr lang="en-US" sz="165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5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senzacionalističke</a:t>
            </a:r>
            <a:r>
              <a:rPr lang="en-US" sz="165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5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tabloide</a:t>
            </a:r>
            <a:r>
              <a:rPr lang="en-US" sz="165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5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poput</a:t>
            </a:r>
            <a:r>
              <a:rPr lang="en-US" sz="165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The </a:t>
            </a:r>
            <a:r>
              <a:rPr lang="en-US" sz="165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Suna</a:t>
            </a:r>
            <a:r>
              <a:rPr lang="en-US" sz="165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16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3"/>
          <p:cNvSpPr/>
          <p:nvPr/>
        </p:nvSpPr>
        <p:spPr>
          <a:xfrm>
            <a:off x="6230660" y="5563195"/>
            <a:ext cx="7655481" cy="1580674"/>
          </a:xfrm>
          <a:prstGeom prst="roundRect">
            <a:avLst>
              <a:gd name="adj" fmla="val 5650"/>
            </a:avLst>
          </a:prstGeom>
          <a:solidFill>
            <a:srgbClr val="FBE2D1"/>
          </a:solidFill>
          <a:ln w="9525" cap="flat" cmpd="sng">
            <a:solidFill>
              <a:srgbClr val="E1C8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3"/>
          <p:cNvSpPr/>
          <p:nvPr/>
        </p:nvSpPr>
        <p:spPr>
          <a:xfrm>
            <a:off x="6450925" y="5783461"/>
            <a:ext cx="2658070" cy="332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82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50"/>
              <a:buFont typeface="Bitter Medium"/>
              <a:buNone/>
            </a:pPr>
            <a:r>
              <a:rPr lang="en-US" sz="2050" b="0" i="0" u="none" strike="noStrike" cap="none">
                <a:solidFill>
                  <a:srgbClr val="000000"/>
                </a:solidFill>
                <a:latin typeface="Bitter Medium"/>
                <a:ea typeface="Bitter Medium"/>
                <a:cs typeface="Bitter Medium"/>
                <a:sym typeface="Bitter Medium"/>
              </a:rPr>
              <a:t>Kina</a:t>
            </a:r>
            <a:endParaRPr sz="20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3"/>
          <p:cNvSpPr/>
          <p:nvPr/>
        </p:nvSpPr>
        <p:spPr>
          <a:xfrm>
            <a:off x="6450925" y="6243280"/>
            <a:ext cx="7214949" cy="680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Open Sans"/>
              <a:buNone/>
            </a:pPr>
            <a:r>
              <a:rPr lang="en-US" sz="165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Mediji pod snažnom kontrolom vlade s državnim medijima poput Xinhue i China Dailyja koji su usklađeni s vladinim politikama.</a:t>
            </a:r>
            <a:endParaRPr sz="16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"/>
          <p:cNvSpPr/>
          <p:nvPr/>
        </p:nvSpPr>
        <p:spPr>
          <a:xfrm>
            <a:off x="534710" y="420053"/>
            <a:ext cx="6974443" cy="47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C3F42"/>
              </a:buClr>
              <a:buSzPts val="3000"/>
              <a:buFont typeface="Bitter Medium"/>
              <a:buNone/>
            </a:pPr>
            <a:r>
              <a:rPr lang="en-US" sz="3000" b="0" i="0" u="none" strike="noStrike" cap="none" dirty="0" err="1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Više</a:t>
            </a:r>
            <a:r>
              <a:rPr lang="en-US" sz="3000" b="0" i="0" u="none" strike="noStrike" cap="none" dirty="0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 </a:t>
            </a:r>
            <a:r>
              <a:rPr lang="en-US" sz="3000" b="0" i="0" u="none" strike="noStrike" cap="none" dirty="0" err="1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globalnih</a:t>
            </a:r>
            <a:r>
              <a:rPr lang="en-US" sz="3000" b="0" i="0" u="none" strike="noStrike" cap="none" dirty="0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 </a:t>
            </a:r>
            <a:r>
              <a:rPr lang="en-US" sz="3000" b="0" i="0" u="none" strike="noStrike" cap="none" dirty="0" err="1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medijskih</a:t>
            </a:r>
            <a:r>
              <a:rPr lang="en-US" sz="3000" b="0" i="0" u="none" strike="noStrike" cap="none" dirty="0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 </a:t>
            </a:r>
            <a:r>
              <a:rPr lang="en-US" sz="3000" b="0" i="0" u="none" strike="noStrike" cap="none" dirty="0" err="1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okruženja</a:t>
            </a:r>
            <a:endParaRPr sz="3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4"/>
          <p:cNvSpPr/>
          <p:nvPr/>
        </p:nvSpPr>
        <p:spPr>
          <a:xfrm>
            <a:off x="534710" y="1279327"/>
            <a:ext cx="1909762" cy="23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3333"/>
              </a:lnSpc>
              <a:spcBef>
                <a:spcPts val="0"/>
              </a:spcBef>
              <a:spcAft>
                <a:spcPts val="0"/>
              </a:spcAft>
              <a:buClr>
                <a:srgbClr val="D2600F"/>
              </a:buClr>
              <a:buSzPts val="1500"/>
              <a:buFont typeface="Bitter Medium"/>
              <a:buNone/>
            </a:pPr>
            <a:r>
              <a:rPr lang="en-US" sz="1500" b="0" i="0" u="none" strike="noStrike" cap="none">
                <a:solidFill>
                  <a:srgbClr val="D2600F"/>
                </a:solidFill>
                <a:latin typeface="Bitter Medium"/>
                <a:ea typeface="Bitter Medium"/>
                <a:cs typeface="Bitter Medium"/>
                <a:sym typeface="Bitter Medium"/>
              </a:rPr>
              <a:t>Rusija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4"/>
          <p:cNvSpPr/>
          <p:nvPr/>
        </p:nvSpPr>
        <p:spPr>
          <a:xfrm>
            <a:off x="534710" y="1670804"/>
            <a:ext cx="6594158" cy="48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200"/>
              <a:buFont typeface="Open Sans"/>
              <a:buNone/>
            </a:pPr>
            <a:r>
              <a:rPr lang="en-US" sz="1200" b="0" i="0" u="none" strike="noStrike" cap="none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Dominiraju državni mediji poput RT-a i Sputnika koji odražavaju vladine stavove. Oporbeni mediji suočavaju se sa značajnom cenzurom.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4"/>
          <p:cNvSpPr/>
          <p:nvPr/>
        </p:nvSpPr>
        <p:spPr>
          <a:xfrm>
            <a:off x="534710" y="2312194"/>
            <a:ext cx="1909762" cy="23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3333"/>
              </a:lnSpc>
              <a:spcBef>
                <a:spcPts val="0"/>
              </a:spcBef>
              <a:spcAft>
                <a:spcPts val="0"/>
              </a:spcAft>
              <a:buClr>
                <a:srgbClr val="D2600F"/>
              </a:buClr>
              <a:buSzPts val="1500"/>
              <a:buFont typeface="Bitter Medium"/>
              <a:buNone/>
            </a:pPr>
            <a:r>
              <a:rPr lang="en-US" sz="1500" b="0" i="0" u="none" strike="noStrike" cap="none">
                <a:solidFill>
                  <a:srgbClr val="D2600F"/>
                </a:solidFill>
                <a:latin typeface="Bitter Medium"/>
                <a:ea typeface="Bitter Medium"/>
                <a:cs typeface="Bitter Medium"/>
                <a:sym typeface="Bitter Medium"/>
              </a:rPr>
              <a:t>Indija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4"/>
          <p:cNvSpPr/>
          <p:nvPr/>
        </p:nvSpPr>
        <p:spPr>
          <a:xfrm>
            <a:off x="534710" y="2703671"/>
            <a:ext cx="6594158" cy="48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200"/>
              <a:buFont typeface="Open Sans"/>
              <a:buNone/>
            </a:pPr>
            <a:r>
              <a:rPr lang="en-US" sz="1200" b="0" i="0" u="none" strike="noStrike" cap="none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Raznolik medijski krajolik s tisućama prodajnih mjesta koja opslužuju više od 1,4 milijarde ljudi. Sloboda tiska postoji, ali politički i korporativni interesi značajno utječu na izvještavanje.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7509153" y="1263968"/>
            <a:ext cx="6594158" cy="977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200"/>
              <a:buFont typeface="Open Sans"/>
              <a:buNone/>
            </a:pPr>
            <a:r>
              <a:rPr lang="en-US" sz="1200" b="0" i="0" u="none" strike="noStrike" cap="none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Ova kontrastna medijska okruženja ističu koliko se dramatično razlikuje izvještavanje diljem svijeta. Dok neke zemlje uživaju slobodu tiska, druge se bore s cenzurom i političkom kontrolom, što može temeljno promijeniti narativ globalnih događaja.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4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09153" y="2413040"/>
            <a:ext cx="6594158" cy="6594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"/>
          <p:cNvSpPr/>
          <p:nvPr/>
        </p:nvSpPr>
        <p:spPr>
          <a:xfrm>
            <a:off x="597456" y="469463"/>
            <a:ext cx="8681680" cy="533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373"/>
              </a:lnSpc>
              <a:spcBef>
                <a:spcPts val="0"/>
              </a:spcBef>
              <a:spcAft>
                <a:spcPts val="0"/>
              </a:spcAft>
              <a:buClr>
                <a:srgbClr val="2C3F42"/>
              </a:buClr>
              <a:buSzPts val="3350"/>
              <a:buFont typeface="Bitter Medium"/>
              <a:buNone/>
            </a:pPr>
            <a:r>
              <a:rPr lang="en-US" sz="3350" b="0" i="0" u="none" strike="noStrike" cap="none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Vladina kontrola i kulturni utjecaj</a:t>
            </a:r>
            <a:endParaRPr sz="33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5"/>
          <p:cNvSpPr/>
          <p:nvPr/>
        </p:nvSpPr>
        <p:spPr>
          <a:xfrm>
            <a:off x="597456" y="1429583"/>
            <a:ext cx="2133957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2C3F42"/>
              </a:buClr>
              <a:buSzPts val="1650"/>
              <a:buFont typeface="Bitter Medium"/>
              <a:buNone/>
            </a:pPr>
            <a:r>
              <a:rPr lang="en-US" sz="1650" b="0" i="0" u="none" strike="noStrike" cap="none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Vladina kontrola</a:t>
            </a:r>
            <a:endParaRPr sz="16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5"/>
          <p:cNvSpPr/>
          <p:nvPr/>
        </p:nvSpPr>
        <p:spPr>
          <a:xfrm>
            <a:off x="597456" y="1866900"/>
            <a:ext cx="7894677" cy="546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5384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300"/>
              <a:buFont typeface="Open Sans"/>
              <a:buNone/>
            </a:pPr>
            <a:r>
              <a:rPr lang="en-US" sz="1300" b="0" i="0" u="none" strike="noStrike" cap="none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U autoritarnim režimima poput Sjeverne Koreje ili Saudijske Arabije, vijesti su strogo kontrolirane s ozbiljnim ograničenjima za novinare. Kritički stavovi su potisnuti.</a:t>
            </a:r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5"/>
          <p:cNvSpPr/>
          <p:nvPr/>
        </p:nvSpPr>
        <p:spPr>
          <a:xfrm>
            <a:off x="597456" y="2566749"/>
            <a:ext cx="7894677" cy="546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5384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300"/>
              <a:buFont typeface="Open Sans"/>
              <a:buNone/>
            </a:pPr>
            <a:r>
              <a:rPr lang="en-US" sz="1300" b="0" i="0" u="none" strike="noStrike" cap="none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Nasuprot tome, zapadnoeuropske demokracije nude snažnu zaštitu slobode tiska, iako politički i korporativni utjecaji i dalje utječu na izvještavanje.</a:t>
            </a:r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5"/>
          <p:cNvSpPr/>
          <p:nvPr/>
        </p:nvSpPr>
        <p:spPr>
          <a:xfrm>
            <a:off x="597456" y="3283625"/>
            <a:ext cx="2133957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2C3F42"/>
              </a:buClr>
              <a:buSzPts val="1650"/>
              <a:buFont typeface="Bitter Medium"/>
              <a:buNone/>
            </a:pPr>
            <a:r>
              <a:rPr lang="en-US" sz="1650" b="0" i="0" u="none" strike="noStrike" cap="none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Kulturne norme</a:t>
            </a:r>
            <a:endParaRPr sz="16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5"/>
          <p:cNvSpPr/>
          <p:nvPr/>
        </p:nvSpPr>
        <p:spPr>
          <a:xfrm>
            <a:off x="597456" y="3720941"/>
            <a:ext cx="7894677" cy="546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5384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300"/>
              <a:buFont typeface="Open Sans"/>
              <a:buNone/>
            </a:pPr>
            <a:r>
              <a:rPr lang="en-US" sz="1300" b="0" i="0" u="none" strike="noStrike" cap="none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Zapadni mediji često naglašavaju individualne slobode i ljudska prava, dok mnogi azijski izvori vijesti daju prioritet kolektivnoj dobrobiti i nacionalnoj stabilnosti.</a:t>
            </a:r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5"/>
          <p:cNvSpPr/>
          <p:nvPr/>
        </p:nvSpPr>
        <p:spPr>
          <a:xfrm>
            <a:off x="8916233" y="1451015"/>
            <a:ext cx="5124212" cy="1271468"/>
          </a:xfrm>
          <a:prstGeom prst="roundRect">
            <a:avLst>
              <a:gd name="adj" fmla="val 5639"/>
            </a:avLst>
          </a:prstGeom>
          <a:solidFill>
            <a:srgbClr val="B6D6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4" name="Google Shape;104;p5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86850" y="1713071"/>
            <a:ext cx="213360" cy="170617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5"/>
          <p:cNvSpPr/>
          <p:nvPr/>
        </p:nvSpPr>
        <p:spPr>
          <a:xfrm>
            <a:off x="9470827" y="1664256"/>
            <a:ext cx="4399002" cy="819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538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Open Sans"/>
              <a:buNone/>
            </a:pPr>
            <a:r>
              <a:rPr lang="en-US" sz="13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Organizacije poput </a:t>
            </a:r>
            <a:r>
              <a:rPr lang="en-US" sz="1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Reporteri bez granica </a:t>
            </a:r>
            <a:r>
              <a:rPr lang="en-US" sz="13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prate slobodu tiska globalno putem svojih godišnjih ljestvica Indeksa slobode tiska.</a:t>
            </a:r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5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6233" y="2914531"/>
            <a:ext cx="5124212" cy="5124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"/>
          <p:cNvSpPr/>
          <p:nvPr/>
        </p:nvSpPr>
        <p:spPr>
          <a:xfrm>
            <a:off x="793790" y="1573054"/>
            <a:ext cx="9748704" cy="70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2C3F42"/>
              </a:buClr>
              <a:buSzPts val="4450"/>
              <a:buFont typeface="Bitter Medium"/>
              <a:buNone/>
            </a:pPr>
            <a:r>
              <a:rPr lang="en-US" sz="4450" b="0" i="0" u="none" strike="noStrike" cap="none" dirty="0" err="1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Razlike</a:t>
            </a:r>
            <a:r>
              <a:rPr lang="en-US" sz="4450" b="0" i="0" u="none" strike="noStrike" cap="none" dirty="0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 u </a:t>
            </a:r>
            <a:r>
              <a:rPr lang="en-US" sz="4450" b="0" i="0" u="none" strike="noStrike" cap="none" dirty="0" err="1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kulturnom</a:t>
            </a:r>
            <a:r>
              <a:rPr lang="en-US" sz="4450" b="0" i="0" u="none" strike="noStrike" cap="none" dirty="0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 </a:t>
            </a:r>
            <a:r>
              <a:rPr lang="en-US" sz="4450" b="0" i="0" u="none" strike="noStrike" cap="none" dirty="0" err="1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izvještavanju</a:t>
            </a:r>
            <a:endParaRPr sz="44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6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3790" y="2735461"/>
            <a:ext cx="4347567" cy="907256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6"/>
          <p:cNvSpPr/>
          <p:nvPr/>
        </p:nvSpPr>
        <p:spPr>
          <a:xfrm>
            <a:off x="1020604" y="3869531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2200"/>
              <a:buFont typeface="Bitter Medium"/>
              <a:buNone/>
            </a:pPr>
            <a:r>
              <a:rPr lang="en-US" sz="2200" b="0" i="0" u="none" strike="noStrike" cap="none">
                <a:solidFill>
                  <a:srgbClr val="2B2E3C"/>
                </a:solidFill>
                <a:latin typeface="Bitter Medium"/>
                <a:ea typeface="Bitter Medium"/>
                <a:cs typeface="Bitter Medium"/>
                <a:sym typeface="Bitter Medium"/>
              </a:rPr>
              <a:t>Japan</a:t>
            </a: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6"/>
          <p:cNvSpPr/>
          <p:nvPr/>
        </p:nvSpPr>
        <p:spPr>
          <a:xfrm>
            <a:off x="1020604" y="4359950"/>
            <a:ext cx="3893939" cy="145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750"/>
              <a:buFont typeface="Open Sans"/>
              <a:buNone/>
            </a:pPr>
            <a:r>
              <a:rPr lang="en-US" sz="1750" b="0" i="0" u="none" strike="noStrike" cap="none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Medijske kuće poput NHK Worlda poznate su po odmjerenom, suzdržanom izvještavanju koje odražava kulturne vrijednosti sklada i društvene odgovornosti.</a:t>
            </a:r>
            <a:endParaRPr sz="17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p6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41357" y="2735461"/>
            <a:ext cx="4347567" cy="907256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6"/>
          <p:cNvSpPr/>
          <p:nvPr/>
        </p:nvSpPr>
        <p:spPr>
          <a:xfrm>
            <a:off x="5368171" y="3869531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2200"/>
              <a:buFont typeface="Bitter Medium"/>
              <a:buNone/>
            </a:pPr>
            <a:r>
              <a:rPr lang="en-US" sz="2200" b="0" i="0" u="none" strike="noStrike" cap="none">
                <a:solidFill>
                  <a:srgbClr val="2B2E3C"/>
                </a:solidFill>
                <a:latin typeface="Bitter Medium"/>
                <a:ea typeface="Bitter Medium"/>
                <a:cs typeface="Bitter Medium"/>
                <a:sym typeface="Bitter Medium"/>
              </a:rPr>
              <a:t>Afričke zemlje</a:t>
            </a: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6"/>
          <p:cNvSpPr/>
          <p:nvPr/>
        </p:nvSpPr>
        <p:spPr>
          <a:xfrm>
            <a:off x="5368171" y="4359950"/>
            <a:ext cx="3893939" cy="145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750"/>
              <a:buFont typeface="Open Sans"/>
              <a:buNone/>
            </a:pPr>
            <a:r>
              <a:rPr lang="en-US" sz="1750" b="0" i="0" u="none" strike="noStrike" cap="none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Lokalne novinske agencije naglašavaju izvještavanje u zajednici i razvojna pitanja poput obrazovanja, zdravstva i infrastrukture.</a:t>
            </a:r>
            <a:endParaRPr sz="17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p6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88924" y="2735461"/>
            <a:ext cx="4347567" cy="907256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6"/>
          <p:cNvSpPr/>
          <p:nvPr/>
        </p:nvSpPr>
        <p:spPr>
          <a:xfrm>
            <a:off x="9715738" y="3869531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2200"/>
              <a:buFont typeface="Bitter Medium"/>
              <a:buNone/>
            </a:pPr>
            <a:r>
              <a:rPr lang="en-US" sz="2200" b="0" i="0" u="none" strike="noStrike" cap="none">
                <a:solidFill>
                  <a:srgbClr val="2B2E3C"/>
                </a:solidFill>
                <a:latin typeface="Bitter Medium"/>
                <a:ea typeface="Bitter Medium"/>
                <a:cs typeface="Bitter Medium"/>
                <a:sym typeface="Bitter Medium"/>
              </a:rPr>
              <a:t>Bliski istok</a:t>
            </a: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6"/>
          <p:cNvSpPr/>
          <p:nvPr/>
        </p:nvSpPr>
        <p:spPr>
          <a:xfrm>
            <a:off x="9715738" y="4359950"/>
            <a:ext cx="3893939" cy="108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750"/>
              <a:buFont typeface="Open Sans"/>
              <a:buNone/>
            </a:pPr>
            <a:r>
              <a:rPr lang="en-US" sz="1750" b="0" i="0" u="none" strike="noStrike" cap="none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Izvještavanje se često usredotočuje na regionalnu stabilnost, vjerska pitanja i utjecaje na zajednicu.</a:t>
            </a:r>
            <a:endParaRPr sz="17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6"/>
          <p:cNvSpPr/>
          <p:nvPr/>
        </p:nvSpPr>
        <p:spPr>
          <a:xfrm>
            <a:off x="793670" y="6874438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750"/>
              <a:buFont typeface="Open Sans"/>
              <a:buNone/>
            </a:pP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Ove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kulturne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razlike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stvaraju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različite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narative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u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vijestima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koji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odražavaju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vrijednosti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prioritete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svakog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društva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17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7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7"/>
          <p:cNvSpPr/>
          <p:nvPr/>
        </p:nvSpPr>
        <p:spPr>
          <a:xfrm>
            <a:off x="661511" y="520065"/>
            <a:ext cx="7741920" cy="590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675"/>
              </a:lnSpc>
              <a:spcBef>
                <a:spcPts val="0"/>
              </a:spcBef>
              <a:spcAft>
                <a:spcPts val="0"/>
              </a:spcAft>
              <a:buClr>
                <a:srgbClr val="2C3F42"/>
              </a:buClr>
              <a:buSzPts val="3700"/>
              <a:buFont typeface="Bitter Medium"/>
              <a:buNone/>
            </a:pPr>
            <a:r>
              <a:rPr lang="en-US" sz="3700" b="0" i="0" u="none" strike="noStrike" cap="none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Glavne međunarodne novinske agencije</a:t>
            </a:r>
            <a:endParaRPr sz="3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>
            <a:off x="661511" y="1394222"/>
            <a:ext cx="7820978" cy="1437084"/>
          </a:xfrm>
          <a:prstGeom prst="roundRect">
            <a:avLst>
              <a:gd name="adj" fmla="val 5524"/>
            </a:avLst>
          </a:prstGeom>
          <a:solidFill>
            <a:srgbClr val="FFF8F0"/>
          </a:solidFill>
          <a:ln w="22850" cap="flat" cmpd="sng">
            <a:solidFill>
              <a:srgbClr val="D2600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7"/>
          <p:cNvSpPr/>
          <p:nvPr/>
        </p:nvSpPr>
        <p:spPr>
          <a:xfrm>
            <a:off x="661511" y="1394222"/>
            <a:ext cx="91440" cy="1437084"/>
          </a:xfrm>
          <a:prstGeom prst="roundRect">
            <a:avLst>
              <a:gd name="adj" fmla="val 86822"/>
            </a:avLst>
          </a:prstGeom>
          <a:solidFill>
            <a:srgbClr val="D260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7"/>
          <p:cNvSpPr/>
          <p:nvPr/>
        </p:nvSpPr>
        <p:spPr>
          <a:xfrm>
            <a:off x="964763" y="1606034"/>
            <a:ext cx="2362676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324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850"/>
              <a:buFont typeface="Bitter Medium"/>
              <a:buNone/>
            </a:pPr>
            <a:r>
              <a:rPr lang="en-US" sz="1850" b="0" i="0" u="none" strike="noStrike" cap="none">
                <a:solidFill>
                  <a:srgbClr val="2B2E3C"/>
                </a:solidFill>
                <a:latin typeface="Bitter Medium"/>
                <a:ea typeface="Bitter Medium"/>
                <a:cs typeface="Bitter Medium"/>
                <a:sym typeface="Bitter Medium"/>
              </a:rPr>
              <a:t>Reuters (UK)</a:t>
            </a:r>
            <a:endParaRPr sz="18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>
            <a:off x="964763" y="2014657"/>
            <a:ext cx="7305913" cy="604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068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450"/>
              <a:buFont typeface="Open Sans"/>
              <a:buNone/>
            </a:pPr>
            <a:r>
              <a:rPr lang="en-US" sz="1450" b="0" i="0" u="none" strike="noStrike" cap="none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Jedna od najvećih agencija poznata po objektivnom izvještavanju. Mnoge manje organizacije oslanjaju se na Reuters za međunarodno izvještavanje.</a:t>
            </a:r>
            <a:endParaRPr sz="14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>
            <a:off x="661511" y="3020258"/>
            <a:ext cx="7820978" cy="1437084"/>
          </a:xfrm>
          <a:prstGeom prst="roundRect">
            <a:avLst>
              <a:gd name="adj" fmla="val 5524"/>
            </a:avLst>
          </a:prstGeom>
          <a:solidFill>
            <a:srgbClr val="FFF8F0"/>
          </a:solidFill>
          <a:ln w="22850" cap="flat" cmpd="sng">
            <a:solidFill>
              <a:srgbClr val="C3CDC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7"/>
          <p:cNvSpPr/>
          <p:nvPr/>
        </p:nvSpPr>
        <p:spPr>
          <a:xfrm>
            <a:off x="661511" y="3020258"/>
            <a:ext cx="91440" cy="1437084"/>
          </a:xfrm>
          <a:prstGeom prst="roundRect">
            <a:avLst>
              <a:gd name="adj" fmla="val 86822"/>
            </a:avLst>
          </a:prstGeom>
          <a:solidFill>
            <a:srgbClr val="C3CD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7"/>
          <p:cNvSpPr/>
          <p:nvPr/>
        </p:nvSpPr>
        <p:spPr>
          <a:xfrm>
            <a:off x="964762" y="3232071"/>
            <a:ext cx="3370569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324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850"/>
              <a:buFont typeface="Bitter Medium"/>
              <a:buNone/>
            </a:pPr>
            <a:r>
              <a:rPr lang="en-US" sz="1850" b="0" i="0" u="none" strike="noStrike" cap="none" dirty="0">
                <a:solidFill>
                  <a:srgbClr val="2B2E3C"/>
                </a:solidFill>
                <a:latin typeface="Bitter Medium"/>
                <a:ea typeface="Bitter Medium"/>
                <a:cs typeface="Bitter Medium"/>
                <a:sym typeface="Bitter Medium"/>
              </a:rPr>
              <a:t>Associated Press (SAD)</a:t>
            </a:r>
            <a:endParaRPr sz="18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>
            <a:off x="964763" y="3640693"/>
            <a:ext cx="7305913" cy="604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068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450"/>
              <a:buFont typeface="Open Sans"/>
              <a:buNone/>
            </a:pPr>
            <a:r>
              <a:rPr lang="en-US" sz="1450" b="0" i="0" u="none" strike="noStrike" cap="none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Djeluje na temelju kooperativnog modela, sa sadržajem koji se distribuira u tisućama medijskih kuća diljem svijeta.</a:t>
            </a:r>
            <a:endParaRPr sz="14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661511" y="4646295"/>
            <a:ext cx="7820978" cy="1437084"/>
          </a:xfrm>
          <a:prstGeom prst="roundRect">
            <a:avLst>
              <a:gd name="adj" fmla="val 5524"/>
            </a:avLst>
          </a:prstGeom>
          <a:solidFill>
            <a:srgbClr val="FFF8F0"/>
          </a:solidFill>
          <a:ln w="22850" cap="flat" cmpd="sng">
            <a:solidFill>
              <a:srgbClr val="FBE2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7"/>
          <p:cNvSpPr/>
          <p:nvPr/>
        </p:nvSpPr>
        <p:spPr>
          <a:xfrm>
            <a:off x="661511" y="4646295"/>
            <a:ext cx="91440" cy="1437084"/>
          </a:xfrm>
          <a:prstGeom prst="roundRect">
            <a:avLst>
              <a:gd name="adj" fmla="val 86822"/>
            </a:avLst>
          </a:prstGeom>
          <a:solidFill>
            <a:srgbClr val="FBE2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7"/>
          <p:cNvSpPr/>
          <p:nvPr/>
        </p:nvSpPr>
        <p:spPr>
          <a:xfrm>
            <a:off x="964763" y="4858107"/>
            <a:ext cx="3757844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324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850"/>
              <a:buFont typeface="Bitter Medium"/>
              <a:buNone/>
            </a:pPr>
            <a:r>
              <a:rPr lang="en-US" sz="1850" b="0" i="0" u="none" strike="noStrike" cap="none" dirty="0" err="1">
                <a:solidFill>
                  <a:srgbClr val="2B2E3C"/>
                </a:solidFill>
                <a:latin typeface="Bitter Medium"/>
                <a:ea typeface="Bitter Medium"/>
                <a:cs typeface="Bitter Medium"/>
                <a:sym typeface="Bitter Medium"/>
              </a:rPr>
              <a:t>Agencija</a:t>
            </a:r>
            <a:r>
              <a:rPr lang="en-US" sz="1850" b="0" i="0" u="none" strike="noStrike" cap="none" dirty="0">
                <a:solidFill>
                  <a:srgbClr val="2B2E3C"/>
                </a:solidFill>
                <a:latin typeface="Bitter Medium"/>
                <a:ea typeface="Bitter Medium"/>
                <a:cs typeface="Bitter Medium"/>
                <a:sym typeface="Bitter Medium"/>
              </a:rPr>
              <a:t> France-</a:t>
            </a:r>
            <a:r>
              <a:rPr lang="en-US" sz="1850" b="0" i="0" u="none" strike="noStrike" cap="none" dirty="0" err="1">
                <a:solidFill>
                  <a:srgbClr val="2B2E3C"/>
                </a:solidFill>
                <a:latin typeface="Bitter Medium"/>
                <a:ea typeface="Bitter Medium"/>
                <a:cs typeface="Bitter Medium"/>
                <a:sym typeface="Bitter Medium"/>
              </a:rPr>
              <a:t>Presse</a:t>
            </a:r>
            <a:endParaRPr sz="18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/>
          <p:nvPr/>
        </p:nvSpPr>
        <p:spPr>
          <a:xfrm>
            <a:off x="964763" y="5266730"/>
            <a:ext cx="7305913" cy="604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068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450"/>
              <a:buFont typeface="Open Sans"/>
              <a:buNone/>
            </a:pPr>
            <a:r>
              <a:rPr lang="en-US" sz="1450" b="0" i="0" u="none" strike="noStrike" cap="none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Snažna prisutnost u Europi i Africi s višejezičnim izvještavanjem iz izrazito europske perspektive.</a:t>
            </a:r>
            <a:endParaRPr sz="14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7"/>
          <p:cNvSpPr/>
          <p:nvPr/>
        </p:nvSpPr>
        <p:spPr>
          <a:xfrm>
            <a:off x="661511" y="6272332"/>
            <a:ext cx="7820978" cy="1437084"/>
          </a:xfrm>
          <a:prstGeom prst="roundRect">
            <a:avLst>
              <a:gd name="adj" fmla="val 5524"/>
            </a:avLst>
          </a:prstGeom>
          <a:solidFill>
            <a:srgbClr val="FFF8F0"/>
          </a:solidFill>
          <a:ln w="22850" cap="flat" cmpd="sng">
            <a:solidFill>
              <a:srgbClr val="D2600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"/>
          <p:cNvSpPr/>
          <p:nvPr/>
        </p:nvSpPr>
        <p:spPr>
          <a:xfrm>
            <a:off x="661511" y="6272332"/>
            <a:ext cx="91440" cy="1437084"/>
          </a:xfrm>
          <a:prstGeom prst="roundRect">
            <a:avLst>
              <a:gd name="adj" fmla="val 86822"/>
            </a:avLst>
          </a:prstGeom>
          <a:solidFill>
            <a:srgbClr val="D260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7"/>
          <p:cNvSpPr/>
          <p:nvPr/>
        </p:nvSpPr>
        <p:spPr>
          <a:xfrm>
            <a:off x="964763" y="6484144"/>
            <a:ext cx="2362676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324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850"/>
              <a:buFont typeface="Bitter Medium"/>
              <a:buNone/>
            </a:pPr>
            <a:r>
              <a:rPr lang="en-US" sz="1850" b="0" i="0" u="none" strike="noStrike" cap="none">
                <a:solidFill>
                  <a:srgbClr val="2B2E3C"/>
                </a:solidFill>
                <a:latin typeface="Bitter Medium"/>
                <a:ea typeface="Bitter Medium"/>
                <a:cs typeface="Bitter Medium"/>
                <a:sym typeface="Bitter Medium"/>
              </a:rPr>
              <a:t>Al Jazeera (Katar)</a:t>
            </a:r>
            <a:endParaRPr sz="18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7"/>
          <p:cNvSpPr/>
          <p:nvPr/>
        </p:nvSpPr>
        <p:spPr>
          <a:xfrm>
            <a:off x="964763" y="6892766"/>
            <a:ext cx="7305913" cy="604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068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450"/>
              <a:buFont typeface="Open Sans"/>
              <a:buNone/>
            </a:pPr>
            <a:r>
              <a:rPr lang="en-US" sz="1450" b="0" i="0" u="none" strike="noStrike" cap="none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Glavni igrač u međunarodnim vijestima koji često dovodi u pitanje zapadne narative, posebno one koji se odnose na arapski svijet.</a:t>
            </a:r>
            <a:endParaRPr sz="14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"/>
          <p:cNvSpPr/>
          <p:nvPr/>
        </p:nvSpPr>
        <p:spPr>
          <a:xfrm>
            <a:off x="793789" y="1629966"/>
            <a:ext cx="8931123" cy="70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2C3F42"/>
              </a:buClr>
              <a:buSzPts val="4450"/>
              <a:buFont typeface="Bitter Medium"/>
              <a:buNone/>
            </a:pPr>
            <a:r>
              <a:rPr lang="en-US" sz="4450" b="0" i="0" u="none" strike="noStrike" cap="none" dirty="0" err="1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Konzumacija</a:t>
            </a:r>
            <a:r>
              <a:rPr lang="en-US" sz="4450" b="0" i="0" u="none" strike="noStrike" cap="none" dirty="0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 </a:t>
            </a:r>
            <a:r>
              <a:rPr lang="en-US" sz="4450" b="0" i="0" u="none" strike="noStrike" cap="none" dirty="0" err="1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kritičnih</a:t>
            </a:r>
            <a:r>
              <a:rPr lang="en-US" sz="4450" b="0" i="0" u="none" strike="noStrike" cap="none" dirty="0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 </a:t>
            </a:r>
            <a:r>
              <a:rPr lang="en-US" sz="4450" b="0" i="0" u="none" strike="noStrike" cap="none" dirty="0" err="1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vijesti</a:t>
            </a:r>
            <a:endParaRPr sz="44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8"/>
          <p:cNvSpPr/>
          <p:nvPr/>
        </p:nvSpPr>
        <p:spPr>
          <a:xfrm>
            <a:off x="793790" y="2905720"/>
            <a:ext cx="3658672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D2600F"/>
              </a:buClr>
              <a:buSzPts val="2200"/>
              <a:buFont typeface="Bitter Medium"/>
              <a:buNone/>
            </a:pPr>
            <a:r>
              <a:rPr lang="en-US" sz="2200" b="0" i="0" u="none" strike="noStrike" cap="none">
                <a:solidFill>
                  <a:srgbClr val="D2600F"/>
                </a:solidFill>
                <a:latin typeface="Bitter Medium"/>
                <a:ea typeface="Bitter Medium"/>
                <a:cs typeface="Bitter Medium"/>
                <a:sym typeface="Bitter Medium"/>
              </a:rPr>
              <a:t>Globalni ekosustav vijesti</a:t>
            </a: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8"/>
          <p:cNvSpPr/>
          <p:nvPr/>
        </p:nvSpPr>
        <p:spPr>
          <a:xfrm>
            <a:off x="793790" y="3486864"/>
            <a:ext cx="6244709" cy="145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750"/>
              <a:buFont typeface="Open Sans"/>
              <a:buNone/>
            </a:pPr>
            <a:r>
              <a:rPr lang="en-US" sz="1750" b="0" i="0" u="none" strike="noStrike" cap="none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Manji ili manje resursno opremljeni mediji često ponovno objavljuju sadržaj velikih agencija, što znači da način na koji organizacije poput Reutersa ili AP-a uokviruju vijesti može oblikovati percepciju javnosti diljem svijeta.</a:t>
            </a:r>
            <a:endParaRPr sz="17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8"/>
          <p:cNvSpPr/>
          <p:nvPr/>
        </p:nvSpPr>
        <p:spPr>
          <a:xfrm>
            <a:off x="7599521" y="2905720"/>
            <a:ext cx="4779883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D2600F"/>
              </a:buClr>
              <a:buSzPts val="2200"/>
              <a:buFont typeface="Bitter Medium"/>
              <a:buNone/>
            </a:pPr>
            <a:r>
              <a:rPr lang="en-US" sz="2200" b="0" i="0" u="none" strike="noStrike" cap="none">
                <a:solidFill>
                  <a:srgbClr val="D2600F"/>
                </a:solidFill>
                <a:latin typeface="Bitter Medium"/>
                <a:ea typeface="Bitter Medium"/>
                <a:cs typeface="Bitter Medium"/>
                <a:sym typeface="Bitter Medium"/>
              </a:rPr>
              <a:t>Kako postati kritički potrošač vijesti</a:t>
            </a: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8"/>
          <p:cNvSpPr/>
          <p:nvPr/>
        </p:nvSpPr>
        <p:spPr>
          <a:xfrm>
            <a:off x="7599521" y="3486864"/>
            <a:ext cx="6244709" cy="725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750"/>
              <a:buFont typeface="Open Sans"/>
              <a:buChar char="•"/>
            </a:pPr>
            <a:r>
              <a:rPr lang="en-US" sz="1750" b="0" i="0" u="none" strike="noStrike" cap="none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Prepoznajte politički i kulturni kontekst izvora vijesti</a:t>
            </a:r>
            <a:endParaRPr sz="17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8"/>
          <p:cNvSpPr/>
          <p:nvPr/>
        </p:nvSpPr>
        <p:spPr>
          <a:xfrm>
            <a:off x="7599521" y="4291965"/>
            <a:ext cx="6244709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750"/>
              <a:buFont typeface="Open Sans"/>
              <a:buChar char="•"/>
            </a:pPr>
            <a:r>
              <a:rPr lang="en-US" sz="1750" b="0" i="0" u="none" strike="noStrike" cap="none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Tražite više perspektiva o važnim događajima</a:t>
            </a:r>
            <a:endParaRPr sz="17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8"/>
          <p:cNvSpPr/>
          <p:nvPr/>
        </p:nvSpPr>
        <p:spPr>
          <a:xfrm>
            <a:off x="7599521" y="4734163"/>
            <a:ext cx="6244709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750"/>
              <a:buFont typeface="Open Sans"/>
              <a:buChar char="•"/>
            </a:pPr>
            <a:r>
              <a:rPr lang="en-US" sz="1750" b="0" i="0" u="none" strike="noStrike" cap="none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Razmislite tko je vlasnik ili financira medijsku organizaciju</a:t>
            </a:r>
            <a:endParaRPr sz="17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8"/>
          <p:cNvSpPr/>
          <p:nvPr/>
        </p:nvSpPr>
        <p:spPr>
          <a:xfrm>
            <a:off x="7591902" y="5510807"/>
            <a:ext cx="6244709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750"/>
              <a:buFont typeface="Open Sans"/>
              <a:buChar char="•"/>
            </a:pP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Budite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svjesni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utjecaja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međunarodnih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agencija</a:t>
            </a:r>
            <a:endParaRPr sz="17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8"/>
          <p:cNvSpPr/>
          <p:nvPr/>
        </p:nvSpPr>
        <p:spPr>
          <a:xfrm>
            <a:off x="793789" y="6287451"/>
            <a:ext cx="13042821" cy="725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750"/>
              <a:buFont typeface="Open Sans"/>
              <a:buNone/>
            </a:pP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Razumijevanjem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ove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dinamike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čitatelji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mogu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bolje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cijeniti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raznolikost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perspektiva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vijesti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kritički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se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uključiti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u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globalno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750" b="0" i="0" u="none" strike="noStrike" cap="none" dirty="0" err="1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izvještavanje</a:t>
            </a:r>
            <a:r>
              <a:rPr lang="en-US" sz="1750" b="0" i="0" u="none" strike="noStrike" cap="none" dirty="0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17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9"/>
          <p:cNvSpPr/>
          <p:nvPr/>
        </p:nvSpPr>
        <p:spPr>
          <a:xfrm>
            <a:off x="3930015" y="372308"/>
            <a:ext cx="6770251" cy="84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5471"/>
              </a:lnSpc>
              <a:spcBef>
                <a:spcPts val="0"/>
              </a:spcBef>
              <a:spcAft>
                <a:spcPts val="0"/>
              </a:spcAft>
              <a:buClr>
                <a:srgbClr val="2C3F42"/>
              </a:buClr>
              <a:buSzPts val="5300"/>
              <a:buFont typeface="Bitter Medium"/>
              <a:buNone/>
            </a:pPr>
            <a:r>
              <a:rPr lang="en-US" sz="5300" b="0" i="0" u="none" strike="noStrike" cap="none">
                <a:solidFill>
                  <a:srgbClr val="2C3F42"/>
                </a:solidFill>
                <a:latin typeface="Bitter Medium"/>
                <a:ea typeface="Bitter Medium"/>
                <a:cs typeface="Bitter Medium"/>
                <a:sym typeface="Bitter Medium"/>
              </a:rPr>
              <a:t>Hvala!</a:t>
            </a:r>
            <a:endParaRPr sz="5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9"/>
          <p:cNvSpPr/>
          <p:nvPr/>
        </p:nvSpPr>
        <p:spPr>
          <a:xfrm>
            <a:off x="473869" y="1489234"/>
            <a:ext cx="13682663" cy="270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2B2E3C"/>
              </a:buClr>
              <a:buSzPts val="1300"/>
              <a:buFont typeface="Open Sans"/>
              <a:buNone/>
            </a:pPr>
            <a:r>
              <a:rPr lang="en-US" sz="1300" b="0" i="0" u="none" strike="noStrike" cap="none">
                <a:solidFill>
                  <a:srgbClr val="2B2E3C"/>
                </a:solidFill>
                <a:latin typeface="Open Sans"/>
                <a:ea typeface="Open Sans"/>
                <a:cs typeface="Open Sans"/>
                <a:sym typeface="Open Sans"/>
              </a:rPr>
              <a:t>Pitanja?</a:t>
            </a:r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p9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8575" y="1944655"/>
            <a:ext cx="10832425" cy="6499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633</Words>
  <Application>Microsoft Office PowerPoint</Application>
  <PresentationFormat>Custom</PresentationFormat>
  <Paragraphs>68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Open Sans</vt:lpstr>
      <vt:lpstr>Bitter Medium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Tvrtko Pater</cp:lastModifiedBy>
  <cp:revision>2</cp:revision>
  <dcterms:created xsi:type="dcterms:W3CDTF">2025-09-11T15:56:27Z</dcterms:created>
  <dcterms:modified xsi:type="dcterms:W3CDTF">2026-02-02T13:51:58Z</dcterms:modified>
</cp:coreProperties>
</file>