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Nunito Light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unito SemiBold" panose="020B0604020202020204" charset="0"/>
      <p:regular r:id="rId18"/>
      <p:bold r:id="rId19"/>
      <p:italic r:id="rId20"/>
      <p:boldItalic r:id="rId21"/>
    </p:embeddedFont>
    <p:embeddedFont>
      <p:font typeface="PT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BGnAtw2Tsdgzl4fhRvjdd7HKP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636" y="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/>
              <a:t>‹#›</a:t>
            </a:fld>
            <a:endParaRPr sz="12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9052111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97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17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096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021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5813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2025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17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9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0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1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2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master">
  <p:cSld name="Slide 5 mast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3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4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master">
  <p:cSld name="Slide 7 mast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5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724" y="1628061"/>
            <a:ext cx="1429226" cy="142922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"/>
          <p:cNvSpPr/>
          <p:nvPr/>
        </p:nvSpPr>
        <p:spPr>
          <a:xfrm>
            <a:off x="2947511" y="1598176"/>
            <a:ext cx="5277207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MEDIActive</a:t>
            </a:r>
            <a:r>
              <a:rPr lang="en-US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Youth: </a:t>
            </a:r>
            <a:r>
              <a:rPr lang="en-US" sz="2200" b="1" i="0" u="none" strike="noStrike" cap="none" dirty="0" smtClean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Inform</a:t>
            </a:r>
            <a:r>
              <a:rPr lang="hr-HR" sz="2200" b="1" dirty="0" smtClean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ing the</a:t>
            </a:r>
            <a:r>
              <a:rPr lang="en-US" sz="2200" b="1" i="0" u="none" strike="noStrike" cap="none" dirty="0" smtClean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Balkan</a:t>
            </a:r>
            <a:r>
              <a:rPr lang="hr-HR" sz="2200" b="1" i="0" u="none" strike="noStrike" cap="none" dirty="0" smtClean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</a:t>
            </a:r>
            <a:endParaRPr sz="2200" b="0" i="0" u="none" strike="noStrike" cap="none" dirty="0"/>
          </a:p>
        </p:txBody>
      </p:sp>
      <p:sp>
        <p:nvSpPr>
          <p:cNvPr id="40" name="Google Shape;40;p1"/>
          <p:cNvSpPr/>
          <p:nvPr/>
        </p:nvSpPr>
        <p:spPr>
          <a:xfrm>
            <a:off x="786645" y="2971800"/>
            <a:ext cx="7468553" cy="140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5000"/>
              </a:lnSpc>
              <a:buClr>
                <a:srgbClr val="00002E"/>
              </a:buClr>
              <a:buSzPts val="4400"/>
            </a:pPr>
            <a:r>
              <a:rPr lang="en-US" sz="4400" b="1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</a:t>
            </a:r>
            <a:r>
              <a:rPr lang="en-US" sz="4400" b="1" dirty="0" err="1" smtClean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nformacijska</a:t>
            </a:r>
            <a:r>
              <a:rPr lang="en-US" sz="4400" b="1" dirty="0" smtClean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44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pismenost</a:t>
            </a:r>
            <a:r>
              <a:rPr lang="en-US" sz="44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: </a:t>
            </a:r>
            <a:r>
              <a:rPr lang="en-US" sz="44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Snalaženje</a:t>
            </a:r>
            <a:r>
              <a:rPr lang="en-US" sz="44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u </a:t>
            </a:r>
            <a:r>
              <a:rPr lang="en-US" sz="44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informacijskom</a:t>
            </a:r>
            <a:r>
              <a:rPr lang="en-US" sz="44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44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dobu</a:t>
            </a:r>
            <a:endParaRPr sz="4400" b="0" i="0" u="none" strike="noStrike" cap="none" dirty="0"/>
          </a:p>
        </p:txBody>
      </p:sp>
      <p:sp>
        <p:nvSpPr>
          <p:cNvPr id="41" name="Google Shape;41;p1"/>
          <p:cNvSpPr/>
          <p:nvPr/>
        </p:nvSpPr>
        <p:spPr>
          <a:xfrm>
            <a:off x="837724" y="5452467"/>
            <a:ext cx="7468553" cy="76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U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današnjem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brzom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svijetu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razumijevanje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vijesti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je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važnije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nego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ikad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850" b="0" i="0" u="none" strike="noStrike" cap="none" dirty="0"/>
          </a:p>
        </p:txBody>
      </p:sp>
      <p:sp>
        <p:nvSpPr>
          <p:cNvPr id="42" name="Google Shape;42;p1"/>
          <p:cNvSpPr/>
          <p:nvPr/>
        </p:nvSpPr>
        <p:spPr>
          <a:xfrm>
            <a:off x="837724" y="6487716"/>
            <a:ext cx="7468553" cy="3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SzPts val="1850"/>
              <a:buFont typeface="Arial"/>
              <a:buNone/>
            </a:pPr>
            <a:endParaRPr sz="1850" b="0" i="0" u="none" strike="noStrike" cap="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/>
          <p:nvPr/>
        </p:nvSpPr>
        <p:spPr>
          <a:xfrm>
            <a:off x="837724" y="2224326"/>
            <a:ext cx="4877276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Definiranje</a:t>
            </a:r>
            <a:r>
              <a:rPr lang="en-US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200" b="1" i="0" u="none" strike="noStrike" cap="none" dirty="0" err="1" smtClean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informacijske</a:t>
            </a:r>
            <a:r>
              <a:rPr lang="en-US" sz="2200" b="1" i="0" u="none" strike="noStrike" cap="none" dirty="0" smtClean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pismenosti</a:t>
            </a:r>
            <a:endParaRPr sz="2200" b="0" i="0" u="none" strike="noStrike" cap="none" dirty="0"/>
          </a:p>
        </p:txBody>
      </p:sp>
      <p:sp>
        <p:nvSpPr>
          <p:cNvPr id="49" name="Google Shape;49;p2"/>
          <p:cNvSpPr/>
          <p:nvPr/>
        </p:nvSpPr>
        <p:spPr>
          <a:xfrm>
            <a:off x="837724" y="3055025"/>
            <a:ext cx="4158734" cy="2950250"/>
          </a:xfrm>
          <a:prstGeom prst="roundRect">
            <a:avLst>
              <a:gd name="adj" fmla="val 4959"/>
            </a:avLst>
          </a:prstGeom>
          <a:solidFill>
            <a:srgbClr val="F3F3FF">
              <a:alpha val="74901"/>
            </a:srgbClr>
          </a:solidFill>
          <a:ln w="30475" cap="flat" cmpd="sng">
            <a:solidFill>
              <a:srgbClr val="2D4D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807244" y="3055025"/>
            <a:ext cx="121920" cy="2950250"/>
          </a:xfrm>
          <a:prstGeom prst="roundRect">
            <a:avLst>
              <a:gd name="adj" fmla="val 294514"/>
            </a:avLst>
          </a:prstGeom>
          <a:solidFill>
            <a:srgbClr val="2D4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1198959" y="3324820"/>
            <a:ext cx="2816185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en-US" sz="2200" b="1" i="0" u="none" strike="noStrike" cap="non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Kritička analiza</a:t>
            </a:r>
            <a:endParaRPr sz="2200" b="0" i="0" u="none" strike="noStrike" cap="none"/>
          </a:p>
        </p:txBody>
      </p:sp>
      <p:sp>
        <p:nvSpPr>
          <p:cNvPr id="52" name="Google Shape;52;p2"/>
          <p:cNvSpPr/>
          <p:nvPr/>
        </p:nvSpPr>
        <p:spPr>
          <a:xfrm>
            <a:off x="1198959" y="3820358"/>
            <a:ext cx="3527703" cy="114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Sposobnost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kritičke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analize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izvora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vijesti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prepoznavanja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pristranosti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i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procjene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točnosti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informacija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850" b="0" i="0" u="none" strike="noStrike" cap="none" dirty="0"/>
          </a:p>
        </p:txBody>
      </p:sp>
      <p:sp>
        <p:nvSpPr>
          <p:cNvPr id="53" name="Google Shape;53;p2"/>
          <p:cNvSpPr/>
          <p:nvPr/>
        </p:nvSpPr>
        <p:spPr>
          <a:xfrm>
            <a:off x="5235773" y="3055025"/>
            <a:ext cx="4158734" cy="2950250"/>
          </a:xfrm>
          <a:prstGeom prst="roundRect">
            <a:avLst>
              <a:gd name="adj" fmla="val 4959"/>
            </a:avLst>
          </a:prstGeom>
          <a:solidFill>
            <a:srgbClr val="F3F3FF">
              <a:alpha val="74901"/>
            </a:srgbClr>
          </a:solidFill>
          <a:ln w="30475" cap="flat" cmpd="sng">
            <a:solidFill>
              <a:srgbClr val="018C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5205293" y="3055025"/>
            <a:ext cx="121920" cy="2950250"/>
          </a:xfrm>
          <a:prstGeom prst="roundRect">
            <a:avLst>
              <a:gd name="adj" fmla="val 294514"/>
            </a:avLst>
          </a:prstGeom>
          <a:solidFill>
            <a:srgbClr val="018C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5566529" y="3077845"/>
            <a:ext cx="2879169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Više</a:t>
            </a:r>
            <a:r>
              <a:rPr lang="en-US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od </a:t>
            </a: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provjere</a:t>
            </a:r>
            <a:r>
              <a:rPr lang="en-US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činjenica</a:t>
            </a:r>
            <a:endParaRPr sz="2200" b="0" i="0" u="none" strike="noStrike" cap="none" dirty="0"/>
          </a:p>
        </p:txBody>
      </p:sp>
      <p:sp>
        <p:nvSpPr>
          <p:cNvPr id="56" name="Google Shape;56;p2"/>
          <p:cNvSpPr/>
          <p:nvPr/>
        </p:nvSpPr>
        <p:spPr>
          <a:xfrm>
            <a:off x="5492591" y="3820358"/>
            <a:ext cx="3736538" cy="191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Ide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dalje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od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jednostavne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provjere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činjenica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kako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bi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prepoznao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različite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vrste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vijesti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: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važne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vijesti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uvodnike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mišljenja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i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sponzorirani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sadržaj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850" b="0" i="0" u="none" strike="noStrike" cap="none" dirty="0"/>
          </a:p>
        </p:txBody>
      </p:sp>
      <p:sp>
        <p:nvSpPr>
          <p:cNvPr id="57" name="Google Shape;57;p2"/>
          <p:cNvSpPr/>
          <p:nvPr/>
        </p:nvSpPr>
        <p:spPr>
          <a:xfrm>
            <a:off x="9633823" y="3055025"/>
            <a:ext cx="4158853" cy="2950250"/>
          </a:xfrm>
          <a:prstGeom prst="roundRect">
            <a:avLst>
              <a:gd name="adj" fmla="val 4959"/>
            </a:avLst>
          </a:prstGeom>
          <a:solidFill>
            <a:srgbClr val="F3F3FF">
              <a:alpha val="74901"/>
            </a:srgbClr>
          </a:solidFill>
          <a:ln w="30475" cap="flat" cmpd="sng">
            <a:solidFill>
              <a:srgbClr val="DA33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9603343" y="3055025"/>
            <a:ext cx="121920" cy="2950250"/>
          </a:xfrm>
          <a:prstGeom prst="roundRect">
            <a:avLst>
              <a:gd name="adj" fmla="val 294514"/>
            </a:avLst>
          </a:prstGeom>
          <a:solidFill>
            <a:srgbClr val="DA3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9995059" y="3324820"/>
            <a:ext cx="2816185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en-US" sz="2200" b="1" i="0" u="none" strike="noStrike" cap="non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Ispitajte motive</a:t>
            </a:r>
            <a:endParaRPr sz="2200" b="0" i="0" u="none" strike="noStrike" cap="none"/>
          </a:p>
        </p:txBody>
      </p:sp>
      <p:sp>
        <p:nvSpPr>
          <p:cNvPr id="60" name="Google Shape;60;p2"/>
          <p:cNvSpPr/>
          <p:nvPr/>
        </p:nvSpPr>
        <p:spPr>
          <a:xfrm>
            <a:off x="9995059" y="3678162"/>
            <a:ext cx="3644741" cy="191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Potiče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ispitivanje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motiva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koji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stoje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iza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priča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: Je li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riječ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o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informiranju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uvjeravanju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ili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zabavi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?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Postoje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li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političke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komercijalne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ili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ideološke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motivacije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?</a:t>
            </a:r>
            <a:endParaRPr sz="1850" b="0" i="0" u="none" strike="noStrike" cap="non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/>
          <p:nvPr/>
        </p:nvSpPr>
        <p:spPr>
          <a:xfrm>
            <a:off x="647931" y="288411"/>
            <a:ext cx="65127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4000"/>
              <a:buFont typeface="Nunito SemiBold"/>
              <a:buNone/>
            </a:pPr>
            <a:r>
              <a:rPr lang="en-US" sz="4000" b="1" i="0" u="none" strike="noStrike" cap="non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Uloga vijesti u društvu</a:t>
            </a:r>
            <a:endParaRPr sz="4000" b="0" i="0" u="none" strike="noStrike" cap="none"/>
          </a:p>
        </p:txBody>
      </p:sp>
      <p:pic>
        <p:nvPicPr>
          <p:cNvPr id="67" name="Google Shape;67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118" y="1798796"/>
            <a:ext cx="6294239" cy="629423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/>
          <p:nvPr/>
        </p:nvSpPr>
        <p:spPr>
          <a:xfrm>
            <a:off x="7586663" y="1798796"/>
            <a:ext cx="486727" cy="486728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22850" cap="flat" cmpd="sng">
            <a:solidFill>
              <a:srgbClr val="2D4D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8289727" y="1873091"/>
            <a:ext cx="3422690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000"/>
              <a:buFont typeface="Nunito SemiBold"/>
              <a:buNone/>
            </a:pPr>
            <a:r>
              <a:rPr lang="en-US" sz="20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Oblikuje</a:t>
            </a:r>
            <a:r>
              <a:rPr lang="en-US" sz="20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0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javno</a:t>
            </a:r>
            <a:r>
              <a:rPr lang="en-US" sz="20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hr-HR" sz="2000" b="1" dirty="0" smtClean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mišljenje</a:t>
            </a:r>
            <a:endParaRPr sz="2000" b="0" i="0" u="none" strike="noStrike" cap="none" dirty="0"/>
          </a:p>
        </p:txBody>
      </p:sp>
      <p:sp>
        <p:nvSpPr>
          <p:cNvPr id="70" name="Google Shape;70;p3"/>
          <p:cNvSpPr/>
          <p:nvPr/>
        </p:nvSpPr>
        <p:spPr>
          <a:xfrm>
            <a:off x="8289727" y="2552863"/>
            <a:ext cx="55911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700"/>
              <a:buFont typeface="PT Sans"/>
              <a:buNone/>
            </a:pP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Obavještava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građane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o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događajima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i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problemima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od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lokalnih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do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međunarodnih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700" b="0" i="0" u="none" strike="noStrike" cap="none" dirty="0"/>
          </a:p>
        </p:txBody>
      </p:sp>
      <p:sp>
        <p:nvSpPr>
          <p:cNvPr id="71" name="Google Shape;71;p3"/>
          <p:cNvSpPr/>
          <p:nvPr/>
        </p:nvSpPr>
        <p:spPr>
          <a:xfrm>
            <a:off x="7586663" y="3532465"/>
            <a:ext cx="486727" cy="486728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22850" cap="flat" cmpd="sng">
            <a:solidFill>
              <a:srgbClr val="018C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8289727" y="3606760"/>
            <a:ext cx="2621042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000"/>
              <a:buFont typeface="Nunito SemiBold"/>
              <a:buNone/>
            </a:pPr>
            <a:r>
              <a:rPr lang="en-US" sz="2000" b="1" i="0" u="none" strike="noStrike" cap="non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Alat za odgovornost</a:t>
            </a:r>
            <a:endParaRPr sz="2000" b="0" i="0" u="none" strike="noStrike" cap="none"/>
          </a:p>
        </p:txBody>
      </p:sp>
      <p:sp>
        <p:nvSpPr>
          <p:cNvPr id="73" name="Google Shape;73;p3"/>
          <p:cNvSpPr/>
          <p:nvPr/>
        </p:nvSpPr>
        <p:spPr>
          <a:xfrm>
            <a:off x="8289727" y="4286620"/>
            <a:ext cx="55911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700"/>
              <a:buFont typeface="PT Sans"/>
              <a:buNone/>
            </a:pP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Poziva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moćne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institucije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na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odgovornost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izvještavajući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o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vladinim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korporativnim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djelovanjima</a:t>
            </a:r>
            <a:r>
              <a:rPr lang="en-US" sz="1700" b="0" i="0" u="none" strike="noStrike" cap="none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700" b="0" i="0" u="none" strike="noStrike" cap="none" dirty="0"/>
          </a:p>
        </p:txBody>
      </p:sp>
      <p:sp>
        <p:nvSpPr>
          <p:cNvPr id="74" name="Google Shape;74;p3"/>
          <p:cNvSpPr/>
          <p:nvPr/>
        </p:nvSpPr>
        <p:spPr>
          <a:xfrm>
            <a:off x="7586663" y="5266134"/>
            <a:ext cx="486727" cy="486728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22850" cap="flat" cmpd="sng">
            <a:solidFill>
              <a:srgbClr val="DA33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8341562" y="5340429"/>
            <a:ext cx="3850437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000"/>
              <a:buFont typeface="Nunito SemiBold"/>
              <a:buNone/>
            </a:pPr>
            <a:r>
              <a:rPr lang="en-US" sz="20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Potiče</a:t>
            </a:r>
            <a:r>
              <a:rPr lang="en-US" sz="20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0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socijalnu</a:t>
            </a:r>
            <a:r>
              <a:rPr lang="en-US" sz="20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0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koheziju</a:t>
            </a:r>
            <a:endParaRPr sz="2000" b="0" i="0" u="none" strike="noStrike" cap="none" dirty="0"/>
          </a:p>
        </p:txBody>
      </p:sp>
      <p:sp>
        <p:nvSpPr>
          <p:cNvPr id="76" name="Google Shape;76;p3"/>
          <p:cNvSpPr/>
          <p:nvPr/>
        </p:nvSpPr>
        <p:spPr>
          <a:xfrm>
            <a:off x="8289689" y="6165676"/>
            <a:ext cx="55911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700"/>
              <a:buFont typeface="PT Sans"/>
              <a:buNone/>
            </a:pP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Povezuje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zajednice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putem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dijeljenja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informacija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promičući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međusobno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7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razumijevanje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700" b="0" i="0" u="none" strike="noStrike" cap="non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/>
          <p:nvPr/>
        </p:nvSpPr>
        <p:spPr>
          <a:xfrm>
            <a:off x="837724" y="1598042"/>
            <a:ext cx="127113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4400"/>
              <a:buFont typeface="Nunito SemiBold"/>
              <a:buNone/>
            </a:pPr>
            <a:r>
              <a:rPr lang="en-US" sz="44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Zašto</a:t>
            </a:r>
            <a:r>
              <a:rPr lang="en-US" sz="44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je </a:t>
            </a:r>
            <a:r>
              <a:rPr lang="en-US" sz="4400" b="1" i="0" u="none" strike="noStrike" cap="none" dirty="0" err="1" smtClean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informacijska</a:t>
            </a:r>
            <a:r>
              <a:rPr lang="en-US" sz="4400" b="1" i="0" u="none" strike="noStrike" cap="none" dirty="0" smtClean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44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pismenost</a:t>
            </a:r>
            <a:r>
              <a:rPr lang="en-US" sz="44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44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sada</a:t>
            </a:r>
            <a:r>
              <a:rPr lang="en-US" sz="44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44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važnija</a:t>
            </a:r>
            <a:r>
              <a:rPr lang="en-US" sz="44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44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nego</a:t>
            </a:r>
            <a:r>
              <a:rPr lang="en-US" sz="44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44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ikad</a:t>
            </a:r>
            <a:endParaRPr sz="4400" b="0" i="0" u="none" strike="noStrike" cap="none" dirty="0"/>
          </a:p>
        </p:txBody>
      </p:sp>
      <p:sp>
        <p:nvSpPr>
          <p:cNvPr id="83" name="Google Shape;83;p4"/>
          <p:cNvSpPr/>
          <p:nvPr/>
        </p:nvSpPr>
        <p:spPr>
          <a:xfrm>
            <a:off x="837724" y="3149084"/>
            <a:ext cx="12954952" cy="76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lang="en-US" sz="1850" b="0" i="0" u="none" strike="noStrike" cap="non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Internet je demokratizirao informacije, ali je i stvorio okruženje u kojem bujaju dezinformacije, propaganda i senzacionalizam.</a:t>
            </a:r>
            <a:endParaRPr sz="1850" b="0" i="0" u="none" strike="noStrike" cap="none"/>
          </a:p>
        </p:txBody>
      </p:sp>
      <p:sp>
        <p:nvSpPr>
          <p:cNvPr id="84" name="Google Shape;84;p4"/>
          <p:cNvSpPr/>
          <p:nvPr/>
        </p:nvSpPr>
        <p:spPr>
          <a:xfrm>
            <a:off x="837724" y="4184332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50" cap="flat" cmpd="sng">
            <a:solidFill>
              <a:srgbClr val="2D4D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974" y="4242316"/>
            <a:ext cx="337899" cy="42243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"/>
          <p:cNvSpPr/>
          <p:nvPr/>
        </p:nvSpPr>
        <p:spPr>
          <a:xfrm>
            <a:off x="1615559" y="3915132"/>
            <a:ext cx="2816185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Preopterećenje</a:t>
            </a:r>
            <a:r>
              <a:rPr lang="en-US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informacijama</a:t>
            </a:r>
            <a:endParaRPr sz="2200" b="0" i="0" u="none" strike="noStrike" cap="none" dirty="0"/>
          </a:p>
        </p:txBody>
      </p:sp>
      <p:sp>
        <p:nvSpPr>
          <p:cNvPr id="87" name="Google Shape;87;p4"/>
          <p:cNvSpPr/>
          <p:nvPr/>
        </p:nvSpPr>
        <p:spPr>
          <a:xfrm>
            <a:off x="1616808" y="4876800"/>
            <a:ext cx="3341013" cy="114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Teško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je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razlikovati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vjerodostojne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informacije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od </a:t>
            </a:r>
            <a:r>
              <a:rPr lang="hr-HR" sz="1850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neistina</a:t>
            </a:r>
            <a:r>
              <a:rPr lang="en-US" sz="1850" b="0" i="0" u="none" strike="noStrike" cap="none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ili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pristranih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narativa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850" b="0" i="0" u="none" strike="noStrike" cap="none" dirty="0"/>
          </a:p>
        </p:txBody>
      </p:sp>
      <p:sp>
        <p:nvSpPr>
          <p:cNvPr id="88" name="Google Shape;88;p4"/>
          <p:cNvSpPr/>
          <p:nvPr/>
        </p:nvSpPr>
        <p:spPr>
          <a:xfrm>
            <a:off x="5255776" y="4184332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50" cap="flat" cmpd="sng">
            <a:solidFill>
              <a:srgbClr val="018C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6027" y="4242316"/>
            <a:ext cx="337899" cy="4224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"/>
          <p:cNvSpPr/>
          <p:nvPr/>
        </p:nvSpPr>
        <p:spPr>
          <a:xfrm>
            <a:off x="6033610" y="3970250"/>
            <a:ext cx="3341013" cy="70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Dezinformacije</a:t>
            </a:r>
            <a:r>
              <a:rPr lang="en-US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i "</a:t>
            </a: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lažne</a:t>
            </a:r>
            <a:r>
              <a:rPr lang="en-US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vijesti</a:t>
            </a:r>
            <a:r>
              <a:rPr lang="en-US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"</a:t>
            </a:r>
            <a:endParaRPr sz="2200" b="0" i="0" u="none" strike="noStrike" cap="none" dirty="0"/>
          </a:p>
        </p:txBody>
      </p:sp>
      <p:sp>
        <p:nvSpPr>
          <p:cNvPr id="91" name="Google Shape;91;p4"/>
          <p:cNvSpPr/>
          <p:nvPr/>
        </p:nvSpPr>
        <p:spPr>
          <a:xfrm>
            <a:off x="6033611" y="5114092"/>
            <a:ext cx="3341013" cy="114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Brzo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se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širi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potičući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strah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ljutnju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i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zbunjenost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hr-HR" sz="1850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te ima</a:t>
            </a:r>
            <a:r>
              <a:rPr lang="hr-HR" sz="1850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hr-HR" sz="1850" b="0" i="0" u="none" strike="noStrike" cap="none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stvarne</a:t>
            </a:r>
            <a:r>
              <a:rPr lang="hr-HR" sz="1850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posljedic</a:t>
            </a:r>
            <a:r>
              <a:rPr lang="hr-HR" sz="1850" b="0" i="0" u="none" strike="noStrike" cap="none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e</a:t>
            </a:r>
            <a:r>
              <a:rPr lang="en-US" sz="1850" b="0" i="0" u="none" strike="noStrike" cap="none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850" b="0" i="0" u="none" strike="noStrike" cap="none" dirty="0"/>
          </a:p>
        </p:txBody>
      </p:sp>
      <p:sp>
        <p:nvSpPr>
          <p:cNvPr id="92" name="Google Shape;92;p4"/>
          <p:cNvSpPr/>
          <p:nvPr/>
        </p:nvSpPr>
        <p:spPr>
          <a:xfrm>
            <a:off x="9673828" y="4184332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50" cap="flat" cmpd="sng">
            <a:solidFill>
              <a:srgbClr val="DA33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4079" y="4242316"/>
            <a:ext cx="337899" cy="42243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/>
          <p:nvPr/>
        </p:nvSpPr>
        <p:spPr>
          <a:xfrm>
            <a:off x="10414188" y="4146224"/>
            <a:ext cx="2816185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Oprema</a:t>
            </a:r>
            <a:r>
              <a:rPr lang="en-US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2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pojedince</a:t>
            </a:r>
            <a:endParaRPr sz="2200" b="0" i="0" u="none" strike="noStrike" cap="none" dirty="0"/>
          </a:p>
        </p:txBody>
      </p:sp>
      <p:sp>
        <p:nvSpPr>
          <p:cNvPr id="95" name="Google Shape;95;p4"/>
          <p:cNvSpPr/>
          <p:nvPr/>
        </p:nvSpPr>
        <p:spPr>
          <a:xfrm>
            <a:off x="10451663" y="4762143"/>
            <a:ext cx="3341013" cy="114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lang="en-US" sz="1850" b="0" i="0" u="none" strike="noStrike" cap="none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O</a:t>
            </a:r>
            <a:r>
              <a:rPr lang="hr-HR" sz="1850" b="0" i="0" u="none" strike="noStrike" cap="none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snažuje</a:t>
            </a:r>
            <a:r>
              <a:rPr lang="en-US" sz="1850" b="0" i="0" u="none" strike="noStrike" cap="none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ljud</a:t>
            </a:r>
            <a:r>
              <a:rPr lang="hr-HR" sz="1850" b="0" i="0" u="none" strike="noStrike" cap="none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e za</a:t>
            </a:r>
            <a:r>
              <a:rPr lang="en-US" sz="1850" b="0" i="0" u="none" strike="noStrike" cap="none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donošenje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informiranih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odluka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temelju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pouzdanih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5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informacija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850" b="0" i="0" u="none" strike="noStrike" cap="non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/>
          <p:nvPr/>
        </p:nvSpPr>
        <p:spPr>
          <a:xfrm>
            <a:off x="554593" y="435769"/>
            <a:ext cx="7598807" cy="46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8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900"/>
              <a:buFont typeface="Nunito SemiBold"/>
              <a:buNone/>
            </a:pPr>
            <a:r>
              <a:rPr lang="en-US" sz="29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Praktična</a:t>
            </a:r>
            <a:r>
              <a:rPr lang="en-US" sz="29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9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primjena</a:t>
            </a:r>
            <a:r>
              <a:rPr lang="en-US" sz="29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900" b="1" i="0" u="none" strike="noStrike" cap="none" dirty="0" err="1" smtClean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informacijske</a:t>
            </a:r>
            <a:r>
              <a:rPr lang="en-US" sz="2900" b="1" i="0" u="none" strike="noStrike" cap="none" dirty="0" smtClean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290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pismenosti</a:t>
            </a:r>
            <a:endParaRPr sz="2900" b="0" i="0" u="none" strike="noStrike" cap="none" dirty="0"/>
          </a:p>
        </p:txBody>
      </p:sp>
      <p:sp>
        <p:nvSpPr>
          <p:cNvPr id="102" name="Google Shape;102;p5"/>
          <p:cNvSpPr/>
          <p:nvPr/>
        </p:nvSpPr>
        <p:spPr>
          <a:xfrm>
            <a:off x="554593" y="1317784"/>
            <a:ext cx="158353" cy="19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Nunito Light"/>
              <a:buNone/>
            </a:pPr>
            <a:r>
              <a:rPr lang="en-US" sz="1200" b="0" i="0" u="none" strike="noStrike" cap="none">
                <a:solidFill>
                  <a:srgbClr val="00002E"/>
                </a:solidFill>
                <a:latin typeface="Nunito Light"/>
                <a:ea typeface="Nunito Light"/>
                <a:cs typeface="Nunito Light"/>
                <a:sym typeface="Nunito Light"/>
              </a:rPr>
              <a:t>01</a:t>
            </a:r>
            <a:endParaRPr sz="1200" b="0" i="0" u="none" strike="noStrike" cap="none"/>
          </a:p>
        </p:txBody>
      </p:sp>
      <p:sp>
        <p:nvSpPr>
          <p:cNvPr id="103" name="Google Shape;103;p5"/>
          <p:cNvSpPr/>
          <p:nvPr/>
        </p:nvSpPr>
        <p:spPr>
          <a:xfrm>
            <a:off x="554593" y="1564124"/>
            <a:ext cx="6567368" cy="22860"/>
          </a:xfrm>
          <a:prstGeom prst="rect">
            <a:avLst/>
          </a:prstGeom>
          <a:solidFill>
            <a:srgbClr val="2D4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817268" y="1746884"/>
            <a:ext cx="18642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450"/>
              <a:buFont typeface="Nunito SemiBold"/>
              <a:buNone/>
            </a:pPr>
            <a:r>
              <a:rPr lang="en-US" sz="1450" b="1" i="0" u="none" strike="noStrike" cap="non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Provjera izvora</a:t>
            </a:r>
            <a:endParaRPr sz="1450" b="0" i="0" u="none" strike="noStrike" cap="none"/>
          </a:p>
        </p:txBody>
      </p:sp>
      <p:sp>
        <p:nvSpPr>
          <p:cNvPr id="105" name="Google Shape;105;p5"/>
          <p:cNvSpPr/>
          <p:nvPr/>
        </p:nvSpPr>
        <p:spPr>
          <a:xfrm>
            <a:off x="585556" y="2139792"/>
            <a:ext cx="65673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PT Sans"/>
              <a:buNone/>
            </a:pP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Provjerite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podrijetlo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vijesti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hr-HR" sz="1200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kroz</a:t>
            </a:r>
            <a:r>
              <a:rPr lang="en-US" sz="1200" b="0" i="0" u="none" strike="noStrike" cap="none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b="0" i="0" u="none" strike="noStrike" cap="none" dirty="0" err="1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ugled</a:t>
            </a:r>
            <a:r>
              <a:rPr lang="en-US" sz="1200" b="0" i="0" u="none" strike="noStrike" cap="none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 </a:t>
            </a:r>
            <a:r>
              <a:rPr lang="en-US" sz="1200" b="0" i="0" u="none" strike="noStrike" cap="none" dirty="0" err="1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profesionalnost</a:t>
            </a:r>
            <a:r>
              <a:rPr lang="hr-HR" sz="1200" b="0" i="0" u="none" strike="noStrike" cap="none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200" b="0" i="0" u="none" strike="noStrike" cap="none" dirty="0"/>
          </a:p>
        </p:txBody>
      </p:sp>
      <p:sp>
        <p:nvSpPr>
          <p:cNvPr id="106" name="Google Shape;106;p5"/>
          <p:cNvSpPr/>
          <p:nvPr/>
        </p:nvSpPr>
        <p:spPr>
          <a:xfrm>
            <a:off x="554593" y="2611041"/>
            <a:ext cx="158353" cy="19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Nunito Light"/>
              <a:buNone/>
            </a:pPr>
            <a:r>
              <a:rPr lang="en-US" sz="1200" b="0" i="0" u="none" strike="noStrike" cap="none">
                <a:solidFill>
                  <a:srgbClr val="00002E"/>
                </a:solidFill>
                <a:latin typeface="Nunito Light"/>
                <a:ea typeface="Nunito Light"/>
                <a:cs typeface="Nunito Light"/>
                <a:sym typeface="Nunito Light"/>
              </a:rPr>
              <a:t>02</a:t>
            </a:r>
            <a:endParaRPr sz="1200" b="0" i="0" u="none" strike="noStrike" cap="none"/>
          </a:p>
        </p:txBody>
      </p:sp>
      <p:sp>
        <p:nvSpPr>
          <p:cNvPr id="107" name="Google Shape;107;p5"/>
          <p:cNvSpPr/>
          <p:nvPr/>
        </p:nvSpPr>
        <p:spPr>
          <a:xfrm>
            <a:off x="554593" y="2857381"/>
            <a:ext cx="6567368" cy="22860"/>
          </a:xfrm>
          <a:prstGeom prst="rect">
            <a:avLst/>
          </a:prstGeom>
          <a:solidFill>
            <a:srgbClr val="018C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817242" y="2982276"/>
            <a:ext cx="3830957" cy="391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450"/>
              <a:buFont typeface="Nunito SemiBold"/>
              <a:buNone/>
            </a:pPr>
            <a:r>
              <a:rPr lang="en-US" sz="1450" b="1" i="0" u="none" strike="noStrike" cap="none" dirty="0" err="1" smtClean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Unakrsno</a:t>
            </a:r>
            <a:r>
              <a:rPr lang="hr-HR" sz="1450" b="1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1450" b="1" i="0" u="none" strike="noStrike" cap="none" dirty="0" err="1" smtClean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referenciranje</a:t>
            </a:r>
            <a:endParaRPr sz="1450" b="0" i="0" u="none" strike="noStrike" cap="none" dirty="0"/>
          </a:p>
        </p:txBody>
      </p:sp>
      <p:sp>
        <p:nvSpPr>
          <p:cNvPr id="109" name="Google Shape;109;p5"/>
          <p:cNvSpPr/>
          <p:nvPr/>
        </p:nvSpPr>
        <p:spPr>
          <a:xfrm>
            <a:off x="554593" y="3373636"/>
            <a:ext cx="6567368" cy="25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PT Sans"/>
              <a:buNone/>
            </a:pP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Nemojte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se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oslanjati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samo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na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jedan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izvor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;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provjerite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s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drugim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uglednim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portalima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200" b="0" i="0" u="none" strike="noStrike" cap="none" dirty="0"/>
          </a:p>
        </p:txBody>
      </p:sp>
      <p:sp>
        <p:nvSpPr>
          <p:cNvPr id="110" name="Google Shape;110;p5"/>
          <p:cNvSpPr/>
          <p:nvPr/>
        </p:nvSpPr>
        <p:spPr>
          <a:xfrm>
            <a:off x="554593" y="3904297"/>
            <a:ext cx="158353" cy="19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Nunito Light"/>
              <a:buNone/>
            </a:pPr>
            <a:r>
              <a:rPr lang="en-US" sz="1200" b="0" i="0" u="none" strike="noStrike" cap="none">
                <a:solidFill>
                  <a:srgbClr val="00002E"/>
                </a:solidFill>
                <a:latin typeface="Nunito Light"/>
                <a:ea typeface="Nunito Light"/>
                <a:cs typeface="Nunito Light"/>
                <a:sym typeface="Nunito Light"/>
              </a:rPr>
              <a:t>03</a:t>
            </a:r>
            <a:endParaRPr sz="1200" b="0" i="0" u="none" strike="noStrike" cap="none"/>
          </a:p>
        </p:txBody>
      </p:sp>
      <p:sp>
        <p:nvSpPr>
          <p:cNvPr id="111" name="Google Shape;111;p5"/>
          <p:cNvSpPr/>
          <p:nvPr/>
        </p:nvSpPr>
        <p:spPr>
          <a:xfrm>
            <a:off x="554568" y="4177476"/>
            <a:ext cx="6567300" cy="22800"/>
          </a:xfrm>
          <a:prstGeom prst="rect">
            <a:avLst/>
          </a:prstGeom>
          <a:solidFill>
            <a:srgbClr val="DA3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817254" y="4364290"/>
            <a:ext cx="28878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450"/>
              <a:buFont typeface="Nunito SemiBold"/>
              <a:buNone/>
            </a:pPr>
            <a:r>
              <a:rPr lang="en-US" sz="1450" b="1" i="0" u="none" strike="noStrike" cap="non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Razumijevanje pristranosti</a:t>
            </a:r>
            <a:endParaRPr sz="1450" b="0" i="0" u="none" strike="noStrike" cap="none"/>
          </a:p>
        </p:txBody>
      </p:sp>
      <p:sp>
        <p:nvSpPr>
          <p:cNvPr id="113" name="Google Shape;113;p5"/>
          <p:cNvSpPr/>
          <p:nvPr/>
        </p:nvSpPr>
        <p:spPr>
          <a:xfrm>
            <a:off x="554593" y="4726306"/>
            <a:ext cx="65673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PT Sans"/>
              <a:buNone/>
            </a:pPr>
            <a:r>
              <a:rPr lang="en-US" sz="1200" b="0" i="0" u="none" strike="noStrike" cap="non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Imajte na umu da svi mediji mogu biti pristrani; čitajte iz različitih perspektiva.</a:t>
            </a:r>
            <a:endParaRPr sz="1200" b="0" i="0" u="none" strike="noStrike" cap="none"/>
          </a:p>
        </p:txBody>
      </p:sp>
      <p:sp>
        <p:nvSpPr>
          <p:cNvPr id="114" name="Google Shape;114;p5"/>
          <p:cNvSpPr/>
          <p:nvPr/>
        </p:nvSpPr>
        <p:spPr>
          <a:xfrm>
            <a:off x="554593" y="5197554"/>
            <a:ext cx="158353" cy="19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Nunito Light"/>
              <a:buNone/>
            </a:pPr>
            <a:r>
              <a:rPr lang="en-US" sz="1200" b="0" i="0" u="none" strike="noStrike" cap="none">
                <a:solidFill>
                  <a:srgbClr val="00002E"/>
                </a:solidFill>
                <a:latin typeface="Nunito Light"/>
                <a:ea typeface="Nunito Light"/>
                <a:cs typeface="Nunito Light"/>
                <a:sym typeface="Nunito Light"/>
              </a:rPr>
              <a:t>04</a:t>
            </a:r>
            <a:endParaRPr sz="1200" b="0" i="0" u="none" strike="noStrike" cap="none"/>
          </a:p>
        </p:txBody>
      </p:sp>
      <p:sp>
        <p:nvSpPr>
          <p:cNvPr id="115" name="Google Shape;115;p5"/>
          <p:cNvSpPr/>
          <p:nvPr/>
        </p:nvSpPr>
        <p:spPr>
          <a:xfrm>
            <a:off x="554593" y="5443895"/>
            <a:ext cx="6567368" cy="22860"/>
          </a:xfrm>
          <a:prstGeom prst="rect">
            <a:avLst/>
          </a:prstGeom>
          <a:solidFill>
            <a:srgbClr val="2D4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817293" y="5596941"/>
            <a:ext cx="3830906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450"/>
              <a:buFont typeface="Nunito SemiBold"/>
              <a:buNone/>
            </a:pPr>
            <a:r>
              <a:rPr lang="en-US" sz="145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Alati</a:t>
            </a:r>
            <a:r>
              <a:rPr lang="en-US" sz="145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145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za</a:t>
            </a:r>
            <a:r>
              <a:rPr lang="en-US" sz="145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1450" b="1" i="0" u="none" strike="noStrike" cap="none" dirty="0" err="1" smtClean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provjeru</a:t>
            </a:r>
            <a:r>
              <a:rPr lang="hr-HR" sz="1450" b="1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1450" b="1" i="0" u="none" strike="noStrike" cap="none" dirty="0" err="1" smtClean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činjenica</a:t>
            </a:r>
            <a:endParaRPr sz="1450" b="0" i="0" u="none" strike="noStrike" cap="none" dirty="0"/>
          </a:p>
        </p:txBody>
      </p:sp>
      <p:sp>
        <p:nvSpPr>
          <p:cNvPr id="117" name="Google Shape;117;p5"/>
          <p:cNvSpPr/>
          <p:nvPr/>
        </p:nvSpPr>
        <p:spPr>
          <a:xfrm>
            <a:off x="554593" y="5960150"/>
            <a:ext cx="6567368" cy="25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PT Sans"/>
              <a:buNone/>
            </a:pPr>
            <a:r>
              <a:rPr lang="en-US" sz="1200" b="0" i="0" u="none" strike="noStrike" cap="non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Koristite web-stranice poput Google Fact Checkinga ili Međunarodne mreže za provjeru činjenica.</a:t>
            </a:r>
            <a:endParaRPr sz="1200" b="0" i="0" u="none" strike="noStrike" cap="none"/>
          </a:p>
        </p:txBody>
      </p:sp>
      <p:sp>
        <p:nvSpPr>
          <p:cNvPr id="118" name="Google Shape;118;p5"/>
          <p:cNvSpPr/>
          <p:nvPr/>
        </p:nvSpPr>
        <p:spPr>
          <a:xfrm>
            <a:off x="554593" y="6490811"/>
            <a:ext cx="158353" cy="19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Nunito Light"/>
              <a:buNone/>
            </a:pPr>
            <a:r>
              <a:rPr lang="en-US" sz="1200" b="0" i="0" u="none" strike="noStrike" cap="none">
                <a:solidFill>
                  <a:srgbClr val="00002E"/>
                </a:solidFill>
                <a:latin typeface="Nunito Light"/>
                <a:ea typeface="Nunito Light"/>
                <a:cs typeface="Nunito Light"/>
                <a:sym typeface="Nunito Light"/>
              </a:rPr>
              <a:t>05</a:t>
            </a:r>
            <a:endParaRPr sz="1200" b="0" i="0" u="none" strike="noStrike" cap="none"/>
          </a:p>
        </p:txBody>
      </p:sp>
      <p:sp>
        <p:nvSpPr>
          <p:cNvPr id="119" name="Google Shape;119;p5"/>
          <p:cNvSpPr/>
          <p:nvPr/>
        </p:nvSpPr>
        <p:spPr>
          <a:xfrm>
            <a:off x="554593" y="6737152"/>
            <a:ext cx="6567368" cy="22860"/>
          </a:xfrm>
          <a:prstGeom prst="rect">
            <a:avLst/>
          </a:prstGeom>
          <a:solidFill>
            <a:srgbClr val="018C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817318" y="6890198"/>
            <a:ext cx="18642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450"/>
              <a:buFont typeface="Nunito SemiBold"/>
              <a:buNone/>
            </a:pPr>
            <a:r>
              <a:rPr lang="en-US" sz="1450" b="1" i="0" u="none" strike="noStrike" cap="non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Svjesno dijeljenje</a:t>
            </a:r>
            <a:endParaRPr sz="1450" b="0" i="0" u="none" strike="noStrike" cap="none"/>
          </a:p>
        </p:txBody>
      </p:sp>
      <p:sp>
        <p:nvSpPr>
          <p:cNvPr id="121" name="Google Shape;121;p5"/>
          <p:cNvSpPr/>
          <p:nvPr/>
        </p:nvSpPr>
        <p:spPr>
          <a:xfrm>
            <a:off x="554592" y="7253407"/>
            <a:ext cx="7217807" cy="25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PT Sans"/>
              <a:buNone/>
            </a:pP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Provjerite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vjerodostojnost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prije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dijeljenja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na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društvenim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mrežama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kako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biste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smanjili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2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dezinformacije</a:t>
            </a:r>
            <a:r>
              <a:rPr lang="en-US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200" b="0" i="0" u="none" strike="noStrike" cap="none" dirty="0"/>
          </a:p>
        </p:txBody>
      </p:sp>
      <p:pic>
        <p:nvPicPr>
          <p:cNvPr id="122" name="Google Shape;122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6058" y="1317784"/>
            <a:ext cx="6567368" cy="6567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/>
          <p:nvPr/>
        </p:nvSpPr>
        <p:spPr>
          <a:xfrm>
            <a:off x="713780" y="625078"/>
            <a:ext cx="8582620" cy="599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333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3750"/>
              <a:buFont typeface="Nunito SemiBold"/>
              <a:buNone/>
            </a:pPr>
            <a:r>
              <a:rPr lang="en-US" sz="375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Osnaživanje</a:t>
            </a:r>
            <a:r>
              <a:rPr lang="en-US" sz="375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375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informiranih</a:t>
            </a:r>
            <a:r>
              <a:rPr lang="en-US" sz="375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375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građana</a:t>
            </a:r>
            <a:endParaRPr sz="3750" b="0" i="0" u="none" strike="noStrike" cap="none" dirty="0"/>
          </a:p>
        </p:txBody>
      </p:sp>
      <p:sp>
        <p:nvSpPr>
          <p:cNvPr id="130" name="Google Shape;130;p6"/>
          <p:cNvSpPr/>
          <p:nvPr/>
        </p:nvSpPr>
        <p:spPr>
          <a:xfrm>
            <a:off x="713780" y="1530787"/>
            <a:ext cx="7716441" cy="326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600"/>
              <a:buFont typeface="PT Sans"/>
              <a:buNone/>
            </a:pPr>
            <a:r>
              <a:rPr lang="hr-HR" sz="1600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Da z</a:t>
            </a:r>
            <a:r>
              <a:rPr lang="en-US" sz="1600" b="0" i="0" u="none" strike="noStrike" cap="none" dirty="0" err="1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aključ</a:t>
            </a:r>
            <a:r>
              <a:rPr lang="hr-HR" sz="1600" b="0" i="0" u="none" strike="noStrike" cap="none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imo</a:t>
            </a:r>
            <a:r>
              <a:rPr lang="en-US" sz="1600" b="0" i="0" u="none" strike="noStrike" cap="none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  <a:endParaRPr sz="1600" b="0" i="0" u="none" strike="noStrike" cap="none" dirty="0"/>
          </a:p>
        </p:txBody>
      </p:sp>
      <p:sp>
        <p:nvSpPr>
          <p:cNvPr id="131" name="Google Shape;131;p6"/>
          <p:cNvSpPr/>
          <p:nvPr/>
        </p:nvSpPr>
        <p:spPr>
          <a:xfrm>
            <a:off x="713780" y="2086451"/>
            <a:ext cx="3756184" cy="2970014"/>
          </a:xfrm>
          <a:prstGeom prst="roundRect">
            <a:avLst>
              <a:gd name="adj" fmla="val 10301"/>
            </a:avLst>
          </a:prstGeom>
          <a:solidFill>
            <a:srgbClr val="F3F3FF"/>
          </a:solidFill>
          <a:ln w="22850" cap="flat" cmpd="sng">
            <a:solidFill>
              <a:srgbClr val="2D4D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940594" y="2313265"/>
            <a:ext cx="611862" cy="611862"/>
          </a:xfrm>
          <a:prstGeom prst="roundRect">
            <a:avLst>
              <a:gd name="adj" fmla="val 14943052"/>
            </a:avLst>
          </a:prstGeom>
          <a:solidFill>
            <a:srgbClr val="2D4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8829" y="2447092"/>
            <a:ext cx="275273" cy="34409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/>
          <p:nvPr/>
        </p:nvSpPr>
        <p:spPr>
          <a:xfrm>
            <a:off x="940594" y="2891284"/>
            <a:ext cx="3302556" cy="29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Nunito SemiBold"/>
              <a:buNone/>
            </a:pPr>
            <a:r>
              <a:rPr lang="en-US" sz="185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Razvijajte</a:t>
            </a:r>
            <a:r>
              <a:rPr lang="en-US" sz="185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185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kritičko</a:t>
            </a:r>
            <a:r>
              <a:rPr lang="en-US" sz="185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hr-HR" sz="1850" b="1" dirty="0" smtClean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razmišljanje</a:t>
            </a:r>
            <a:endParaRPr sz="1850" b="0" i="0" u="none" strike="noStrike" cap="none" dirty="0"/>
          </a:p>
        </p:txBody>
      </p:sp>
      <p:sp>
        <p:nvSpPr>
          <p:cNvPr id="135" name="Google Shape;135;p6"/>
          <p:cNvSpPr/>
          <p:nvPr/>
        </p:nvSpPr>
        <p:spPr>
          <a:xfrm>
            <a:off x="940594" y="3551158"/>
            <a:ext cx="3302556" cy="97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600"/>
              <a:buFont typeface="PT Sans"/>
              <a:buNone/>
            </a:pPr>
            <a:r>
              <a:rPr lang="en-US" sz="16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Propitujte</a:t>
            </a:r>
            <a:r>
              <a:rPr lang="en-US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izvore</a:t>
            </a:r>
            <a:r>
              <a:rPr lang="en-US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6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identificirajte</a:t>
            </a:r>
            <a:r>
              <a:rPr lang="en-US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pristranosti</a:t>
            </a:r>
            <a:r>
              <a:rPr lang="en-US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i </a:t>
            </a:r>
            <a:r>
              <a:rPr lang="en-US" sz="16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tražite</a:t>
            </a:r>
            <a:r>
              <a:rPr lang="en-US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dublje</a:t>
            </a:r>
            <a:r>
              <a:rPr lang="en-US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razumijevanje</a:t>
            </a:r>
            <a:r>
              <a:rPr lang="en-US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izvan</a:t>
            </a:r>
            <a:r>
              <a:rPr lang="en-US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naslova</a:t>
            </a:r>
            <a:r>
              <a:rPr lang="en-US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600" b="0" i="0" u="none" strike="noStrike" cap="none" dirty="0"/>
          </a:p>
        </p:txBody>
      </p:sp>
      <p:sp>
        <p:nvSpPr>
          <p:cNvPr id="136" name="Google Shape;136;p6"/>
          <p:cNvSpPr/>
          <p:nvPr/>
        </p:nvSpPr>
        <p:spPr>
          <a:xfrm>
            <a:off x="4673918" y="2086451"/>
            <a:ext cx="3756303" cy="2970014"/>
          </a:xfrm>
          <a:prstGeom prst="roundRect">
            <a:avLst>
              <a:gd name="adj" fmla="val 10301"/>
            </a:avLst>
          </a:prstGeom>
          <a:solidFill>
            <a:srgbClr val="F3F3FF"/>
          </a:solidFill>
          <a:ln w="22850" cap="flat" cmpd="sng">
            <a:solidFill>
              <a:srgbClr val="018C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4900732" y="2199091"/>
            <a:ext cx="611862" cy="611862"/>
          </a:xfrm>
          <a:prstGeom prst="roundRect">
            <a:avLst>
              <a:gd name="adj" fmla="val 14943052"/>
            </a:avLst>
          </a:prstGeom>
          <a:solidFill>
            <a:srgbClr val="018C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8967" y="2447092"/>
            <a:ext cx="275273" cy="34409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/>
          <p:nvPr/>
        </p:nvSpPr>
        <p:spPr>
          <a:xfrm>
            <a:off x="4900731" y="2741383"/>
            <a:ext cx="3302675" cy="59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Nunito SemiBold"/>
              <a:buNone/>
            </a:pPr>
            <a:r>
              <a:rPr lang="en-US" sz="185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Izgradite</a:t>
            </a:r>
            <a:r>
              <a:rPr lang="en-US" sz="185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185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otpornost</a:t>
            </a:r>
            <a:r>
              <a:rPr lang="en-US" sz="185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185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na</a:t>
            </a:r>
            <a:r>
              <a:rPr lang="en-US" sz="185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lang="en-US" sz="1850" b="1" i="0" u="none" strike="noStrike" cap="none" dirty="0" err="1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dezinformacije</a:t>
            </a:r>
            <a:endParaRPr sz="1850" b="0" i="0" u="none" strike="noStrike" cap="none" dirty="0"/>
          </a:p>
        </p:txBody>
      </p:sp>
      <p:sp>
        <p:nvSpPr>
          <p:cNvPr id="140" name="Google Shape;140;p6"/>
          <p:cNvSpPr/>
          <p:nvPr/>
        </p:nvSpPr>
        <p:spPr>
          <a:xfrm>
            <a:off x="4894485" y="3384128"/>
            <a:ext cx="3529489" cy="97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600"/>
              <a:buFont typeface="PT Sans"/>
              <a:buNone/>
            </a:pPr>
            <a:r>
              <a:rPr lang="en-US" sz="16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Razvijte</a:t>
            </a:r>
            <a:r>
              <a:rPr lang="en-US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navike</a:t>
            </a:r>
            <a:r>
              <a:rPr lang="en-US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b="0" i="0" u="none" strike="noStrike" cap="none" dirty="0" err="1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provjere</a:t>
            </a:r>
            <a:r>
              <a:rPr lang="hr-HR" sz="1600" b="0" i="0" u="none" strike="noStrike" cap="none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vjerodostojnosti</a:t>
            </a:r>
            <a:r>
              <a:rPr lang="en-US" sz="1600" b="0" i="0" u="none" strike="noStrike" cap="none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 </a:t>
            </a:r>
            <a:r>
              <a:rPr lang="en-US" sz="1600" b="0" i="0" u="none" strike="noStrike" cap="none" dirty="0" err="1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unakrsn</a:t>
            </a:r>
            <a:r>
              <a:rPr lang="hr-HR" sz="1600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og referenciranja </a:t>
            </a:r>
            <a:r>
              <a:rPr lang="en-US" sz="1600" b="0" i="0" u="none" strike="noStrike" cap="none" dirty="0" err="1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kako</a:t>
            </a:r>
            <a:r>
              <a:rPr lang="en-US" sz="1600" b="0" i="0" u="none" strike="noStrike" cap="none" dirty="0" smtClean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biste</a:t>
            </a:r>
            <a:r>
              <a:rPr lang="en-US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se </a:t>
            </a:r>
            <a:r>
              <a:rPr lang="en-US" sz="16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snalazili</a:t>
            </a:r>
            <a:r>
              <a:rPr lang="en-US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u </a:t>
            </a:r>
            <a:r>
              <a:rPr lang="en-US" sz="16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složenom</a:t>
            </a:r>
            <a:r>
              <a:rPr lang="en-US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informacijskom</a:t>
            </a:r>
            <a:r>
              <a:rPr lang="en-US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 b="0" i="0" u="none" strike="noStrike" cap="none" dirty="0" err="1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krajoliku</a:t>
            </a:r>
            <a:r>
              <a:rPr lang="en-US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600" b="0" i="0" u="none" strike="noStrike" cap="none" dirty="0"/>
          </a:p>
        </p:txBody>
      </p:sp>
      <p:sp>
        <p:nvSpPr>
          <p:cNvPr id="141" name="Google Shape;141;p6"/>
          <p:cNvSpPr/>
          <p:nvPr/>
        </p:nvSpPr>
        <p:spPr>
          <a:xfrm>
            <a:off x="713780" y="5260419"/>
            <a:ext cx="7716441" cy="2343983"/>
          </a:xfrm>
          <a:prstGeom prst="roundRect">
            <a:avLst>
              <a:gd name="adj" fmla="val 13053"/>
            </a:avLst>
          </a:prstGeom>
          <a:solidFill>
            <a:srgbClr val="F3F3FF"/>
          </a:solidFill>
          <a:ln w="22850" cap="flat" cmpd="sng">
            <a:solidFill>
              <a:srgbClr val="DA33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"/>
          <p:cNvSpPr/>
          <p:nvPr/>
        </p:nvSpPr>
        <p:spPr>
          <a:xfrm>
            <a:off x="940594" y="5487233"/>
            <a:ext cx="611862" cy="611862"/>
          </a:xfrm>
          <a:prstGeom prst="roundRect">
            <a:avLst>
              <a:gd name="adj" fmla="val 14943052"/>
            </a:avLst>
          </a:prstGeom>
          <a:solidFill>
            <a:srgbClr val="DA3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6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829" y="5621060"/>
            <a:ext cx="275273" cy="34409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/>
          <p:nvPr/>
        </p:nvSpPr>
        <p:spPr>
          <a:xfrm>
            <a:off x="940594" y="6303050"/>
            <a:ext cx="3862149" cy="29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Nunito SemiBold"/>
              <a:buNone/>
            </a:pPr>
            <a:r>
              <a:rPr lang="en-US" sz="1850" b="1" i="0" u="none" strike="noStrike" cap="non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Potaknite informiraniju zajednicu</a:t>
            </a:r>
            <a:endParaRPr sz="1850" b="0" i="0" u="none" strike="noStrike" cap="none"/>
          </a:p>
        </p:txBody>
      </p:sp>
      <p:sp>
        <p:nvSpPr>
          <p:cNvPr id="145" name="Google Shape;145;p6"/>
          <p:cNvSpPr/>
          <p:nvPr/>
        </p:nvSpPr>
        <p:spPr>
          <a:xfrm>
            <a:off x="940594" y="6725126"/>
            <a:ext cx="7262813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600"/>
              <a:buFont typeface="PT Sans"/>
              <a:buNone/>
            </a:pPr>
            <a:r>
              <a:rPr lang="en-US" sz="1600" b="0" i="0" u="none" strike="noStrike" cap="none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Vaša sposobnost raspoznavanja istine doprinosi kolektivnom znanju i jača demokratske procese.</a:t>
            </a:r>
            <a:endParaRPr sz="1600" b="0" i="0" u="none" strike="noStrike" cap="non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8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"/>
          <p:cNvSpPr/>
          <p:nvPr/>
        </p:nvSpPr>
        <p:spPr>
          <a:xfrm>
            <a:off x="837724" y="2534126"/>
            <a:ext cx="5632490" cy="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4400"/>
              <a:buFont typeface="Nunito SemiBold"/>
              <a:buNone/>
            </a:pPr>
            <a:r>
              <a:rPr lang="en-US" sz="4400" b="1" i="0" u="none" strike="noStrike" cap="non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                                 </a:t>
            </a:r>
            <a:endParaRPr sz="4400" b="0" i="0" u="none" strike="noStrike" cap="none"/>
          </a:p>
        </p:txBody>
      </p:sp>
      <p:sp>
        <p:nvSpPr>
          <p:cNvPr id="154" name="Google Shape;154;p7"/>
          <p:cNvSpPr/>
          <p:nvPr/>
        </p:nvSpPr>
        <p:spPr>
          <a:xfrm>
            <a:off x="837724" y="3597116"/>
            <a:ext cx="7879318" cy="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4400"/>
              <a:buFont typeface="Nunito SemiBold"/>
              <a:buNone/>
            </a:pPr>
            <a:r>
              <a:rPr lang="en-US" sz="4400" b="1" i="0" u="none" strike="noStrike" cap="non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                                 Hvala!</a:t>
            </a:r>
            <a:endParaRPr sz="4400" b="0" i="0" u="none" strike="noStrike" cap="none"/>
          </a:p>
        </p:txBody>
      </p:sp>
      <p:sp>
        <p:nvSpPr>
          <p:cNvPr id="155" name="Google Shape;155;p7"/>
          <p:cNvSpPr/>
          <p:nvPr/>
        </p:nvSpPr>
        <p:spPr>
          <a:xfrm>
            <a:off x="837724" y="4660106"/>
            <a:ext cx="12954952" cy="3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SzPts val="1850"/>
              <a:buFont typeface="Arial"/>
              <a:buNone/>
            </a:pPr>
            <a:endParaRPr sz="1850" b="0" i="0" u="none" strike="noStrike" cap="none"/>
          </a:p>
        </p:txBody>
      </p:sp>
      <p:sp>
        <p:nvSpPr>
          <p:cNvPr id="156" name="Google Shape;156;p7"/>
          <p:cNvSpPr/>
          <p:nvPr/>
        </p:nvSpPr>
        <p:spPr>
          <a:xfrm>
            <a:off x="837724" y="5312331"/>
            <a:ext cx="12954952" cy="3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SzPts val="1850"/>
              <a:buFont typeface="Arial"/>
              <a:buNone/>
            </a:pPr>
            <a:endParaRPr sz="1850" b="0" i="0" u="none" strike="noStrike" cap="non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379</Words>
  <Application>Microsoft Office PowerPoint</Application>
  <PresentationFormat>Custom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Nunito Light</vt:lpstr>
      <vt:lpstr>Calibri</vt:lpstr>
      <vt:lpstr>Nunito SemiBold</vt:lpstr>
      <vt:lpstr>Arial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Tvrtko Pater</cp:lastModifiedBy>
  <cp:revision>9</cp:revision>
  <dcterms:created xsi:type="dcterms:W3CDTF">2025-09-11T10:38:18Z</dcterms:created>
  <dcterms:modified xsi:type="dcterms:W3CDTF">2026-01-31T01:25:33Z</dcterms:modified>
</cp:coreProperties>
</file>