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6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</p:sldIdLst>
  <p:sldSz cx="14630400" cy="8229600"/>
  <p:notesSz cx="8229600" cy="146304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Funnel Sans" panose="020B0604020202020204" charset="0"/>
      <p:regular r:id="rId17"/>
    </p:embeddedFont>
    <p:embeddedFont>
      <p:font typeface="Funnel Display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4" d="100"/>
          <a:sy n="94" d="100"/>
        </p:scale>
        <p:origin x="396" y="96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98DA2-BF01-4C0C-8199-7CFBAF327018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0AE037-07B9-4FB3-9A47-7D5310F70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49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24" y="1845231"/>
            <a:ext cx="1264087" cy="1264087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697361" y="1815346"/>
            <a:ext cx="543651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MEDIActive Youth: Informing the Balkans</a:t>
            </a:r>
            <a:endParaRPr lang="en-US" sz="2200" dirty="0"/>
          </a:p>
        </p:txBody>
      </p:sp>
      <p:sp>
        <p:nvSpPr>
          <p:cNvPr id="5" name="Text 1"/>
          <p:cNvSpPr/>
          <p:nvPr/>
        </p:nvSpPr>
        <p:spPr>
          <a:xfrm>
            <a:off x="837724" y="3737491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hr-HR" sz="4400" dirty="0" smtClean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Evoluirajući medijski krajolik</a:t>
            </a:r>
            <a:endParaRPr lang="en-US" sz="4400" dirty="0"/>
          </a:p>
        </p:txBody>
      </p:sp>
      <p:sp>
        <p:nvSpPr>
          <p:cNvPr id="6" name="Text 2"/>
          <p:cNvSpPr/>
          <p:nvPr/>
        </p:nvSpPr>
        <p:spPr>
          <a:xfrm>
            <a:off x="837724" y="5504498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hr-HR" sz="2000" dirty="0" smtClean="0"/>
              <a:t>Kako su se komunikacijske platforme transformirale, od tradicionalne dominacije do uspona digitalnih i društvenih medija, oblikujući međusobno povezanu globalnu zajednicu.</a:t>
            </a:r>
          </a:p>
          <a:p>
            <a:pPr marL="0" indent="0" algn="l">
              <a:lnSpc>
                <a:spcPts val="3000"/>
              </a:lnSpc>
              <a:buNone/>
            </a:pPr>
            <a:endParaRPr lang="hr-HR" sz="1850" dirty="0"/>
          </a:p>
        </p:txBody>
      </p:sp>
    </p:spTree>
    <p:extLst>
      <p:ext uri="{BB962C8B-B14F-4D97-AF65-F5344CB8AC3E}">
        <p14:creationId xmlns:p14="http://schemas.microsoft.com/office/powerpoint/2010/main" val="3629735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837724" y="1943100"/>
            <a:ext cx="12954952" cy="21121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600"/>
              </a:lnSpc>
              <a:buNone/>
            </a:pPr>
            <a:r>
              <a:rPr lang="hr-HR" sz="13300" dirty="0" smtClean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Hvala</a:t>
            </a:r>
            <a:endParaRPr lang="en-US" sz="13300" dirty="0"/>
          </a:p>
        </p:txBody>
      </p:sp>
      <p:sp>
        <p:nvSpPr>
          <p:cNvPr id="5" name="Text 2"/>
          <p:cNvSpPr/>
          <p:nvPr/>
        </p:nvSpPr>
        <p:spPr>
          <a:xfrm>
            <a:off x="837724" y="4414242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endParaRPr lang="en-US" sz="1850" dirty="0"/>
          </a:p>
        </p:txBody>
      </p:sp>
      <p:sp>
        <p:nvSpPr>
          <p:cNvPr id="6" name="Shape 3"/>
          <p:cNvSpPr/>
          <p:nvPr/>
        </p:nvSpPr>
        <p:spPr>
          <a:xfrm>
            <a:off x="837724" y="5186081"/>
            <a:ext cx="12954952" cy="37505"/>
          </a:xfrm>
          <a:prstGeom prst="rect">
            <a:avLst/>
          </a:prstGeom>
          <a:solidFill>
            <a:srgbClr val="2B3541">
              <a:alpha val="50000"/>
            </a:srgbClr>
          </a:solidFill>
          <a:ln/>
        </p:spPr>
      </p:sp>
      <p:sp>
        <p:nvSpPr>
          <p:cNvPr id="7" name="Text 4"/>
          <p:cNvSpPr/>
          <p:nvPr/>
        </p:nvSpPr>
        <p:spPr>
          <a:xfrm>
            <a:off x="4498896" y="5582483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hr-HR" sz="4400" smtClean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Pitanja</a:t>
            </a:r>
            <a:r>
              <a:rPr lang="en-US" sz="4400" smtClean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649128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07048" y="180713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Uvod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837724" y="2398395"/>
            <a:ext cx="7247096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Tradicionalni vs. digitalni mediji</a:t>
            </a:r>
            <a:endParaRPr lang="en-US" sz="4400" dirty="0"/>
          </a:p>
        </p:txBody>
      </p:sp>
      <p:sp>
        <p:nvSpPr>
          <p:cNvPr id="4" name="Text 2"/>
          <p:cNvSpPr/>
          <p:nvPr/>
        </p:nvSpPr>
        <p:spPr>
          <a:xfrm>
            <a:off x="837724" y="370070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Tradicionalni mediji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837724" y="4291965"/>
            <a:ext cx="6185535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Dominiraju TV, radio, novine i časopisi. Karakterizira ih jednosmjerna komunikacija, urednički nadzor i strukturirani sadržaj. Često se smatraju pouzdanijima zbog ustaljenih novinarskih praksi.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7614761" y="370070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Digitalni mediji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614761" y="4291965"/>
            <a:ext cx="6185535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Pojavio se s internetom, omogućujući interaktivnu, bržu i dvosmjernu komunikaciju. Platforme društvenih medija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dodatno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omogućuju</a:t>
            </a:r>
            <a:r>
              <a:rPr lang="hr-HR" sz="1850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sadržaj koji generiraju </a:t>
            </a:r>
            <a:r>
              <a:rPr lang="en-US" sz="1850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korisn</a:t>
            </a:r>
            <a:r>
              <a:rPr lang="hr-HR" sz="1850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ici, uz</a:t>
            </a:r>
            <a:r>
              <a:rPr lang="en-US" sz="1850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brzo širenje informacija, iako s nižim standardima vjerodostojnosti.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233142" y="561261"/>
            <a:ext cx="2677597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2350"/>
              </a:lnSpc>
              <a:buNone/>
            </a:pPr>
            <a:r>
              <a:rPr lang="en-US" sz="18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Tradicionalne vrste medija</a:t>
            </a:r>
            <a:endParaRPr lang="en-US" sz="1850" dirty="0"/>
          </a:p>
        </p:txBody>
      </p:sp>
      <p:sp>
        <p:nvSpPr>
          <p:cNvPr id="4" name="Text 1"/>
          <p:cNvSpPr/>
          <p:nvPr/>
        </p:nvSpPr>
        <p:spPr>
          <a:xfrm>
            <a:off x="714375" y="1065490"/>
            <a:ext cx="7715250" cy="12006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4700"/>
              </a:lnSpc>
              <a:buNone/>
            </a:pPr>
            <a:r>
              <a:rPr lang="en-US" sz="37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Temelji masovne komunikacije</a:t>
            </a:r>
            <a:endParaRPr lang="en-US" sz="3750" dirty="0"/>
          </a:p>
        </p:txBody>
      </p:sp>
      <p:sp>
        <p:nvSpPr>
          <p:cNvPr id="5" name="Shape 2"/>
          <p:cNvSpPr/>
          <p:nvPr/>
        </p:nvSpPr>
        <p:spPr>
          <a:xfrm>
            <a:off x="714375" y="2878336"/>
            <a:ext cx="3755588" cy="2466618"/>
          </a:xfrm>
          <a:prstGeom prst="roundRect">
            <a:avLst>
              <a:gd name="adj" fmla="val 4449"/>
            </a:avLst>
          </a:prstGeom>
          <a:solidFill>
            <a:srgbClr val="FAF5EB"/>
          </a:solidFill>
          <a:ln/>
        </p:spPr>
      </p:sp>
      <p:sp>
        <p:nvSpPr>
          <p:cNvPr id="6" name="Shape 3"/>
          <p:cNvSpPr/>
          <p:nvPr/>
        </p:nvSpPr>
        <p:spPr>
          <a:xfrm>
            <a:off x="714375" y="2855476"/>
            <a:ext cx="3755588" cy="91440"/>
          </a:xfrm>
          <a:prstGeom prst="roundRect">
            <a:avLst>
              <a:gd name="adj" fmla="val 93764"/>
            </a:avLst>
          </a:prstGeom>
          <a:solidFill>
            <a:srgbClr val="3371A5"/>
          </a:solidFill>
          <a:ln/>
        </p:spPr>
      </p:sp>
      <p:sp>
        <p:nvSpPr>
          <p:cNvPr id="7" name="Shape 4"/>
          <p:cNvSpPr/>
          <p:nvPr/>
        </p:nvSpPr>
        <p:spPr>
          <a:xfrm>
            <a:off x="2285940" y="2572226"/>
            <a:ext cx="612338" cy="612338"/>
          </a:xfrm>
          <a:prstGeom prst="roundRect">
            <a:avLst>
              <a:gd name="adj" fmla="val 149329"/>
            </a:avLst>
          </a:prstGeom>
          <a:solidFill>
            <a:srgbClr val="3371A5"/>
          </a:solidFill>
          <a:ln/>
        </p:spPr>
      </p:sp>
      <p:sp>
        <p:nvSpPr>
          <p:cNvPr id="8" name="Text 5"/>
          <p:cNvSpPr/>
          <p:nvPr/>
        </p:nvSpPr>
        <p:spPr>
          <a:xfrm>
            <a:off x="2469654" y="2725341"/>
            <a:ext cx="244912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05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1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941308" y="3388638"/>
            <a:ext cx="2401491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35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Tiskani mediji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941308" y="3811191"/>
            <a:ext cx="3301722" cy="13068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Novine, časopisi i strokovni časopisi. Poznati po dubinskom izvještavanju, analizi i novinarskom integritetu.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4674037" y="2878336"/>
            <a:ext cx="3755588" cy="2466618"/>
          </a:xfrm>
          <a:prstGeom prst="roundRect">
            <a:avLst>
              <a:gd name="adj" fmla="val 4449"/>
            </a:avLst>
          </a:prstGeom>
          <a:solidFill>
            <a:srgbClr val="FAF5EB"/>
          </a:solidFill>
          <a:ln/>
        </p:spPr>
      </p:sp>
      <p:sp>
        <p:nvSpPr>
          <p:cNvPr id="12" name="Shape 9"/>
          <p:cNvSpPr/>
          <p:nvPr/>
        </p:nvSpPr>
        <p:spPr>
          <a:xfrm>
            <a:off x="4674037" y="2855476"/>
            <a:ext cx="3755588" cy="91440"/>
          </a:xfrm>
          <a:prstGeom prst="roundRect">
            <a:avLst>
              <a:gd name="adj" fmla="val 93764"/>
            </a:avLst>
          </a:prstGeom>
          <a:solidFill>
            <a:srgbClr val="3371A5"/>
          </a:solidFill>
          <a:ln/>
        </p:spPr>
      </p:sp>
      <p:sp>
        <p:nvSpPr>
          <p:cNvPr id="13" name="Shape 10"/>
          <p:cNvSpPr/>
          <p:nvPr/>
        </p:nvSpPr>
        <p:spPr>
          <a:xfrm>
            <a:off x="6245602" y="2572226"/>
            <a:ext cx="612338" cy="612338"/>
          </a:xfrm>
          <a:prstGeom prst="roundRect">
            <a:avLst>
              <a:gd name="adj" fmla="val 149329"/>
            </a:avLst>
          </a:prstGeom>
          <a:solidFill>
            <a:srgbClr val="3371A5"/>
          </a:solidFill>
          <a:ln/>
        </p:spPr>
      </p:sp>
      <p:sp>
        <p:nvSpPr>
          <p:cNvPr id="14" name="Text 11"/>
          <p:cNvSpPr/>
          <p:nvPr/>
        </p:nvSpPr>
        <p:spPr>
          <a:xfrm>
            <a:off x="6429315" y="2725341"/>
            <a:ext cx="244912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05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2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4900970" y="3388638"/>
            <a:ext cx="2401491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350"/>
              </a:lnSpc>
              <a:buNone/>
            </a:pPr>
            <a:r>
              <a:rPr lang="hr-HR" sz="1850" dirty="0" smtClean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</a:t>
            </a:r>
            <a:r>
              <a:rPr lang="en-US" sz="1850" dirty="0" err="1" smtClean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diji</a:t>
            </a:r>
            <a:r>
              <a:rPr lang="hr-HR" sz="1850" dirty="0" smtClean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koji emitiraju sadržaj</a:t>
            </a:r>
            <a:endParaRPr lang="en-US" sz="1850" dirty="0"/>
          </a:p>
        </p:txBody>
      </p:sp>
      <p:sp>
        <p:nvSpPr>
          <p:cNvPr id="16" name="Text 13"/>
          <p:cNvSpPr/>
          <p:nvPr/>
        </p:nvSpPr>
        <p:spPr>
          <a:xfrm>
            <a:off x="4900970" y="3811191"/>
            <a:ext cx="3301722" cy="980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Televizija i radio. Pruža sadržaj širokoj publici putem reguliranog, zakazanog programa.</a:t>
            </a:r>
            <a:endParaRPr lang="en-US" sz="1600" dirty="0"/>
          </a:p>
        </p:txBody>
      </p:sp>
      <p:sp>
        <p:nvSpPr>
          <p:cNvPr id="17" name="Shape 14"/>
          <p:cNvSpPr/>
          <p:nvPr/>
        </p:nvSpPr>
        <p:spPr>
          <a:xfrm>
            <a:off x="714375" y="5855137"/>
            <a:ext cx="7715250" cy="1813203"/>
          </a:xfrm>
          <a:prstGeom prst="roundRect">
            <a:avLst>
              <a:gd name="adj" fmla="val 6052"/>
            </a:avLst>
          </a:prstGeom>
          <a:solidFill>
            <a:srgbClr val="FAF5EB"/>
          </a:solidFill>
          <a:ln/>
        </p:spPr>
      </p:sp>
      <p:sp>
        <p:nvSpPr>
          <p:cNvPr id="18" name="Shape 15"/>
          <p:cNvSpPr/>
          <p:nvPr/>
        </p:nvSpPr>
        <p:spPr>
          <a:xfrm>
            <a:off x="714375" y="5832277"/>
            <a:ext cx="7715250" cy="91440"/>
          </a:xfrm>
          <a:prstGeom prst="roundRect">
            <a:avLst>
              <a:gd name="adj" fmla="val 93764"/>
            </a:avLst>
          </a:prstGeom>
          <a:solidFill>
            <a:srgbClr val="3371A5"/>
          </a:solidFill>
          <a:ln/>
        </p:spPr>
      </p:sp>
      <p:sp>
        <p:nvSpPr>
          <p:cNvPr id="19" name="Shape 16"/>
          <p:cNvSpPr/>
          <p:nvPr/>
        </p:nvSpPr>
        <p:spPr>
          <a:xfrm>
            <a:off x="4265831" y="5549027"/>
            <a:ext cx="612338" cy="612338"/>
          </a:xfrm>
          <a:prstGeom prst="roundRect">
            <a:avLst>
              <a:gd name="adj" fmla="val 149329"/>
            </a:avLst>
          </a:prstGeom>
          <a:solidFill>
            <a:srgbClr val="3371A5"/>
          </a:solidFill>
          <a:ln/>
        </p:spPr>
      </p:sp>
      <p:sp>
        <p:nvSpPr>
          <p:cNvPr id="20" name="Text 17"/>
          <p:cNvSpPr/>
          <p:nvPr/>
        </p:nvSpPr>
        <p:spPr>
          <a:xfrm>
            <a:off x="4449544" y="5702141"/>
            <a:ext cx="244912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05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3</a:t>
            </a:r>
            <a:endParaRPr lang="en-US" sz="1900" dirty="0"/>
          </a:p>
        </p:txBody>
      </p:sp>
      <p:sp>
        <p:nvSpPr>
          <p:cNvPr id="21" name="Text 18"/>
          <p:cNvSpPr/>
          <p:nvPr/>
        </p:nvSpPr>
        <p:spPr>
          <a:xfrm>
            <a:off x="941308" y="6365438"/>
            <a:ext cx="2401491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350"/>
              </a:lnSpc>
              <a:buNone/>
            </a:pPr>
            <a:r>
              <a:rPr lang="hr-HR" sz="18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</a:t>
            </a:r>
            <a:r>
              <a:rPr lang="en-US" sz="1850" dirty="0" err="1" smtClean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ediji</a:t>
            </a:r>
            <a:r>
              <a:rPr lang="hr-HR" sz="1850" dirty="0" smtClean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u javnom prostoru</a:t>
            </a:r>
            <a:endParaRPr lang="en-US" sz="1850" dirty="0"/>
          </a:p>
        </p:txBody>
      </p:sp>
      <p:sp>
        <p:nvSpPr>
          <p:cNvPr id="22" name="Text 19"/>
          <p:cNvSpPr/>
          <p:nvPr/>
        </p:nvSpPr>
        <p:spPr>
          <a:xfrm>
            <a:off x="941308" y="6787991"/>
            <a:ext cx="7261384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Jumbo plakati, posteri i oglašavanje u prijevozu. Maksimizira vidljivost u javnim prostorima sažetim porukama.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213038" y="515183"/>
            <a:ext cx="2204204" cy="2753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2150"/>
              </a:lnSpc>
              <a:buNone/>
            </a:pPr>
            <a:r>
              <a:rPr lang="en-US" sz="17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Digitalni mediji</a:t>
            </a:r>
            <a:endParaRPr lang="en-US" sz="1700" dirty="0"/>
          </a:p>
        </p:txBody>
      </p:sp>
      <p:sp>
        <p:nvSpPr>
          <p:cNvPr id="3" name="Text 1"/>
          <p:cNvSpPr/>
          <p:nvPr/>
        </p:nvSpPr>
        <p:spPr>
          <a:xfrm>
            <a:off x="655677" y="977860"/>
            <a:ext cx="6469142" cy="5510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300"/>
              </a:lnSpc>
              <a:buNone/>
            </a:pPr>
            <a:r>
              <a:rPr lang="en-US" sz="34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Transformacija toka informacija</a:t>
            </a:r>
            <a:endParaRPr lang="en-US" sz="3450" dirty="0"/>
          </a:p>
        </p:txBody>
      </p:sp>
      <p:sp>
        <p:nvSpPr>
          <p:cNvPr id="4" name="Text 2"/>
          <p:cNvSpPr/>
          <p:nvPr/>
        </p:nvSpPr>
        <p:spPr>
          <a:xfrm>
            <a:off x="655677" y="1978462"/>
            <a:ext cx="6431042" cy="1199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350"/>
              </a:lnSpc>
              <a:buNone/>
            </a:pP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Digitalni mediji su revolucionirali način stvaranja, dijeljenja i konzumiranja informacija, rušeći tradicionalne barijere i potičući interaktivna okruženja.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Njihova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</a:t>
            </a:r>
            <a:r>
              <a:rPr lang="hr-HR" sz="1450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slanjanje na</a:t>
            </a:r>
            <a:r>
              <a:rPr lang="en-US" sz="1450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internet 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omogućuje gotovo trenutnu globalnu distribuciju i povratne informacije.</a:t>
            </a:r>
            <a:endParaRPr lang="en-US" sz="1450" dirty="0"/>
          </a:p>
        </p:txBody>
      </p:sp>
      <p:sp>
        <p:nvSpPr>
          <p:cNvPr id="5" name="Text 3"/>
          <p:cNvSpPr/>
          <p:nvPr/>
        </p:nvSpPr>
        <p:spPr>
          <a:xfrm>
            <a:off x="655677" y="3364944"/>
            <a:ext cx="2645093" cy="330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600"/>
              </a:lnSpc>
              <a:buNone/>
            </a:pPr>
            <a:r>
              <a:rPr lang="en-US" sz="20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Web stranice i blogovi</a:t>
            </a:r>
            <a:endParaRPr lang="en-US" sz="2050" dirty="0"/>
          </a:p>
        </p:txBody>
      </p:sp>
      <p:sp>
        <p:nvSpPr>
          <p:cNvPr id="6" name="Text 4"/>
          <p:cNvSpPr/>
          <p:nvPr/>
        </p:nvSpPr>
        <p:spPr>
          <a:xfrm>
            <a:off x="655677" y="3882866"/>
            <a:ext cx="6431042" cy="8993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350"/>
              </a:lnSpc>
              <a:buNone/>
            </a:pP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Temeljni elementi koji pružaju platforme organizacijama, vijestima i pojedincima za dijeljenje raznolikog sadržaja. Web stranice služe kao službene platforme, dok blogovi nude osobniji sadržaj temeljen na mišljenju.</a:t>
            </a:r>
            <a:endParaRPr lang="en-US" sz="14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1301" y="2020610"/>
            <a:ext cx="6431042" cy="643104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07048" y="201132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Društveni mediji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837724" y="2602587"/>
            <a:ext cx="10335101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Korisnički generirani sadržaj i interaktivnost</a:t>
            </a:r>
            <a:endParaRPr lang="en-US" sz="44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3665577"/>
            <a:ext cx="598408" cy="59840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735336" y="380761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Platforme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735336" y="4303157"/>
            <a:ext cx="3221236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Facebook, Twitter, Instagram i LinkedIn redefiniraju digitalne medije kroz korisnički generirani sadržaj i interaktivnost.</a:t>
            </a:r>
            <a:endParaRPr lang="en-US" sz="18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776" y="3665577"/>
            <a:ext cx="598408" cy="59840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153388" y="380761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Streaming videa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6153388" y="4303157"/>
            <a:ext cx="3221236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YouTube, Netflix i Twitch pružaju prilagođeni sadržaj, a prijenos uživo poboljšava interakciju u stvarnom vremenu.</a:t>
            </a:r>
            <a:endParaRPr lang="en-US" sz="18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3828" y="3665577"/>
            <a:ext cx="598408" cy="598408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0571440" y="380761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Interaktivni mediji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10571440" y="4303157"/>
            <a:ext cx="3221236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hr-HR" sz="1850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„</a:t>
            </a:r>
            <a:r>
              <a:rPr lang="en-US" sz="1850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VR</a:t>
            </a:r>
            <a:r>
              <a:rPr lang="hr-HR" sz="1850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”</a:t>
            </a:r>
            <a:r>
              <a:rPr lang="en-US" sz="1850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hr-HR" sz="1850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„</a:t>
            </a:r>
            <a:r>
              <a:rPr lang="en-US" sz="1850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AR</a:t>
            </a:r>
            <a:r>
              <a:rPr lang="hr-HR" sz="1850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”</a:t>
            </a:r>
            <a:r>
              <a:rPr lang="en-US" sz="1850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 interaktivne web stranice nude </a:t>
            </a:r>
            <a:r>
              <a:rPr lang="hr-HR" sz="1850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impresivna</a:t>
            </a:r>
            <a:r>
              <a:rPr lang="hr-HR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iskustva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omogućujući korisnicima da aktivno oblikuju svoje putovanje kroz sadržaj.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84307" y="584597"/>
            <a:ext cx="2861667" cy="312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2450"/>
              </a:lnSpc>
              <a:buNone/>
            </a:pPr>
            <a:r>
              <a:rPr lang="en-US" sz="19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Uspoređivanje vrsta medija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42593" y="1108829"/>
            <a:ext cx="4992529" cy="624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900"/>
              </a:lnSpc>
              <a:buNone/>
            </a:pPr>
            <a:r>
              <a:rPr lang="en-US" sz="39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Interakcija s publikom</a:t>
            </a:r>
            <a:endParaRPr lang="en-US" sz="3900" dirty="0"/>
          </a:p>
        </p:txBody>
      </p:sp>
      <p:sp>
        <p:nvSpPr>
          <p:cNvPr id="4" name="Text 2"/>
          <p:cNvSpPr/>
          <p:nvPr/>
        </p:nvSpPr>
        <p:spPr>
          <a:xfrm>
            <a:off x="742593" y="2263259"/>
            <a:ext cx="2995493" cy="3744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900"/>
              </a:lnSpc>
              <a:buNone/>
            </a:pPr>
            <a:r>
              <a:rPr lang="en-US" sz="23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Tradicionalni mediji</a:t>
            </a:r>
            <a:endParaRPr lang="en-US" sz="2350" dirty="0"/>
          </a:p>
        </p:txBody>
      </p:sp>
      <p:sp>
        <p:nvSpPr>
          <p:cNvPr id="5" name="Text 3"/>
          <p:cNvSpPr/>
          <p:nvPr/>
        </p:nvSpPr>
        <p:spPr>
          <a:xfrm>
            <a:off x="742593" y="2849880"/>
            <a:ext cx="6313765" cy="10183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Poznat po jednosmjernoj komunikaciji i pasivnoj konzumaciji. Mehanizmi povratnih informacija poput pisama uredniku su spori i ograničeni.</a:t>
            </a:r>
            <a:endParaRPr lang="en-US" sz="16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593" y="4106823"/>
            <a:ext cx="2286000" cy="228600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581662" y="2263259"/>
            <a:ext cx="2995493" cy="3744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900"/>
              </a:lnSpc>
              <a:buNone/>
            </a:pPr>
            <a:r>
              <a:rPr lang="en-US" sz="23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Digitalni mediji</a:t>
            </a:r>
            <a:endParaRPr lang="en-US" sz="2350" dirty="0"/>
          </a:p>
        </p:txBody>
      </p:sp>
      <p:sp>
        <p:nvSpPr>
          <p:cNvPr id="8" name="Text 5"/>
          <p:cNvSpPr/>
          <p:nvPr/>
        </p:nvSpPr>
        <p:spPr>
          <a:xfrm>
            <a:off x="7581662" y="2849880"/>
            <a:ext cx="6313765" cy="678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Naglašava dvosmjernu komunikaciju s trenutnim povratnim informacijama putem komentara, dijeljenja, lajkova i izravnih poruka.</a:t>
            </a:r>
            <a:endParaRPr lang="en-US" sz="16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662" y="3767376"/>
            <a:ext cx="3638907" cy="363890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01427" y="1739741"/>
            <a:ext cx="3227546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Uspoređivanje vrsta medija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837724" y="2331006"/>
            <a:ext cx="77660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Pristupačnost i prilagodba</a:t>
            </a:r>
            <a:endParaRPr lang="en-US" sz="4400" dirty="0"/>
          </a:p>
        </p:txBody>
      </p:sp>
      <p:sp>
        <p:nvSpPr>
          <p:cNvPr id="4" name="Shape 2"/>
          <p:cNvSpPr/>
          <p:nvPr/>
        </p:nvSpPr>
        <p:spPr>
          <a:xfrm>
            <a:off x="837724" y="3393996"/>
            <a:ext cx="6357818" cy="3095863"/>
          </a:xfrm>
          <a:prstGeom prst="roundRect">
            <a:avLst>
              <a:gd name="adj" fmla="val 3248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1084659" y="3640931"/>
            <a:ext cx="718066" cy="718066"/>
          </a:xfrm>
          <a:prstGeom prst="roundRect">
            <a:avLst>
              <a:gd name="adj" fmla="val 12732932"/>
            </a:avLst>
          </a:prstGeom>
          <a:solidFill>
            <a:srgbClr val="3371A5"/>
          </a:solidFill>
          <a:ln/>
        </p:spPr>
      </p:sp>
      <p:sp>
        <p:nvSpPr>
          <p:cNvPr id="6" name="Text 4"/>
          <p:cNvSpPr/>
          <p:nvPr/>
        </p:nvSpPr>
        <p:spPr>
          <a:xfrm>
            <a:off x="1084659" y="4598313"/>
            <a:ext cx="310598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Tradicionalna pristupačnost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1084659" y="5093851"/>
            <a:ext cx="5863947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hr-HR" sz="1850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Limitira</a:t>
            </a:r>
            <a:r>
              <a:rPr lang="en-US" sz="1850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no 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geografskim i vremenskim ograničenjima; sadržaj je dostupan u određeno vrijeme ili unutar određenih područja.</a:t>
            </a:r>
            <a:endParaRPr lang="en-US" sz="1850" dirty="0"/>
          </a:p>
        </p:txBody>
      </p:sp>
      <p:sp>
        <p:nvSpPr>
          <p:cNvPr id="8" name="Shape 6"/>
          <p:cNvSpPr/>
          <p:nvPr/>
        </p:nvSpPr>
        <p:spPr>
          <a:xfrm>
            <a:off x="7434858" y="3393996"/>
            <a:ext cx="6357818" cy="3095863"/>
          </a:xfrm>
          <a:prstGeom prst="roundRect">
            <a:avLst>
              <a:gd name="adj" fmla="val 3248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7681793" y="3640931"/>
            <a:ext cx="718066" cy="718066"/>
          </a:xfrm>
          <a:prstGeom prst="roundRect">
            <a:avLst>
              <a:gd name="adj" fmla="val 12732932"/>
            </a:avLst>
          </a:prstGeom>
          <a:solidFill>
            <a:srgbClr val="3371A5"/>
          </a:solidFill>
          <a:ln/>
        </p:spPr>
      </p:sp>
      <p:sp>
        <p:nvSpPr>
          <p:cNvPr id="10" name="Text 8"/>
          <p:cNvSpPr/>
          <p:nvPr/>
        </p:nvSpPr>
        <p:spPr>
          <a:xfrm>
            <a:off x="7681793" y="4598313"/>
            <a:ext cx="2835831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Digitalna prilagodba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7681793" y="5093851"/>
            <a:ext cx="5863947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Algoritmi prilagođavaju sadržaj korisničkim preferencijama, stvarajući personalizirana iskustva, ali potencijalno dovodeći do "eho komora".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958227" y="1291631"/>
            <a:ext cx="3227546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Uspoređivanje vrsta medija</a:t>
            </a:r>
            <a:endParaRPr lang="en-US" sz="2200" dirty="0"/>
          </a:p>
        </p:txBody>
      </p:sp>
      <p:sp>
        <p:nvSpPr>
          <p:cNvPr id="4" name="Text 1"/>
          <p:cNvSpPr/>
          <p:nvPr/>
        </p:nvSpPr>
        <p:spPr>
          <a:xfrm>
            <a:off x="837724" y="1828204"/>
            <a:ext cx="9175789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Vjerodostojnost i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provjera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endParaRPr lang="en-US" sz="4400" dirty="0" smtClean="0">
              <a:solidFill>
                <a:srgbClr val="051D3A"/>
              </a:solidFill>
              <a:latin typeface="Funnel Display" pitchFamily="34" charset="0"/>
              <a:ea typeface="Funnel Display" pitchFamily="34" charset="-122"/>
              <a:cs typeface="Funnel Display" pitchFamily="34" charset="-120"/>
            </a:endParaRPr>
          </a:p>
          <a:p>
            <a:pPr marL="0" indent="0" algn="l" rtl="0">
              <a:lnSpc>
                <a:spcPts val="5500"/>
              </a:lnSpc>
              <a:buNone/>
            </a:pPr>
            <a:r>
              <a:rPr lang="en-US" sz="4400" dirty="0" err="1" smtClean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činjenica</a:t>
            </a: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837724" y="3474006"/>
            <a:ext cx="3379470" cy="422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300"/>
              </a:lnSpc>
              <a:buNone/>
            </a:pPr>
            <a:r>
              <a:rPr lang="en-US" sz="26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Tradicionalni mediji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837724" y="4135636"/>
            <a:ext cx="3442335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Doživljava se kao vjerodostojniji zbog visoke kontrole kvalitete, utvrđenih uredničkih procesa i rigorozne provjere činjenica.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4871561" y="3474006"/>
            <a:ext cx="3379470" cy="422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300"/>
              </a:lnSpc>
              <a:buNone/>
            </a:pPr>
            <a:r>
              <a:rPr lang="en-US" sz="26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Digitalni mediji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4871561" y="4135636"/>
            <a:ext cx="3442335" cy="2298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Vjerodostojnost je promjenjiva jer svatko može objavljivati ​​sadržaj bez stroge kontrole, što doprinosi širenju dezinformacija. Inicijative za provjeru činjenica su ključne.</a:t>
            </a:r>
            <a:endParaRPr lang="en-US" sz="1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907048" y="225242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Zaključak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37724" y="2843689"/>
            <a:ext cx="10958274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Budućnost medija: Prilagođavanje promjenama</a:t>
            </a:r>
            <a:endParaRPr lang="en-US" sz="4400" dirty="0"/>
          </a:p>
        </p:txBody>
      </p:sp>
      <p:sp>
        <p:nvSpPr>
          <p:cNvPr id="6" name="Text 3"/>
          <p:cNvSpPr/>
          <p:nvPr/>
        </p:nvSpPr>
        <p:spPr>
          <a:xfrm>
            <a:off x="854349" y="3573761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 err="1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Medijsk</a:t>
            </a:r>
            <a:r>
              <a:rPr lang="hr-HR" sz="1850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 okruženje </a:t>
            </a:r>
            <a:r>
              <a:rPr lang="en-US" sz="1850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je 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 stalnom promjenjivom stanju, </a:t>
            </a:r>
            <a:r>
              <a:rPr lang="en-US" sz="1850" dirty="0" err="1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obilježen</a:t>
            </a:r>
            <a:r>
              <a:rPr lang="hr-HR" sz="1850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</a:t>
            </a:r>
            <a:r>
              <a:rPr lang="en-US" sz="1850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kontinuiranom konvergencijom tradicionalnih, </a:t>
            </a:r>
            <a:endParaRPr lang="hr-HR" sz="1850" dirty="0" smtClean="0">
              <a:solidFill>
                <a:srgbClr val="2B3541"/>
              </a:solidFill>
              <a:latin typeface="Funnel Sans" pitchFamily="34" charset="0"/>
              <a:ea typeface="Funnel Sans" pitchFamily="34" charset="-122"/>
              <a:cs typeface="Funnel Sans" pitchFamily="34" charset="-120"/>
            </a:endParaRPr>
          </a:p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 err="1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digitalnih</a:t>
            </a:r>
            <a:r>
              <a:rPr lang="en-US" sz="1850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 društvenih platformi.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837724" y="4558903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Ova transformacija osnažuje korisnike neviđenim pristupom i interaktivnošću, a istovremeno zahtijeva povećanu medijsku pismenost i vještine kritičkog vrednovanja.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837724" y="5594152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Razumijevanje ove dinamike ključno je za snalaženje u informiranoj i angažiranoj budućnosti.</a:t>
            </a:r>
            <a:endParaRPr lang="en-US" sz="1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538</Words>
  <Application>Microsoft Office PowerPoint</Application>
  <PresentationFormat>Custom</PresentationFormat>
  <Paragraphs>70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Calibri</vt:lpstr>
      <vt:lpstr>Funnel Sans</vt:lpstr>
      <vt:lpstr>Funnel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Tvrtko Pater</cp:lastModifiedBy>
  <cp:revision>11</cp:revision>
  <dcterms:created xsi:type="dcterms:W3CDTF">2025-09-11T11:18:56Z</dcterms:created>
  <dcterms:modified xsi:type="dcterms:W3CDTF">2026-01-31T01:57:29Z</dcterms:modified>
</cp:coreProperties>
</file>