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6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</p:sldIdLst>
  <p:sldSz cx="14630400" cy="8229600"/>
  <p:notesSz cx="8229600" cy="146304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Public Sans" panose="020B0604020202020204" charset="0"/>
      <p:regular r:id="rId19"/>
    </p:embeddedFont>
    <p:embeddedFont>
      <p:font typeface="Playfair Display Semi Bold" panose="020B060402020202020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4" d="100"/>
          <a:sy n="94" d="100"/>
        </p:scale>
        <p:origin x="396" y="96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A84B3-B8EE-4F45-A7B5-5E0518D07AB7}" type="datetimeFigureOut">
              <a:rPr lang="en-US" smtClean="0"/>
              <a:t>1/31/2026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BAAD74-18FD-4BD3-A0E1-2FA3971842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495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F2F2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F2F2">
              <a:alpha val="85000"/>
            </a:srgbClr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253139"/>
            <a:ext cx="1108710" cy="110871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3103126" y="2228255"/>
            <a:ext cx="471916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MEDIActive Youth: Informing the Balkans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8586907" y="2208490"/>
            <a:ext cx="52648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7" name="Text 3"/>
          <p:cNvSpPr/>
          <p:nvPr/>
        </p:nvSpPr>
        <p:spPr>
          <a:xfrm>
            <a:off x="793790" y="3808333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8" name="Text 4"/>
          <p:cNvSpPr/>
          <p:nvPr/>
        </p:nvSpPr>
        <p:spPr>
          <a:xfrm>
            <a:off x="793790" y="4423529"/>
            <a:ext cx="600729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hr-HR" sz="3900" dirty="0" smtClean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Efektivne strategije pretraživanja</a:t>
            </a:r>
            <a:endParaRPr lang="en-US" sz="3900" dirty="0"/>
          </a:p>
        </p:txBody>
      </p:sp>
      <p:sp>
        <p:nvSpPr>
          <p:cNvPr id="9" name="Text 5"/>
          <p:cNvSpPr/>
          <p:nvPr/>
        </p:nvSpPr>
        <p:spPr>
          <a:xfrm>
            <a:off x="793790" y="5341263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10" name="Text 6"/>
          <p:cNvSpPr/>
          <p:nvPr/>
        </p:nvSpPr>
        <p:spPr>
          <a:xfrm>
            <a:off x="793790" y="5882045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 smtClean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Naviga</a:t>
            </a:r>
            <a:r>
              <a:rPr lang="hr-HR" sz="1550" dirty="0" smtClean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cija digitalnim informacijskim oceanom</a:t>
            </a:r>
            <a:endParaRPr lang="en-US" sz="1550" dirty="0"/>
          </a:p>
        </p:txBody>
      </p:sp>
    </p:spTree>
    <p:extLst>
      <p:ext uri="{BB962C8B-B14F-4D97-AF65-F5344CB8AC3E}">
        <p14:creationId xmlns:p14="http://schemas.microsoft.com/office/powerpoint/2010/main" val="1528557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6788"/>
            <a:ext cx="742723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Uobičajene zamke pretraživanja koje treba izbjegavati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1983700"/>
            <a:ext cx="6422231" cy="2269927"/>
          </a:xfrm>
          <a:prstGeom prst="roundRect">
            <a:avLst>
              <a:gd name="adj" fmla="val 3672"/>
            </a:avLst>
          </a:prstGeom>
          <a:solidFill>
            <a:srgbClr val="F0DEDC"/>
          </a:solidFill>
          <a:ln w="7620">
            <a:solidFill>
              <a:srgbClr val="E1C2C2"/>
            </a:solidFill>
            <a:prstDash val="solid"/>
          </a:ln>
          <a:effectLst>
            <a:outerShdw dist="17780" dir="2700000" algn="bl" rotWithShape="0">
              <a:srgbClr val="E1C2C2">
                <a:alpha val="100000"/>
              </a:srgbClr>
            </a:outerShdw>
          </a:effectLst>
        </p:spPr>
      </p:sp>
      <p:sp>
        <p:nvSpPr>
          <p:cNvPr id="4" name="Shape 2"/>
          <p:cNvSpPr/>
          <p:nvPr/>
        </p:nvSpPr>
        <p:spPr>
          <a:xfrm>
            <a:off x="999768" y="2189678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E1C2C2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479" y="2319814"/>
            <a:ext cx="267891" cy="33492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99768" y="2983349"/>
            <a:ext cx="297668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Korištenje previše ključnih riječi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999768" y="3412569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Previše složena pretraživanja mogu biti previše ograničavajuća.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Počnite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smtClean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</a:t>
            </a:r>
            <a:r>
              <a:rPr lang="hr-HR" sz="1550" dirty="0" smtClean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 specifičnim</a:t>
            </a:r>
            <a:r>
              <a:rPr lang="en-US" sz="1550" dirty="0" smtClean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 proširite ih ako je potrebno.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7414379" y="1983700"/>
            <a:ext cx="6422231" cy="2269927"/>
          </a:xfrm>
          <a:prstGeom prst="roundRect">
            <a:avLst>
              <a:gd name="adj" fmla="val 3672"/>
            </a:avLst>
          </a:prstGeom>
          <a:solidFill>
            <a:srgbClr val="F0DEDC"/>
          </a:solidFill>
          <a:ln w="7620">
            <a:solidFill>
              <a:srgbClr val="CCC4EC"/>
            </a:solidFill>
            <a:prstDash val="solid"/>
          </a:ln>
          <a:effectLst>
            <a:outerShdw dist="17780" dir="2700000" algn="bl" rotWithShape="0">
              <a:srgbClr val="CCC4EC">
                <a:alpha val="100000"/>
              </a:srgbClr>
            </a:outerShdw>
          </a:effectLst>
        </p:spPr>
      </p:sp>
      <p:sp>
        <p:nvSpPr>
          <p:cNvPr id="9" name="Shape 6"/>
          <p:cNvSpPr/>
          <p:nvPr/>
        </p:nvSpPr>
        <p:spPr>
          <a:xfrm>
            <a:off x="7620357" y="2189678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CCC4EC"/>
          </a:solidFill>
          <a:ln/>
        </p:spPr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4068" y="2319814"/>
            <a:ext cx="267891" cy="334923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620357" y="2983349"/>
            <a:ext cx="315348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Provjera samo prvih rezultata</a:t>
            </a:r>
            <a:endParaRPr lang="en-US" sz="1950" dirty="0"/>
          </a:p>
        </p:txBody>
      </p:sp>
      <p:sp>
        <p:nvSpPr>
          <p:cNvPr id="12" name="Text 8"/>
          <p:cNvSpPr/>
          <p:nvPr/>
        </p:nvSpPr>
        <p:spPr>
          <a:xfrm>
            <a:off x="7620357" y="3412569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hr-HR" sz="1550" dirty="0" smtClean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Top</a:t>
            </a:r>
            <a:r>
              <a:rPr lang="en-US" sz="1550" dirty="0" smtClean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rezultati nisu uvijek najtočniji. Provjerite više izvora na prvih nekoliko stranica.</a:t>
            </a:r>
            <a:endParaRPr lang="en-US" sz="1550" dirty="0"/>
          </a:p>
        </p:txBody>
      </p:sp>
      <p:sp>
        <p:nvSpPr>
          <p:cNvPr id="13" name="Shape 9"/>
          <p:cNvSpPr/>
          <p:nvPr/>
        </p:nvSpPr>
        <p:spPr>
          <a:xfrm>
            <a:off x="793790" y="4451985"/>
            <a:ext cx="6422231" cy="2269927"/>
          </a:xfrm>
          <a:prstGeom prst="roundRect">
            <a:avLst>
              <a:gd name="adj" fmla="val 3672"/>
            </a:avLst>
          </a:prstGeom>
          <a:solidFill>
            <a:srgbClr val="F0DEDC"/>
          </a:solidFill>
          <a:ln w="7620">
            <a:solidFill>
              <a:srgbClr val="B4DAE4"/>
            </a:solidFill>
            <a:prstDash val="solid"/>
          </a:ln>
          <a:effectLst>
            <a:outerShdw dist="17780" dir="2700000" algn="bl" rotWithShape="0">
              <a:srgbClr val="B4DAE4">
                <a:alpha val="100000"/>
              </a:srgbClr>
            </a:outerShdw>
          </a:effectLst>
        </p:spPr>
      </p:sp>
      <p:sp>
        <p:nvSpPr>
          <p:cNvPr id="14" name="Shape 10"/>
          <p:cNvSpPr/>
          <p:nvPr/>
        </p:nvSpPr>
        <p:spPr>
          <a:xfrm>
            <a:off x="999768" y="4657963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B4DAE4"/>
          </a:solidFill>
          <a:ln/>
        </p:spPr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3479" y="4788098"/>
            <a:ext cx="267891" cy="334923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99768" y="5451634"/>
            <a:ext cx="299227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Oslanjanje na jedan izvor</a:t>
            </a:r>
            <a:endParaRPr lang="en-US" sz="1950" dirty="0"/>
          </a:p>
        </p:txBody>
      </p:sp>
      <p:sp>
        <p:nvSpPr>
          <p:cNvPr id="17" name="Text 12"/>
          <p:cNvSpPr/>
          <p:nvPr/>
        </p:nvSpPr>
        <p:spPr>
          <a:xfrm>
            <a:off x="999768" y="5880854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Uvijek provjerite informacije u više pouzdanih izvora.</a:t>
            </a:r>
            <a:endParaRPr lang="en-US" sz="1550" dirty="0"/>
          </a:p>
        </p:txBody>
      </p:sp>
      <p:sp>
        <p:nvSpPr>
          <p:cNvPr id="18" name="Shape 13"/>
          <p:cNvSpPr/>
          <p:nvPr/>
        </p:nvSpPr>
        <p:spPr>
          <a:xfrm>
            <a:off x="7414379" y="4451985"/>
            <a:ext cx="6422231" cy="2269927"/>
          </a:xfrm>
          <a:prstGeom prst="roundRect">
            <a:avLst>
              <a:gd name="adj" fmla="val 3672"/>
            </a:avLst>
          </a:prstGeom>
          <a:solidFill>
            <a:srgbClr val="F0DEDC"/>
          </a:solidFill>
          <a:ln w="7620">
            <a:solidFill>
              <a:srgbClr val="E1C2C2"/>
            </a:solidFill>
            <a:prstDash val="solid"/>
          </a:ln>
          <a:effectLst>
            <a:outerShdw dist="17780" dir="2700000" algn="bl" rotWithShape="0">
              <a:srgbClr val="E1C2C2">
                <a:alpha val="100000"/>
              </a:srgbClr>
            </a:outerShdw>
          </a:effectLst>
        </p:spPr>
      </p:sp>
      <p:sp>
        <p:nvSpPr>
          <p:cNvPr id="19" name="Shape 14"/>
          <p:cNvSpPr/>
          <p:nvPr/>
        </p:nvSpPr>
        <p:spPr>
          <a:xfrm>
            <a:off x="7620357" y="4657963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E1C2C2"/>
          </a:solidFill>
          <a:ln/>
        </p:spPr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4068" y="4788098"/>
            <a:ext cx="267891" cy="334923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7620357" y="5451634"/>
            <a:ext cx="304109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Ignoriranje datuma objave</a:t>
            </a:r>
            <a:endParaRPr lang="en-US" sz="1950" dirty="0"/>
          </a:p>
        </p:txBody>
      </p:sp>
      <p:sp>
        <p:nvSpPr>
          <p:cNvPr id="22" name="Text 16"/>
          <p:cNvSpPr/>
          <p:nvPr/>
        </p:nvSpPr>
        <p:spPr>
          <a:xfrm>
            <a:off x="7620357" y="5880854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Zastarjele informacije mogu biti obmanjujuće. Provjerite kada je sadržaj objavljen.</a:t>
            </a:r>
            <a:endParaRPr lang="en-US" sz="1550" dirty="0"/>
          </a:p>
        </p:txBody>
      </p:sp>
      <p:sp>
        <p:nvSpPr>
          <p:cNvPr id="23" name="Text 17"/>
          <p:cNvSpPr/>
          <p:nvPr/>
        </p:nvSpPr>
        <p:spPr>
          <a:xfrm>
            <a:off x="793790" y="6945154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Svijest o ovim uobičajenim pogreškama pomoći će vam da razvijete učinkovitije navike pretraživanja i pronađete pouzdanije informacije.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6028" y="416600"/>
            <a:ext cx="8138398" cy="473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3700"/>
              </a:lnSpc>
              <a:buNone/>
            </a:pPr>
            <a:r>
              <a:rPr lang="en-US" sz="2950" dirty="0" err="1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Ključne</a:t>
            </a:r>
            <a:r>
              <a:rPr lang="en-US" sz="29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hr-HR" sz="2950" dirty="0" smtClean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lekcije</a:t>
            </a:r>
            <a:r>
              <a:rPr lang="en-US" sz="2950" dirty="0" smtClean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: </a:t>
            </a:r>
            <a:r>
              <a:rPr lang="en-US" sz="29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Pametnije pretraživanje, a ne teže</a:t>
            </a:r>
            <a:endParaRPr lang="en-US" sz="2950" dirty="0"/>
          </a:p>
        </p:txBody>
      </p:sp>
      <p:sp>
        <p:nvSpPr>
          <p:cNvPr id="3" name="Text 1"/>
          <p:cNvSpPr/>
          <p:nvPr/>
        </p:nvSpPr>
        <p:spPr>
          <a:xfrm>
            <a:off x="606028" y="1268849"/>
            <a:ext cx="1894046" cy="236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1850"/>
              </a:lnSpc>
              <a:buNone/>
            </a:pPr>
            <a:r>
              <a:rPr lang="en-US" sz="145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Zapamtite:</a:t>
            </a:r>
            <a:endParaRPr lang="en-US" sz="1450" dirty="0"/>
          </a:p>
        </p:txBody>
      </p:sp>
      <p:sp>
        <p:nvSpPr>
          <p:cNvPr id="4" name="Text 2"/>
          <p:cNvSpPr/>
          <p:nvPr/>
        </p:nvSpPr>
        <p:spPr>
          <a:xfrm>
            <a:off x="606028" y="1656993"/>
            <a:ext cx="6524387" cy="2424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1900"/>
              </a:lnSpc>
              <a:buSzPct val="100000"/>
              <a:buChar char="•"/>
            </a:pP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Koristite precizne ključne riječi za ciljanje određenih informacija</a:t>
            </a:r>
            <a:endParaRPr lang="en-US" sz="1150" dirty="0"/>
          </a:p>
        </p:txBody>
      </p:sp>
      <p:sp>
        <p:nvSpPr>
          <p:cNvPr id="5" name="Text 3"/>
          <p:cNvSpPr/>
          <p:nvPr/>
        </p:nvSpPr>
        <p:spPr>
          <a:xfrm>
            <a:off x="606028" y="1952387"/>
            <a:ext cx="6524387" cy="2424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1900"/>
              </a:lnSpc>
              <a:buSzPct val="100000"/>
              <a:buChar char="•"/>
            </a:pP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Koristite operatore pretraživanja za preciziranje rezultata</a:t>
            </a:r>
            <a:endParaRPr lang="en-US" sz="1150" dirty="0"/>
          </a:p>
        </p:txBody>
      </p:sp>
      <p:sp>
        <p:nvSpPr>
          <p:cNvPr id="6" name="Text 4"/>
          <p:cNvSpPr/>
          <p:nvPr/>
        </p:nvSpPr>
        <p:spPr>
          <a:xfrm>
            <a:off x="606028" y="2247781"/>
            <a:ext cx="6524387" cy="2424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1900"/>
              </a:lnSpc>
              <a:buSzPct val="100000"/>
              <a:buChar char="•"/>
            </a:pP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Za veću preciznost koristite napredne alate za pretraživanje</a:t>
            </a:r>
            <a:endParaRPr lang="en-US" sz="1150" dirty="0"/>
          </a:p>
        </p:txBody>
      </p:sp>
      <p:sp>
        <p:nvSpPr>
          <p:cNvPr id="7" name="Text 5"/>
          <p:cNvSpPr/>
          <p:nvPr/>
        </p:nvSpPr>
        <p:spPr>
          <a:xfrm>
            <a:off x="606028" y="2543175"/>
            <a:ext cx="6524387" cy="2424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1900"/>
              </a:lnSpc>
              <a:buSzPct val="100000"/>
              <a:buChar char="•"/>
            </a:pP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Uvijek provjerite informacije iz više pouzdanih izvora</a:t>
            </a:r>
            <a:endParaRPr lang="en-US" sz="1150" dirty="0"/>
          </a:p>
        </p:txBody>
      </p:sp>
      <p:sp>
        <p:nvSpPr>
          <p:cNvPr id="8" name="Text 6"/>
          <p:cNvSpPr/>
          <p:nvPr/>
        </p:nvSpPr>
        <p:spPr>
          <a:xfrm>
            <a:off x="606028" y="2838569"/>
            <a:ext cx="6524387" cy="2424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1900"/>
              </a:lnSpc>
              <a:buSzPct val="100000"/>
              <a:buChar char="•"/>
            </a:pP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Redovito vježbajte ove vještine kako biste poboljšali svoju digitalnu pismenost</a:t>
            </a:r>
            <a:endParaRPr lang="en-US" sz="1150" dirty="0"/>
          </a:p>
        </p:txBody>
      </p:sp>
      <p:sp>
        <p:nvSpPr>
          <p:cNvPr id="9" name="Text 7"/>
          <p:cNvSpPr/>
          <p:nvPr/>
        </p:nvSpPr>
        <p:spPr>
          <a:xfrm>
            <a:off x="606028" y="3217307"/>
            <a:ext cx="6524387" cy="4848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1900"/>
              </a:lnSpc>
              <a:buNone/>
            </a:pP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Učinkovite vještine pretraživanja nisu samo za školu - one su ključni alati za svakodnevni život u našem svijetu bogatom informacijama.</a:t>
            </a:r>
            <a:endParaRPr lang="en-US" sz="115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7605" y="1287780"/>
            <a:ext cx="6524387" cy="6524387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794623" y="7200225"/>
            <a:ext cx="6524387" cy="4848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1900"/>
              </a:lnSpc>
              <a:buNone/>
            </a:pPr>
            <a:r>
              <a:rPr lang="en-US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Vježbom ćete brže pronaći vjerodostojne informacije, razumjeti različite perspektive i donositi informiranije odluke. Učinite svoja pretraživanja pametnijima, a ne težima!</a:t>
            </a:r>
            <a:endParaRPr lang="en-US" sz="11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353389" y="3137416"/>
            <a:ext cx="9923621" cy="12403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9750"/>
              </a:lnSpc>
              <a:buNone/>
            </a:pPr>
            <a:r>
              <a:rPr lang="hr-HR" sz="7800" dirty="0" smtClean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Hvala</a:t>
            </a:r>
            <a:r>
              <a:rPr lang="en-US" sz="7800" dirty="0" smtClean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!</a:t>
            </a:r>
            <a:endParaRPr lang="en-US" sz="7800" dirty="0"/>
          </a:p>
        </p:txBody>
      </p:sp>
      <p:sp>
        <p:nvSpPr>
          <p:cNvPr id="3" name="Text 1"/>
          <p:cNvSpPr/>
          <p:nvPr/>
        </p:nvSpPr>
        <p:spPr>
          <a:xfrm>
            <a:off x="793790" y="4774644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hr-HR" sz="1550" dirty="0" smtClean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Pitanja</a:t>
            </a:r>
            <a:r>
              <a:rPr lang="en-US" sz="1550" dirty="0" smtClean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?</a:t>
            </a:r>
            <a:endParaRPr lang="en-US" sz="1550" dirty="0"/>
          </a:p>
        </p:txBody>
      </p:sp>
    </p:spTree>
    <p:extLst>
      <p:ext uri="{BB962C8B-B14F-4D97-AF65-F5344CB8AC3E}">
        <p14:creationId xmlns:p14="http://schemas.microsoft.com/office/powerpoint/2010/main" val="46033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298627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Internet je poput ogromne knjižnice prepune informacija o gotovo svakoj temi, no pronalaženje upravo onoga što tražite može se činiti kao traženje igle u plastu sijena.</a:t>
            </a:r>
            <a:endParaRPr lang="en-US" sz="1550" dirty="0"/>
          </a:p>
        </p:txBody>
      </p:sp>
      <p:sp>
        <p:nvSpPr>
          <p:cNvPr id="4" name="Text 1"/>
          <p:cNvSpPr/>
          <p:nvPr/>
        </p:nvSpPr>
        <p:spPr>
          <a:xfrm>
            <a:off x="793790" y="4474488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Uz nekoliko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prilagodbi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 smtClean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vaši</a:t>
            </a:r>
            <a:r>
              <a:rPr lang="hr-HR" sz="1550" dirty="0" smtClean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h</a:t>
            </a:r>
            <a:r>
              <a:rPr lang="en-US" sz="1550" dirty="0" smtClean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 smtClean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navika</a:t>
            </a:r>
            <a:r>
              <a:rPr lang="en-US" sz="1550" dirty="0" smtClean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pretraživanja, možete pretvoriti ogromnu poplavu podataka u vrijedan resurs.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65045"/>
            <a:ext cx="647366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Tri ključne strategije pretraživanja: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281958"/>
            <a:ext cx="4215289" cy="1824276"/>
          </a:xfrm>
          <a:prstGeom prst="roundRect">
            <a:avLst>
              <a:gd name="adj" fmla="val 6015"/>
            </a:avLst>
          </a:prstGeom>
          <a:solidFill>
            <a:srgbClr val="FFFAF6"/>
          </a:solidFill>
          <a:ln w="22860">
            <a:solidFill>
              <a:srgbClr val="E1C2C2"/>
            </a:solidFill>
            <a:prstDash val="solid"/>
          </a:ln>
          <a:effectLst>
            <a:outerShdw dist="17780" dir="2700000" algn="bl" rotWithShape="0">
              <a:srgbClr val="E1C2C2">
                <a:alpha val="100000"/>
              </a:srgbClr>
            </a:outerShdw>
          </a:effectLst>
        </p:spPr>
      </p:sp>
      <p:sp>
        <p:nvSpPr>
          <p:cNvPr id="4" name="Shape 2"/>
          <p:cNvSpPr/>
          <p:nvPr/>
        </p:nvSpPr>
        <p:spPr>
          <a:xfrm>
            <a:off x="770930" y="3281958"/>
            <a:ext cx="91440" cy="1824276"/>
          </a:xfrm>
          <a:prstGeom prst="roundRect">
            <a:avLst>
              <a:gd name="adj" fmla="val 91163"/>
            </a:avLst>
          </a:prstGeom>
          <a:solidFill>
            <a:srgbClr val="E1C2C2"/>
          </a:solidFill>
          <a:ln/>
        </p:spPr>
      </p:sp>
      <p:sp>
        <p:nvSpPr>
          <p:cNvPr id="5" name="Text 3"/>
          <p:cNvSpPr/>
          <p:nvPr/>
        </p:nvSpPr>
        <p:spPr>
          <a:xfrm>
            <a:off x="1022986" y="3503176"/>
            <a:ext cx="351555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Korištenje ključnih riječi i operatora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083588" y="3932396"/>
            <a:ext cx="370427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Naučite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kako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hr-HR" sz="1550" dirty="0" smtClean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usmjeriti</a:t>
            </a:r>
            <a:r>
              <a:rPr lang="en-US" sz="1550" dirty="0" smtClean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pretrage preciznim riječima i simbolima kako biste pronašli upravo ono što vam treba.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5207437" y="3281958"/>
            <a:ext cx="4215408" cy="1824276"/>
          </a:xfrm>
          <a:prstGeom prst="roundRect">
            <a:avLst>
              <a:gd name="adj" fmla="val 6015"/>
            </a:avLst>
          </a:prstGeom>
          <a:solidFill>
            <a:srgbClr val="FFFAF6"/>
          </a:solidFill>
          <a:ln w="22860">
            <a:solidFill>
              <a:srgbClr val="CCC4EC"/>
            </a:solidFill>
            <a:prstDash val="solid"/>
          </a:ln>
          <a:effectLst>
            <a:outerShdw dist="17780" dir="2700000" algn="bl" rotWithShape="0">
              <a:srgbClr val="CCC4EC">
                <a:alpha val="100000"/>
              </a:srgbClr>
            </a:outerShdw>
          </a:effectLst>
        </p:spPr>
      </p:sp>
      <p:sp>
        <p:nvSpPr>
          <p:cNvPr id="8" name="Shape 6"/>
          <p:cNvSpPr/>
          <p:nvPr/>
        </p:nvSpPr>
        <p:spPr>
          <a:xfrm>
            <a:off x="5184577" y="3281958"/>
            <a:ext cx="91440" cy="1824276"/>
          </a:xfrm>
          <a:prstGeom prst="roundRect">
            <a:avLst>
              <a:gd name="adj" fmla="val 91163"/>
            </a:avLst>
          </a:prstGeom>
          <a:solidFill>
            <a:srgbClr val="CCC4EC"/>
          </a:solidFill>
          <a:ln/>
        </p:spPr>
      </p:sp>
      <p:sp>
        <p:nvSpPr>
          <p:cNvPr id="9" name="Text 7"/>
          <p:cNvSpPr/>
          <p:nvPr/>
        </p:nvSpPr>
        <p:spPr>
          <a:xfrm>
            <a:off x="5451515" y="3398996"/>
            <a:ext cx="329255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Korištenje naprednih alata </a:t>
            </a:r>
            <a:r>
              <a:rPr lang="en-US" sz="1950" dirty="0" err="1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za</a:t>
            </a: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endParaRPr lang="en-US" sz="1950" dirty="0" smtClean="0">
              <a:solidFill>
                <a:srgbClr val="6F655D"/>
              </a:solidFill>
              <a:latin typeface="Playfair Display Semi Bold" pitchFamily="34" charset="0"/>
              <a:ea typeface="Playfair Display Semi Bold" pitchFamily="34" charset="-122"/>
              <a:cs typeface="Playfair Display Semi Bold" pitchFamily="34" charset="-120"/>
            </a:endParaRPr>
          </a:p>
          <a:p>
            <a:pPr marL="0" indent="0" algn="l" rtl="0">
              <a:lnSpc>
                <a:spcPts val="2400"/>
              </a:lnSpc>
              <a:buNone/>
            </a:pPr>
            <a:r>
              <a:rPr lang="en-US" sz="1950" dirty="0" err="1" smtClean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pretraživanje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5451515" y="4105989"/>
            <a:ext cx="370439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Otkrijte kako koristiti filtere i operatore za sužavanje rezultata na najrelevantnije.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9621203" y="3281958"/>
            <a:ext cx="4215289" cy="1824276"/>
          </a:xfrm>
          <a:prstGeom prst="roundRect">
            <a:avLst>
              <a:gd name="adj" fmla="val 6015"/>
            </a:avLst>
          </a:prstGeom>
          <a:solidFill>
            <a:srgbClr val="FFFAF6"/>
          </a:solidFill>
          <a:ln w="22860">
            <a:solidFill>
              <a:srgbClr val="B4DAE4"/>
            </a:solidFill>
            <a:prstDash val="solid"/>
          </a:ln>
          <a:effectLst>
            <a:outerShdw dist="17780" dir="2700000" algn="bl" rotWithShape="0">
              <a:srgbClr val="B4DAE4">
                <a:alpha val="100000"/>
              </a:srgbClr>
            </a:outerShdw>
          </a:effectLst>
        </p:spPr>
      </p:sp>
      <p:sp>
        <p:nvSpPr>
          <p:cNvPr id="12" name="Shape 10"/>
          <p:cNvSpPr/>
          <p:nvPr/>
        </p:nvSpPr>
        <p:spPr>
          <a:xfrm>
            <a:off x="9598343" y="3281958"/>
            <a:ext cx="91440" cy="1824276"/>
          </a:xfrm>
          <a:prstGeom prst="roundRect">
            <a:avLst>
              <a:gd name="adj" fmla="val 91163"/>
            </a:avLst>
          </a:prstGeom>
          <a:solidFill>
            <a:srgbClr val="B4DAE4"/>
          </a:solidFill>
          <a:ln/>
        </p:spPr>
      </p:sp>
      <p:sp>
        <p:nvSpPr>
          <p:cNvPr id="13" name="Text 11"/>
          <p:cNvSpPr/>
          <p:nvPr/>
        </p:nvSpPr>
        <p:spPr>
          <a:xfrm>
            <a:off x="9911001" y="3503176"/>
            <a:ext cx="327945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Unakrsna provjera informacija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9911001" y="3932396"/>
            <a:ext cx="370427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Razumjeti kako provjeriti činjenice i procijeniti vjerodostojnost izvora kako bi se osigurala pouzdanost.</a:t>
            </a:r>
            <a:endParaRPr lang="en-US" sz="1550" dirty="0"/>
          </a:p>
        </p:txBody>
      </p:sp>
      <p:sp>
        <p:nvSpPr>
          <p:cNvPr id="15" name="Text 13"/>
          <p:cNvSpPr/>
          <p:nvPr/>
        </p:nvSpPr>
        <p:spPr>
          <a:xfrm>
            <a:off x="793790" y="5329476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Ove strategije će vam pomoći uštedjeti vrijeme, poboljšati učenje i prepoznati obmanjujuće ili pristrane informacije prije nego što utječu na vaše razumijevanje teme.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987" y="455057"/>
            <a:ext cx="5923121" cy="517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050"/>
              </a:lnSpc>
              <a:buNone/>
            </a:pPr>
            <a:r>
              <a:rPr lang="en-US" sz="32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Moć preciznih ključnih riječi</a:t>
            </a:r>
            <a:endParaRPr lang="en-US" sz="3250" dirty="0"/>
          </a:p>
        </p:txBody>
      </p:sp>
      <p:sp>
        <p:nvSpPr>
          <p:cNvPr id="3" name="Text 1"/>
          <p:cNvSpPr/>
          <p:nvPr/>
        </p:nvSpPr>
        <p:spPr>
          <a:xfrm>
            <a:off x="661987" y="1369338"/>
            <a:ext cx="6451402" cy="5295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050"/>
              </a:lnSpc>
              <a:buNone/>
            </a:pP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Ključne riječi pomažu tražilicama da prepoznaju glavne teme koje tražite. Što su vaše ključne riječi specifičnije, to će vaši rezultati biti bolji.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661987" y="2047875"/>
            <a:ext cx="6451402" cy="264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050"/>
              </a:lnSpc>
              <a:buNone/>
            </a:pPr>
            <a:r>
              <a:rPr lang="en-US" sz="1300" b="1" dirty="0" err="1">
                <a:solidFill>
                  <a:srgbClr val="E2C2B3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Primjer</a:t>
            </a:r>
            <a:r>
              <a:rPr lang="en-US" sz="1300" b="1" dirty="0" smtClean="0">
                <a:solidFill>
                  <a:srgbClr val="E2C2B3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:</a:t>
            </a:r>
            <a:r>
              <a:rPr lang="hr-HR" sz="1300" b="1" dirty="0" smtClean="0">
                <a:solidFill>
                  <a:srgbClr val="E2C2B3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 err="1" smtClean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Istraživanje</a:t>
            </a:r>
            <a:r>
              <a:rPr lang="en-US" sz="1300" dirty="0" smtClean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utjecaja klimatskih promjena na poljoprivredu</a:t>
            </a:r>
            <a:endParaRPr lang="en-US" sz="1300" dirty="0"/>
          </a:p>
        </p:txBody>
      </p:sp>
      <p:sp>
        <p:nvSpPr>
          <p:cNvPr id="5" name="Text 3"/>
          <p:cNvSpPr/>
          <p:nvPr/>
        </p:nvSpPr>
        <p:spPr>
          <a:xfrm>
            <a:off x="661987" y="2461617"/>
            <a:ext cx="6451402" cy="264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050"/>
              </a:lnSpc>
              <a:buSzPct val="100000"/>
              <a:buChar char="•"/>
            </a:pP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Preširoko: "klimatske promjene" (milijuni nepovezanih rezultata)</a:t>
            </a:r>
            <a:endParaRPr lang="en-US" sz="1300" dirty="0"/>
          </a:p>
        </p:txBody>
      </p:sp>
      <p:sp>
        <p:nvSpPr>
          <p:cNvPr id="6" name="Text 4"/>
          <p:cNvSpPr/>
          <p:nvPr/>
        </p:nvSpPr>
        <p:spPr>
          <a:xfrm>
            <a:off x="661987" y="2784277"/>
            <a:ext cx="6451402" cy="264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050"/>
              </a:lnSpc>
              <a:buSzPct val="100000"/>
              <a:buChar char="•"/>
            </a:pP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Bolje: "učinci klimatskih promjena na poljoprivredu" (suženi fokus)</a:t>
            </a:r>
            <a:endParaRPr lang="en-US" sz="1300" dirty="0"/>
          </a:p>
        </p:txBody>
      </p:sp>
      <p:sp>
        <p:nvSpPr>
          <p:cNvPr id="7" name="Text 5"/>
          <p:cNvSpPr/>
          <p:nvPr/>
        </p:nvSpPr>
        <p:spPr>
          <a:xfrm>
            <a:off x="661987" y="3106936"/>
            <a:ext cx="6451402" cy="264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050"/>
              </a:lnSpc>
              <a:buSzPct val="100000"/>
              <a:buChar char="•"/>
            </a:pP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Još bolje: "usjevi otporni na sušu klimatske promjene" (specifični aspekt)</a:t>
            </a:r>
            <a:endParaRPr lang="en-US" sz="13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631" y="1406485"/>
            <a:ext cx="6451402" cy="6451402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661987" y="8230076"/>
            <a:ext cx="13306425" cy="264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050"/>
              </a:lnSpc>
              <a:buNone/>
            </a:pP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Odabir preciznih ključnih riječi temelj je učinkovitog pretraživanja i pomaže vam da od samog početka filtrirate nebitne informacije.</a:t>
            </a:r>
            <a:endParaRPr lang="en-US" sz="13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04793"/>
            <a:ext cx="911102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Operatori pretraživanja: </a:t>
            </a:r>
            <a:r>
              <a:rPr lang="en-US" sz="3900" dirty="0" smtClean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</a:t>
            </a:r>
            <a:r>
              <a:rPr lang="hr-HR" sz="3900" dirty="0" smtClean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reciziranje</a:t>
            </a:r>
            <a:r>
              <a:rPr lang="en-US" sz="3900" dirty="0" smtClean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rezultata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221706"/>
            <a:ext cx="6422231" cy="2031921"/>
          </a:xfrm>
          <a:prstGeom prst="roundRect">
            <a:avLst>
              <a:gd name="adj" fmla="val 4102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7780" dir="2700000" algn="bl" rotWithShape="0">
              <a:srgbClr val="C7A8A8">
                <a:alpha val="100000"/>
              </a:srgbClr>
            </a:outerShdw>
          </a:effectLst>
        </p:spPr>
      </p:sp>
      <p:sp>
        <p:nvSpPr>
          <p:cNvPr id="4" name="Text 2"/>
          <p:cNvSpPr/>
          <p:nvPr/>
        </p:nvSpPr>
        <p:spPr>
          <a:xfrm>
            <a:off x="999768" y="242768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Navodnici " "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999768" y="2856905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Traži točne fraze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999768" y="3293507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Primjer: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"utjecaji klimatskih promjena na poljoprivredu"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999768" y="3730109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Vraća samo rezultate s točno tom frazom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7414379" y="2221706"/>
            <a:ext cx="6422231" cy="2031921"/>
          </a:xfrm>
          <a:prstGeom prst="roundRect">
            <a:avLst>
              <a:gd name="adj" fmla="val 4102"/>
            </a:avLst>
          </a:prstGeom>
          <a:solidFill>
            <a:srgbClr val="CCC4EC">
              <a:alpha val="50000"/>
            </a:srgbClr>
          </a:solidFill>
          <a:ln w="7620">
            <a:solidFill>
              <a:srgbClr val="B2AAD2"/>
            </a:solidFill>
            <a:prstDash val="solid"/>
          </a:ln>
          <a:effectLst>
            <a:outerShdw dist="17780" dir="2700000" algn="bl" rotWithShape="0">
              <a:srgbClr val="B2AAD2">
                <a:alpha val="100000"/>
              </a:srgbClr>
            </a:outerShdw>
          </a:effectLst>
        </p:spPr>
      </p:sp>
      <p:sp>
        <p:nvSpPr>
          <p:cNvPr id="9" name="Text 7"/>
          <p:cNvSpPr/>
          <p:nvPr/>
        </p:nvSpPr>
        <p:spPr>
          <a:xfrm>
            <a:off x="7620357" y="242768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Znak minus -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7620357" y="2856905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Isključite određene pojmove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7620357" y="3293507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Primjer: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"klimatske promjene u poljoprivredi - ekonomija"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620357" y="3730109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Isključuje stranice usmjerene na ekonomiju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793790" y="4451985"/>
            <a:ext cx="6422231" cy="2031921"/>
          </a:xfrm>
          <a:prstGeom prst="roundRect">
            <a:avLst>
              <a:gd name="adj" fmla="val 4102"/>
            </a:avLst>
          </a:prstGeom>
          <a:solidFill>
            <a:srgbClr val="B4DAE4">
              <a:alpha val="50000"/>
            </a:srgbClr>
          </a:solidFill>
          <a:ln w="7620">
            <a:solidFill>
              <a:srgbClr val="9AC0CA"/>
            </a:solidFill>
            <a:prstDash val="solid"/>
          </a:ln>
          <a:effectLst>
            <a:outerShdw dist="17780" dir="2700000" algn="bl" rotWithShape="0">
              <a:srgbClr val="9AC0CA">
                <a:alpha val="100000"/>
              </a:srgbClr>
            </a:outerShdw>
          </a:effectLst>
        </p:spPr>
      </p:sp>
      <p:sp>
        <p:nvSpPr>
          <p:cNvPr id="14" name="Text 12"/>
          <p:cNvSpPr/>
          <p:nvPr/>
        </p:nvSpPr>
        <p:spPr>
          <a:xfrm>
            <a:off x="999768" y="465796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ILI operator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999768" y="5087183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Uključite bilo koji pojam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999768" y="5523786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Primjer: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"klimatske promjene ILI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globalno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 smtClean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za</a:t>
            </a:r>
            <a:r>
              <a:rPr lang="hr-HR" sz="1550" dirty="0" smtClean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topljenje</a:t>
            </a:r>
            <a:r>
              <a:rPr lang="en-US" sz="1550" dirty="0" smtClean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"</a:t>
            </a:r>
            <a:endParaRPr lang="en-US" sz="1550" dirty="0"/>
          </a:p>
        </p:txBody>
      </p:sp>
      <p:sp>
        <p:nvSpPr>
          <p:cNvPr id="17" name="Text 15"/>
          <p:cNvSpPr/>
          <p:nvPr/>
        </p:nvSpPr>
        <p:spPr>
          <a:xfrm>
            <a:off x="999768" y="5960388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Donosi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 smtClean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rezultate</a:t>
            </a:r>
            <a:r>
              <a:rPr lang="en-US" sz="1550" dirty="0" smtClean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 </a:t>
            </a:r>
            <a:r>
              <a:rPr lang="en-US" sz="1550" dirty="0" err="1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bilo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 smtClean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kojem</a:t>
            </a:r>
            <a:r>
              <a:rPr lang="hr-HR" sz="1550" dirty="0" smtClean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od navedenih </a:t>
            </a:r>
            <a:r>
              <a:rPr lang="en-US" sz="1550" dirty="0" err="1" smtClean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pojm</a:t>
            </a:r>
            <a:r>
              <a:rPr lang="hr-HR" sz="1550" dirty="0" smtClean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ova</a:t>
            </a:r>
            <a:endParaRPr lang="en-US" sz="1550" dirty="0"/>
          </a:p>
        </p:txBody>
      </p:sp>
      <p:sp>
        <p:nvSpPr>
          <p:cNvPr id="18" name="Shape 16"/>
          <p:cNvSpPr/>
          <p:nvPr/>
        </p:nvSpPr>
        <p:spPr>
          <a:xfrm>
            <a:off x="7414379" y="4451985"/>
            <a:ext cx="6422231" cy="2031921"/>
          </a:xfrm>
          <a:prstGeom prst="roundRect">
            <a:avLst>
              <a:gd name="adj" fmla="val 4102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7780" dir="2700000" algn="bl" rotWithShape="0">
              <a:srgbClr val="C7A8A8">
                <a:alpha val="100000"/>
              </a:srgbClr>
            </a:outerShdw>
          </a:effectLst>
        </p:spPr>
      </p:sp>
      <p:sp>
        <p:nvSpPr>
          <p:cNvPr id="19" name="Text 17"/>
          <p:cNvSpPr/>
          <p:nvPr/>
        </p:nvSpPr>
        <p:spPr>
          <a:xfrm>
            <a:off x="7620357" y="465796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Zvjezdica * (</a:t>
            </a:r>
            <a:r>
              <a:rPr lang="en-US" sz="1950" dirty="0" err="1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Zamjenski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 err="1" smtClean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znak</a:t>
            </a:r>
            <a:r>
              <a:rPr lang="hr-HR" sz="1950" dirty="0" smtClean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u tražilici</a:t>
            </a:r>
            <a:r>
              <a:rPr lang="en-US" sz="1950" dirty="0" smtClean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)</a:t>
            </a:r>
            <a:endParaRPr lang="en-US" sz="1950" dirty="0"/>
          </a:p>
        </p:txBody>
      </p:sp>
      <p:sp>
        <p:nvSpPr>
          <p:cNvPr id="20" name="Text 18"/>
          <p:cNvSpPr/>
          <p:nvPr/>
        </p:nvSpPr>
        <p:spPr>
          <a:xfrm>
            <a:off x="7620357" y="5087183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Rezervirano mjesto za nedostajuće riječi</a:t>
            </a:r>
            <a:endParaRPr lang="en-US" sz="1550" dirty="0"/>
          </a:p>
        </p:txBody>
      </p:sp>
      <p:sp>
        <p:nvSpPr>
          <p:cNvPr id="21" name="Text 19"/>
          <p:cNvSpPr/>
          <p:nvPr/>
        </p:nvSpPr>
        <p:spPr>
          <a:xfrm>
            <a:off x="7620357" y="5523786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Primjer: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"</a:t>
            </a:r>
            <a:r>
              <a:rPr lang="en-US" sz="1550" dirty="0" err="1" smtClean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utjecaj</a:t>
            </a:r>
            <a:r>
              <a:rPr lang="hr-HR" sz="1550" dirty="0" smtClean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* </a:t>
            </a:r>
            <a:r>
              <a:rPr lang="en-US" sz="1550" dirty="0" err="1" smtClean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klime</a:t>
            </a: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"</a:t>
            </a:r>
            <a:endParaRPr lang="en-US" sz="1550" dirty="0"/>
          </a:p>
        </p:txBody>
      </p:sp>
      <p:sp>
        <p:nvSpPr>
          <p:cNvPr id="22" name="Text 20"/>
          <p:cNvSpPr/>
          <p:nvPr/>
        </p:nvSpPr>
        <p:spPr>
          <a:xfrm>
            <a:off x="7620357" y="5960388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Vraća "utjecaj klimatskih promjena" ili "utjecaj klimatske politike"</a:t>
            </a:r>
            <a:endParaRPr lang="en-US" sz="1550" dirty="0"/>
          </a:p>
        </p:txBody>
      </p:sp>
      <p:sp>
        <p:nvSpPr>
          <p:cNvPr id="23" name="Text 21"/>
          <p:cNvSpPr/>
          <p:nvPr/>
        </p:nvSpPr>
        <p:spPr>
          <a:xfrm>
            <a:off x="793790" y="6707148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Ovi operatori vam daju veću kontrolu nad rezultatima pretraživanja, pomažući vam da pronađete točno ono što vam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treba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endParaRPr lang="en-US" sz="1550" dirty="0" smtClean="0">
              <a:solidFill>
                <a:srgbClr val="6F655D"/>
              </a:solidFill>
              <a:latin typeface="Public Sans" pitchFamily="34" charset="0"/>
              <a:ea typeface="Public Sans" pitchFamily="34" charset="-122"/>
              <a:cs typeface="Public Sans" pitchFamily="34" charset="-120"/>
            </a:endParaRPr>
          </a:p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 smtClean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bez 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pregledavanja nebitnih stranica.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630561"/>
            <a:ext cx="75564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Napredni alati za pretraživanje: Preciznost na dohvat ruke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3168372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Kada osnovne strategije pretraživanja nisu dovoljne, većina tražilica nudi napredne alate koji vam pomažu da dublje istražite i dodatno precizirate rezultate: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93790" y="422505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Filtriraj po: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93790" y="4733568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Jezik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793790" y="5120521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Regija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93790" y="5507474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Raspon datuma (za najnovija ažuriranja)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793790" y="5894427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 rtl="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Vrsta datoteke (PDF-ovi, Word dokumenti, PowerPoint)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4821674" y="422505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Prednosti: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4821674" y="4733568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Veća preciznost u rezultatima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4821674" y="5120521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Usredotočite se točno na ono što vam treba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4821674" y="5507474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Izbjegavajte nebitne stranice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4821674" y="5894427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Pronađite određene formate dokumenata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075" y="545187"/>
            <a:ext cx="11607284" cy="619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Unakrsna provjera informacija: ključ pouzdanosti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075" y="1640681"/>
            <a:ext cx="7633097" cy="951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45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Jedan od najvećih izazova u današnjem svijetu prepunom informacija je osigurati da je ono što pronađete vjerodostojno. Dezinformacije i pristranost su raširene, što čini ključnim provjeriti činjenice iz više izvora.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075" y="2790468"/>
            <a:ext cx="3219093" cy="3098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Dajte prednost pouzdanim izvorima: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93075" y="3298508"/>
            <a:ext cx="7633097" cy="317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45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Recenzirani časopisi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075" y="3684984"/>
            <a:ext cx="7633097" cy="317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45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Vladine publikacije (.gov)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3075" y="4071461"/>
            <a:ext cx="7633097" cy="317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45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Akademske institucije (.edu)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93075" y="4457938"/>
            <a:ext cx="7633097" cy="317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45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Ugledne novinske organizacije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93075" y="4844415"/>
            <a:ext cx="7633097" cy="317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 rtl="0">
              <a:lnSpc>
                <a:spcPts val="2450"/>
              </a:lnSpc>
              <a:buSzPct val="100000"/>
              <a:buChar char="•"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Web-stranice s citatima i izvorima</a:t>
            </a:r>
            <a:endParaRPr lang="en-US" sz="155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7424" y="1685330"/>
            <a:ext cx="4927521" cy="4927521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793075" y="7058858"/>
            <a:ext cx="13044249" cy="6343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 rtl="0">
              <a:lnSpc>
                <a:spcPts val="245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Zapamtite: Čak i izvore koji se na prvi pogled čine pouzdanima treba provjeriti. Ako dva ili više uglednih izvora potvrđuju iste informacije, možete biti sigurniji u njihovu točnost.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2025"/>
            <a:ext cx="1015293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Praktični primjer: Istraživanje klimatskih promjena</a:t>
            </a:r>
            <a:endParaRPr lang="en-US" sz="39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978938"/>
            <a:ext cx="6521410" cy="79379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92148" y="297108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Osnovno pretraživanje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992148" y="3400306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"klimatske promjene"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992148" y="3836908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Milijuni rezultata, mnogi nebitni za vaše specifične potrebe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1978938"/>
            <a:ext cx="6521410" cy="79379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513558" y="297108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dirty="0" err="1" smtClean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</a:t>
            </a:r>
            <a:r>
              <a:rPr lang="hr-HR" sz="1950" dirty="0" smtClean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ecizirano</a:t>
            </a:r>
            <a:r>
              <a:rPr lang="en-US" sz="1950" dirty="0" smtClean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</a:t>
            </a: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pretraživanje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7513558" y="3400306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"učinci klimatskih promjena na poljoprivredu" - ekonomska stranica: .edu</a:t>
            </a:r>
            <a:endParaRPr lang="en-US" sz="1550" dirty="0"/>
          </a:p>
        </p:txBody>
      </p:sp>
      <p:sp>
        <p:nvSpPr>
          <p:cNvPr id="10" name="Text 6"/>
          <p:cNvSpPr/>
          <p:nvPr/>
        </p:nvSpPr>
        <p:spPr>
          <a:xfrm>
            <a:off x="7513558" y="3836908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Akademski izvori usmjereni posebno na poljoprivredne utjecaje</a:t>
            </a:r>
            <a:endParaRPr lang="en-US" sz="15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352806"/>
            <a:ext cx="6521410" cy="79379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92148" y="534495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Napredni filtri</a:t>
            </a:r>
            <a:endParaRPr lang="en-US" sz="1950" dirty="0"/>
          </a:p>
        </p:txBody>
      </p:sp>
      <p:sp>
        <p:nvSpPr>
          <p:cNvPr id="13" name="Text 8"/>
          <p:cNvSpPr/>
          <p:nvPr/>
        </p:nvSpPr>
        <p:spPr>
          <a:xfrm>
            <a:off x="992148" y="5774174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Dodaj filter datuma za posljednje 2 godine, vrsta PDF datoteke</a:t>
            </a:r>
            <a:endParaRPr lang="en-US" sz="1550" dirty="0"/>
          </a:p>
        </p:txBody>
      </p:sp>
      <p:sp>
        <p:nvSpPr>
          <p:cNvPr id="14" name="Text 9"/>
          <p:cNvSpPr/>
          <p:nvPr/>
        </p:nvSpPr>
        <p:spPr>
          <a:xfrm>
            <a:off x="992148" y="6210776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Nedavni akademski radovi u formatu za preuzimanje</a:t>
            </a:r>
            <a:endParaRPr lang="en-US" sz="1550" dirty="0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0" y="4352806"/>
            <a:ext cx="6521410" cy="793790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7513558" y="534495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hr-HR" sz="1950" dirty="0" smtClean="0">
                <a:solidFill>
                  <a:srgbClr val="6F655D"/>
                </a:solidFill>
                <a:latin typeface="Playfair Display Semi Bold" pitchFamily="34" charset="0"/>
              </a:rPr>
              <a:t>Unakrsna provjera</a:t>
            </a:r>
            <a:endParaRPr lang="en-US" sz="1950" dirty="0"/>
          </a:p>
        </p:txBody>
      </p:sp>
      <p:sp>
        <p:nvSpPr>
          <p:cNvPr id="17" name="Text 11"/>
          <p:cNvSpPr/>
          <p:nvPr/>
        </p:nvSpPr>
        <p:spPr>
          <a:xfrm>
            <a:off x="7513558" y="5774174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Usporedite nalaze iz više akademskih izvora</a:t>
            </a:r>
            <a:endParaRPr lang="en-US" sz="1550" dirty="0"/>
          </a:p>
        </p:txBody>
      </p:sp>
      <p:sp>
        <p:nvSpPr>
          <p:cNvPr id="18" name="Text 12"/>
          <p:cNvSpPr/>
          <p:nvPr/>
        </p:nvSpPr>
        <p:spPr>
          <a:xfrm>
            <a:off x="7513558" y="6210776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Provjerite ključne statistike s vladinim izvješćima</a:t>
            </a:r>
            <a:endParaRPr lang="en-US" sz="1550" dirty="0"/>
          </a:p>
        </p:txBody>
      </p:sp>
      <p:sp>
        <p:nvSpPr>
          <p:cNvPr id="19" name="Text 13"/>
          <p:cNvSpPr/>
          <p:nvPr/>
        </p:nvSpPr>
        <p:spPr>
          <a:xfrm>
            <a:off x="793790" y="6949916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Ovaj napredak pokazuje kako kombiniranje sve tri strategije dovodi do pouzdanijih, relevantnijih i specifičnijih 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informacija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smtClean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</a:t>
            </a:r>
            <a:r>
              <a:rPr lang="hr-HR" sz="1550" dirty="0" smtClean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d</a:t>
            </a:r>
            <a:r>
              <a:rPr lang="en-US" sz="1550" dirty="0" smtClean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endParaRPr lang="en-US" sz="1550" dirty="0" smtClean="0">
              <a:solidFill>
                <a:srgbClr val="6F655D"/>
              </a:solidFill>
              <a:latin typeface="Public Sans" pitchFamily="34" charset="0"/>
              <a:ea typeface="Public Sans" pitchFamily="34" charset="-122"/>
              <a:cs typeface="Public Sans" pitchFamily="34" charset="-120"/>
            </a:endParaRPr>
          </a:p>
          <a:p>
            <a:pPr marL="0" indent="0" algn="l" rtl="0">
              <a:lnSpc>
                <a:spcPts val="2500"/>
              </a:lnSpc>
              <a:buNone/>
            </a:pPr>
            <a:r>
              <a:rPr lang="en-US" sz="1550" dirty="0" err="1" smtClean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sam</a:t>
            </a:r>
            <a:r>
              <a:rPr lang="hr-HR" sz="1550" dirty="0" smtClean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og</a:t>
            </a:r>
            <a:r>
              <a:rPr lang="en-US" sz="1550" dirty="0" smtClean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 smtClean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osnovno</a:t>
            </a:r>
            <a:r>
              <a:rPr lang="hr-HR" sz="1550" dirty="0" smtClean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g</a:t>
            </a:r>
            <a:r>
              <a:rPr lang="en-US" sz="1550" dirty="0" smtClean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en-US" sz="1550" dirty="0" err="1" smtClean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pretraživanj</a:t>
            </a:r>
            <a:r>
              <a:rPr lang="hr-HR" sz="1550" dirty="0" smtClean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</a:t>
            </a:r>
            <a:r>
              <a:rPr lang="en-US" sz="1550" dirty="0" smtClean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.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3787" y="684848"/>
            <a:ext cx="8634770" cy="604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4750"/>
              </a:lnSpc>
              <a:buNone/>
            </a:pPr>
            <a:r>
              <a:rPr lang="en-US" sz="38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Prednosti savladavanja vještina pretraživanja</a:t>
            </a:r>
            <a:endParaRPr lang="en-US" sz="38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787" y="1797010"/>
            <a:ext cx="4949904" cy="4949904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203275" y="1797010"/>
            <a:ext cx="7660838" cy="1237536"/>
          </a:xfrm>
          <a:prstGeom prst="roundRect">
            <a:avLst>
              <a:gd name="adj" fmla="val 6566"/>
            </a:avLst>
          </a:prstGeom>
          <a:solidFill>
            <a:srgbClr val="FFFAF6"/>
          </a:solidFill>
          <a:ln w="22860">
            <a:solidFill>
              <a:srgbClr val="E1C2C2"/>
            </a:solidFill>
            <a:prstDash val="solid"/>
          </a:ln>
          <a:effectLst>
            <a:outerShdw dist="17780" dir="2700000" algn="bl" rotWithShape="0">
              <a:srgbClr val="E1C2C2">
                <a:alpha val="100000"/>
              </a:srgbClr>
            </a:outerShdw>
          </a:effectLst>
        </p:spPr>
      </p:sp>
      <p:sp>
        <p:nvSpPr>
          <p:cNvPr id="5" name="Text 2"/>
          <p:cNvSpPr/>
          <p:nvPr/>
        </p:nvSpPr>
        <p:spPr>
          <a:xfrm>
            <a:off x="6419493" y="2013228"/>
            <a:ext cx="2418159" cy="302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350"/>
              </a:lnSpc>
              <a:buNone/>
            </a:pPr>
            <a:r>
              <a:rPr lang="en-US" sz="190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Uštedite dragocjeno vrijeme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6419493" y="2508766"/>
            <a:ext cx="7228403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Brzo pronađite ono što vam treba bez pregledavanja stranica nebitnih rezultata</a:t>
            </a:r>
            <a:endParaRPr lang="en-US" sz="1500" dirty="0"/>
          </a:p>
        </p:txBody>
      </p:sp>
      <p:sp>
        <p:nvSpPr>
          <p:cNvPr id="7" name="Shape 4"/>
          <p:cNvSpPr/>
          <p:nvPr/>
        </p:nvSpPr>
        <p:spPr>
          <a:xfrm>
            <a:off x="6203275" y="3227903"/>
            <a:ext cx="7660838" cy="1237536"/>
          </a:xfrm>
          <a:prstGeom prst="roundRect">
            <a:avLst>
              <a:gd name="adj" fmla="val 6566"/>
            </a:avLst>
          </a:prstGeom>
          <a:solidFill>
            <a:srgbClr val="FFFAF6"/>
          </a:solidFill>
          <a:ln w="22860">
            <a:solidFill>
              <a:srgbClr val="CCC4EC"/>
            </a:solidFill>
            <a:prstDash val="solid"/>
          </a:ln>
          <a:effectLst>
            <a:outerShdw dist="17780" dir="2700000" algn="bl" rotWithShape="0">
              <a:srgbClr val="CCC4EC">
                <a:alpha val="100000"/>
              </a:srgbClr>
            </a:outerShdw>
          </a:effectLst>
        </p:spPr>
      </p:sp>
      <p:sp>
        <p:nvSpPr>
          <p:cNvPr id="8" name="Text 5"/>
          <p:cNvSpPr/>
          <p:nvPr/>
        </p:nvSpPr>
        <p:spPr>
          <a:xfrm>
            <a:off x="6419493" y="3444121"/>
            <a:ext cx="2562820" cy="302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350"/>
              </a:lnSpc>
              <a:buNone/>
            </a:pPr>
            <a:r>
              <a:rPr lang="en-US" sz="190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Povećajte kvalitetu istraživanja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6419493" y="3939659"/>
            <a:ext cx="7228403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Pristupite preciznijim i relevantnijim informacijama iz vjerodostojnih izvora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6203275" y="4658797"/>
            <a:ext cx="7660838" cy="1237536"/>
          </a:xfrm>
          <a:prstGeom prst="roundRect">
            <a:avLst>
              <a:gd name="adj" fmla="val 6566"/>
            </a:avLst>
          </a:prstGeom>
          <a:solidFill>
            <a:srgbClr val="FFFAF6"/>
          </a:solidFill>
          <a:ln w="22860">
            <a:solidFill>
              <a:srgbClr val="B4DAE4"/>
            </a:solidFill>
            <a:prstDash val="solid"/>
          </a:ln>
          <a:effectLst>
            <a:outerShdw dist="17780" dir="2700000" algn="bl" rotWithShape="0">
              <a:srgbClr val="B4DAE4">
                <a:alpha val="100000"/>
              </a:srgbClr>
            </a:outerShdw>
          </a:effectLst>
        </p:spPr>
      </p:sp>
      <p:sp>
        <p:nvSpPr>
          <p:cNvPr id="11" name="Text 8"/>
          <p:cNvSpPr/>
          <p:nvPr/>
        </p:nvSpPr>
        <p:spPr>
          <a:xfrm>
            <a:off x="6419493" y="4875014"/>
            <a:ext cx="2418159" cy="302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350"/>
              </a:lnSpc>
              <a:buNone/>
            </a:pPr>
            <a:r>
              <a:rPr lang="en-US" sz="190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Osigurajte točnost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6419493" y="5370552"/>
            <a:ext cx="7228403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Prepoznajte i filtrirajte dezinformacije unakrsnom provjerom činjenica</a:t>
            </a:r>
            <a:endParaRPr lang="en-US" sz="1500" dirty="0"/>
          </a:p>
        </p:txBody>
      </p:sp>
      <p:sp>
        <p:nvSpPr>
          <p:cNvPr id="13" name="Shape 10"/>
          <p:cNvSpPr/>
          <p:nvPr/>
        </p:nvSpPr>
        <p:spPr>
          <a:xfrm>
            <a:off x="6203275" y="6089690"/>
            <a:ext cx="7660838" cy="1237536"/>
          </a:xfrm>
          <a:prstGeom prst="roundRect">
            <a:avLst>
              <a:gd name="adj" fmla="val 6566"/>
            </a:avLst>
          </a:prstGeom>
          <a:solidFill>
            <a:srgbClr val="FFFAF6"/>
          </a:solidFill>
          <a:ln w="22860">
            <a:solidFill>
              <a:srgbClr val="E1C2C2"/>
            </a:solidFill>
            <a:prstDash val="solid"/>
          </a:ln>
          <a:effectLst>
            <a:outerShdw dist="17780" dir="2700000" algn="bl" rotWithShape="0">
              <a:srgbClr val="E1C2C2">
                <a:alpha val="100000"/>
              </a:srgbClr>
            </a:outerShdw>
          </a:effectLst>
        </p:spPr>
      </p:sp>
      <p:sp>
        <p:nvSpPr>
          <p:cNvPr id="14" name="Text 11"/>
          <p:cNvSpPr/>
          <p:nvPr/>
        </p:nvSpPr>
        <p:spPr>
          <a:xfrm>
            <a:off x="6419493" y="6305907"/>
            <a:ext cx="2457569" cy="302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350"/>
              </a:lnSpc>
              <a:buNone/>
            </a:pPr>
            <a:r>
              <a:rPr lang="en-US" sz="190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Donosite bolje odluke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6419493" y="6801445"/>
            <a:ext cx="7228403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 rtl="0">
              <a:lnSpc>
                <a:spcPts val="2400"/>
              </a:lnSpc>
              <a:buNone/>
            </a:pPr>
            <a:r>
              <a:rPr lang="en-US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Svoje odluke temeljite na pouzdanim i sveobuhvatnim informacijama</a:t>
            </a:r>
            <a:endParaRPr lang="en-US" sz="15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892</Words>
  <Application>Microsoft Office PowerPoint</Application>
  <PresentationFormat>Custom</PresentationFormat>
  <Paragraphs>118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Calibri</vt:lpstr>
      <vt:lpstr>Public Sans</vt:lpstr>
      <vt:lpstr>Arial</vt:lpstr>
      <vt:lpstr>Playfair Display Semi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lastModifiedBy>Tvrtko Pater</cp:lastModifiedBy>
  <cp:revision>8</cp:revision>
  <dcterms:created xsi:type="dcterms:W3CDTF">2025-09-11T13:03:51Z</dcterms:created>
  <dcterms:modified xsi:type="dcterms:W3CDTF">2026-01-31T02:32:08Z</dcterms:modified>
</cp:coreProperties>
</file>