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ource Serif 4 Semi Bold" panose="020B0604020202020204" charset="0"/>
      <p:regular r:id="rId19"/>
    </p:embeddedFont>
    <p:embeddedFont>
      <p:font typeface="Source Sans 3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9E6F0-E837-4C63-88F3-1C6CCE8511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26052-2A69-4ADC-9070-3189A5A4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7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969526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18723" y="943332"/>
            <a:ext cx="495252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922377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284261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37724" y="3491746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en-US" sz="775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Nav</a:t>
            </a:r>
            <a:r>
              <a:rPr lang="hr-HR" sz="775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igacija kroz labirint lažnih vijesti</a:t>
            </a:r>
            <a:endParaRPr lang="en-US" sz="7750" dirty="0"/>
          </a:p>
        </p:txBody>
      </p:sp>
      <p:sp>
        <p:nvSpPr>
          <p:cNvPr id="9" name="Text 5"/>
          <p:cNvSpPr/>
          <p:nvPr/>
        </p:nvSpPr>
        <p:spPr>
          <a:xfrm>
            <a:off x="2427803" y="6269950"/>
            <a:ext cx="977467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hr-HR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hr-HR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</a:t>
            </a:r>
            <a:r>
              <a:rPr lang="en-US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isinforma</a:t>
            </a:r>
            <a:r>
              <a:rPr lang="hr-HR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cije</a:t>
            </a:r>
            <a:r>
              <a:rPr lang="en-US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hr-HR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hr-HR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</a:t>
            </a:r>
            <a:r>
              <a:rPr lang="en-US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isinforma</a:t>
            </a:r>
            <a:r>
              <a:rPr lang="hr-HR" sz="31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cije</a:t>
            </a:r>
            <a:endParaRPr lang="en-US" sz="3100" dirty="0"/>
          </a:p>
        </p:txBody>
      </p:sp>
      <p:sp>
        <p:nvSpPr>
          <p:cNvPr id="10" name="Text 6"/>
          <p:cNvSpPr/>
          <p:nvPr/>
        </p:nvSpPr>
        <p:spPr>
          <a:xfrm>
            <a:off x="837724" y="7076718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endParaRPr lang="en-US" sz="2050" dirty="0"/>
          </a:p>
        </p:txBody>
      </p:sp>
    </p:spTree>
    <p:extLst>
      <p:ext uri="{BB962C8B-B14F-4D97-AF65-F5344CB8AC3E}">
        <p14:creationId xmlns:p14="http://schemas.microsoft.com/office/powerpoint/2010/main" val="4187699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59825"/>
            <a:ext cx="1239988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Praktična primjena: </a:t>
            </a:r>
            <a:r>
              <a:rPr lang="en-US" sz="3850" dirty="0" err="1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Analiza</a:t>
            </a:r>
            <a:r>
              <a:rPr lang="en-US" sz="385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članka</a:t>
            </a:r>
            <a:r>
              <a:rPr lang="hr-HR" sz="385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s lažnom vijesti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151811" y="2808684"/>
            <a:ext cx="614672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"Čudesno voće pronađeno u Albaniji liječi sve bolesti!"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37724" y="2494598"/>
            <a:ext cx="22860" cy="936188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875842"/>
            <a:ext cx="282237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Crvene zastavice u članku: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Izvanredne tvrdnje bez znanstvenih dokaza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Anonimni izvori ("jedan stanovnik", "lokalni poljoprivrednik")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209818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 teorije zavjere ("Velike farmaceutske tvrtke ne žele da znate")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595312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Emocionalno nabijen jezik ("čudo", "čudesni lijek")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7724" y="636139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Nema potvrde od strane vlasti ili stručnjaka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387584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 koja treba postaviti: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78328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 je objavio ovaj članak?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Postoje li citirane vjerodostojne znanstvene studije?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78328" y="520981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 li se ove informacije provjeriti iz drugih izvora?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8328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Zašto se o "čudotvornom lijeku" ne bi široko izvještavalo?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8328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 bi mogla biti motivacija iza ove priče?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8540"/>
            <a:ext cx="847367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Vaša kontrolna lista za otkrivanje lažnih vijesti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047399"/>
            <a:ext cx="4178618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024539"/>
            <a:ext cx="4178618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Shape 3"/>
          <p:cNvSpPr/>
          <p:nvPr/>
        </p:nvSpPr>
        <p:spPr>
          <a:xfrm>
            <a:off x="2612886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2801362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70015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 izvor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70015" y="3004661"/>
            <a:ext cx="371403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 pruža ove informacije? Je li riječ o vjerodostojnoj novinskoj organizaciji ili nepoznatoj web stranici?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25772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1" name="Shape 9"/>
          <p:cNvSpPr/>
          <p:nvPr/>
        </p:nvSpPr>
        <p:spPr>
          <a:xfrm>
            <a:off x="7000935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2" name="Text 10"/>
          <p:cNvSpPr/>
          <p:nvPr/>
        </p:nvSpPr>
        <p:spPr>
          <a:xfrm>
            <a:off x="7189410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58063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 naslov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58063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 li vas šokirati ili uplašiti? Odgovara li stvarnom sadržaju članka?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613940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13940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89102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8" name="Text 16"/>
          <p:cNvSpPr/>
          <p:nvPr/>
        </p:nvSpPr>
        <p:spPr>
          <a:xfrm>
            <a:off x="11577578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6231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Unakrsna referenca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6231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 li pronaći ovu vijest na drugim uglednim stranicama? Potvrđuju li je više izvora?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37724" y="4765596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837724" y="4742736"/>
            <a:ext cx="6372701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9928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24" name="Text 22"/>
          <p:cNvSpPr/>
          <p:nvPr/>
        </p:nvSpPr>
        <p:spPr>
          <a:xfrm>
            <a:off x="3898404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1070015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Tražite dokaze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070015" y="57228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Postoje li izvori ili dokazi koji potkrepljuju tvrdnje? Jesu li stručnjaci navedeni po imenu?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419856" y="4765596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7419856" y="4742736"/>
            <a:ext cx="6372820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2060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30" name="Text 28"/>
          <p:cNvSpPr/>
          <p:nvPr/>
        </p:nvSpPr>
        <p:spPr>
          <a:xfrm>
            <a:off x="10480536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652147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Koristite provjerivače činjenica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52147" y="5722858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Jeste li provjerili informacije na pouzdanoj stranici za provjeru činjenica?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37724" y="686085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Zapamtite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b="1" dirty="0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informiran znači ostati </a:t>
            </a:r>
            <a:r>
              <a:rPr lang="en-US" sz="1600" b="1" dirty="0" err="1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kritičan</a:t>
            </a:r>
            <a:r>
              <a:rPr lang="en-US" sz="1600" b="1" dirty="0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r>
              <a:rPr lang="hr-HR" sz="1600" b="1" dirty="0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Primjenom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 alata i tehnika možete se zaštititi od obmanjujućih informacija na internetu.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3196947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hr-HR" sz="385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85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837724" y="41269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Hvala na pažnji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761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614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7645"/>
            <a:ext cx="7468553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današnjem digitalnom svijetu, razlikovanje činjenica od fikcije je ključno. Ova prezentacija će vam pomoći prepoznati "lažne vijesti" i razumjeti razliku između dezinformacija i </a:t>
            </a:r>
            <a:r>
              <a:rPr lang="hr-HR" sz="20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20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pružajući praktične alate za provjeru informacija i procjenu njihove pouzdanosti.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6041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 učenja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95186"/>
            <a:ext cx="4178618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1161455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Definirajte ključne pojmove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61455" y="4061103"/>
            <a:ext cx="362259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Razumjeti lažne vijesti, </a:t>
            </a:r>
            <a:r>
              <a:rPr lang="en-US" sz="16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dezinformacije</a:t>
            </a: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</a:t>
            </a: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mis</a:t>
            </a:r>
            <a:r>
              <a:rPr lang="en-US" sz="16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 kako se međusobno razlikuju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25772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25772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9" name="Text 7"/>
          <p:cNvSpPr/>
          <p:nvPr/>
        </p:nvSpPr>
        <p:spPr>
          <a:xfrm>
            <a:off x="5549503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Navedite primjere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49503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Prepoznati stvarne primjere dezinformacija i </a:t>
            </a: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6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nformacija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medijima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13940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13940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3" name="Text 11"/>
          <p:cNvSpPr/>
          <p:nvPr/>
        </p:nvSpPr>
        <p:spPr>
          <a:xfrm>
            <a:off x="9937671" y="3627477"/>
            <a:ext cx="285297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Primijenite alate za provjeru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37671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 praktične alate i tehnike za provjeru informacija i procjenu njihove pouzdanosti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5341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Savladavanjem ovih vještina postat ćete kritičniji potrošač informacija u našem sve složenijem medijskom krajoliku.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173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 terminologije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3077647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1175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 vijesti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3728323"/>
            <a:ext cx="31953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 informacije predstavljene kao vijesti. Mogu se širiti putem tradicionalnih medija ili društvenih mreža.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3056" y="3077647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0107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</a:t>
            </a:r>
            <a:r>
              <a:rPr lang="hr-HR" sz="19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isi</a:t>
            </a:r>
            <a:r>
              <a:rPr lang="en-US" sz="1900" dirty="0" err="1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nformacija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80107" y="3728323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 informacije,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tj.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</a:t>
            </a:r>
            <a:r>
              <a:rPr lang="hr-HR" sz="1600" b="1" dirty="0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</a:t>
            </a:r>
            <a:r>
              <a:rPr lang="hr-HR" sz="1600" dirty="0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z</a:t>
            </a:r>
            <a:r>
              <a:rPr lang="en-US" sz="1600" dirty="0" err="1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avar</a:t>
            </a:r>
            <a:r>
              <a:rPr lang="hr-HR" sz="1600" dirty="0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uju</a:t>
            </a:r>
            <a:r>
              <a:rPr lang="en-US" sz="1600" dirty="0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159931"/>
            <a:ext cx="7468553" cy="1537811"/>
          </a:xfrm>
          <a:prstGeom prst="roundRect">
            <a:avLst>
              <a:gd name="adj" fmla="val 5721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41175" y="53769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00" dirty="0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1900" dirty="0" err="1" smtClean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41175" y="5810607"/>
            <a:ext cx="70344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Netočne informacije koje se </a:t>
            </a:r>
            <a:r>
              <a:rPr lang="en-US" sz="1600" dirty="0" err="1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dijele</a:t>
            </a:r>
            <a:r>
              <a:rPr lang="hr-HR" sz="1600" dirty="0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bez</a:t>
            </a:r>
            <a:r>
              <a:rPr lang="en-US" sz="1600" b="1" dirty="0" smtClean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štetne namjere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obično iz pogreške ili nesporazuma.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4620339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5" y="1632823"/>
            <a:ext cx="6290191" cy="6290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2374" y="1608296"/>
            <a:ext cx="354151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Glasine o promjeni karijere slavnih osoba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62374" y="2093357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</a:t>
            </a:r>
            <a:r>
              <a:rPr lang="hr-HR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ao</a:t>
            </a:r>
            <a:r>
              <a:rPr lang="en-US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hr-HR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500" b="1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nformacija</a:t>
            </a:r>
            <a:r>
              <a:rPr lang="en-US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hr-HR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Glasina</a:t>
            </a:r>
            <a:r>
              <a:rPr lang="en-US" sz="15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podijeljena bez provjere činjenica da slavna osoba napušta karijeru kako bi pokrenula novi posao.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2374" y="2898219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en-US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</a:t>
            </a:r>
            <a:r>
              <a:rPr lang="hr-HR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</a:t>
            </a:r>
            <a:r>
              <a:rPr lang="en-US" sz="1500" b="1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hr-HR" sz="1500" b="1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Ista</a:t>
            </a:r>
            <a:r>
              <a:rPr lang="en-US" sz="15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priča namjerno stvorena za promociju nepovezanog proizvoda korištenjem imena poznate osobe.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2374" y="3703082"/>
            <a:ext cx="629019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hr-HR" sz="1500" dirty="0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</a:t>
            </a:r>
            <a:r>
              <a:rPr lang="en-US" sz="1500" dirty="0" err="1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ljučna</a:t>
            </a:r>
            <a:r>
              <a:rPr lang="en-US" sz="1500" dirty="0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razlika</a:t>
            </a:r>
            <a:r>
              <a:rPr lang="hr-HR" sz="1500" dirty="0" smtClean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 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namjeri koja stoji iza lažnih informacija.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99918"/>
            <a:ext cx="10517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Zašto ljudi stvaraju i dijele lažne vijesti?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234690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Financijska dobit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 lažnih vijesti za privlačenje klikova i generiranje prihoda od oglašavanja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234690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Politička agenda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Korištenje dezinformacija za utjecaj na javno mnijenje ili manipuliranje rezultatima izbora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234690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Zabava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453771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Satirične vijesti koje se ponekad mogu zamijeniti za prave vijesti ako nisu jasno označene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535947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Razmislite o nedavnom primjeru u kojem ste naišli na lažnu informaciju. Je li podijeljena namjerno ili greškom? Što je moglo motivirati njezino stvaranje?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696" y="874990"/>
            <a:ext cx="768334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650"/>
              </a:lnSpc>
              <a:buNone/>
            </a:pP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Crvene zastavice: Kako prepoznati lažne vijesti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964531"/>
            <a:ext cx="302062" cy="3776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0183" y="1996083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Sumnjivi izvori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460183" y="2493526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 iz nepoznatih ili nepouzdanih izvora ili onih poznatih po senzacionalizmu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3509367"/>
            <a:ext cx="302062" cy="3776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0183" y="3540919"/>
            <a:ext cx="2612946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Pretjerani naslovi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60183" y="4038362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 "Šokantno!" ili "Nevjerojatno!" osmišljeni su kako bi privukli pozornost, a ne informirali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5054203"/>
            <a:ext cx="302062" cy="3776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0183" y="5085755"/>
            <a:ext cx="357830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Emocionalno nabijen jezik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460183" y="5583198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 osmišljen da izazove ljutnju ili strah može koristiti emocije za manipulaciju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6276737"/>
            <a:ext cx="302062" cy="3776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0183" y="6308288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Nedostatak dokaza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460183" y="6805732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Nedostatak izvora, referenci ili dokaza koji potkrepljuju tvrdnje iznesene u članku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67" y="1996083"/>
            <a:ext cx="4912638" cy="4912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20308"/>
            <a:ext cx="896683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Studija slučaja: Dezinformacije o COVID-19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4350306"/>
            <a:ext cx="12954952" cy="889873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55" y="4657249"/>
            <a:ext cx="261818" cy="20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404" y="4612005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Tijekom pandemije, glasine o "čudotvornim lijekovima" za COVID-19 široko su kružile društvenim mrežama.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hr-HR" sz="1900" dirty="0" smtClean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dis</a:t>
            </a:r>
            <a:r>
              <a:rPr lang="en-US" sz="1900" dirty="0" err="1" smtClean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37724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 su kreirali pojedinci koji žele prodati određene proizvode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37724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 izmišljene "studije" ili "svjedočanstva"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837724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Koordinirane kampanje za potkopavanje službenih zdravstvenih smjernica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578328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hr-HR" sz="1900" dirty="0" smtClean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1900" dirty="0" err="1" smtClean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578328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Dobronamjerne objave ljudi koji su vjerovali u neprovjerene lijekove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578328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Pogrešno protumačene znanstvene studije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578328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Kulturni lijekovi podijeljeni bez štetne namjere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855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provjeru informacija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2394466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56586" y="2603897"/>
            <a:ext cx="28060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Web stranice za provjeru činjenica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56586" y="3037522"/>
            <a:ext cx="704969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 stranice poput Faktografa (Hrvatska) ili Raskrikavanja (Srbija) za provjeru vijesti i tvrdnji.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51811" y="4126468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70673" y="4335899"/>
            <a:ext cx="259472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Obrnuto pretraživanje slika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570673" y="4769525"/>
            <a:ext cx="67356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Pomoću Googleovog obrnutog pretraživanja slika ili TinEyea provjerite je li slika izmijenjena ili korištena izvan konteksta.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466017" y="5858470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884878" y="60679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Provjera izvora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884878" y="6501527"/>
            <a:ext cx="642139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Pratite informacije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njihovog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hr-HR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original</a:t>
            </a:r>
            <a:r>
              <a:rPr lang="en-US" sz="16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nog</a:t>
            </a:r>
            <a:r>
              <a:rPr lang="en-US" sz="16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izvora. Ako se ne mogu povezati s pouzdanim izvorom, budite skeptični.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774</Words>
  <Application>Microsoft Office PowerPoint</Application>
  <PresentationFormat>Custom</PresentationFormat>
  <Paragraphs>103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Arial</vt:lpstr>
      <vt:lpstr>Source Serif 4 Semi Bold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9</cp:revision>
  <dcterms:created xsi:type="dcterms:W3CDTF">2025-09-11T13:06:23Z</dcterms:created>
  <dcterms:modified xsi:type="dcterms:W3CDTF">2026-01-31T02:33:54Z</dcterms:modified>
</cp:coreProperties>
</file>