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Host Grotesk Medium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BE658-A754-4B62-924C-49E4802EA8D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E035F-D462-4DBB-8D8A-8B6D4763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8364"/>
            <a:ext cx="1328261" cy="13282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448645" y="2123480"/>
            <a:ext cx="45861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MEDIActive Youth: </a:t>
            </a:r>
            <a:r>
              <a:rPr lang="en-US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Infor</a:t>
            </a:r>
            <a:r>
              <a:rPr lang="hr-HR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ming the</a:t>
            </a:r>
            <a:r>
              <a:rPr lang="en-US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Balkan</a:t>
            </a:r>
            <a:r>
              <a:rPr lang="hr-HR" sz="195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3997523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6700"/>
              </a:lnSpc>
              <a:buNone/>
            </a:pPr>
            <a:r>
              <a:rPr lang="en-US" sz="53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provjeru činjenica i verifikaciju</a:t>
            </a:r>
            <a:endParaRPr lang="en-US" sz="5350" dirty="0"/>
          </a:p>
        </p:txBody>
      </p:sp>
      <p:sp>
        <p:nvSpPr>
          <p:cNvPr id="6" name="Text 2"/>
          <p:cNvSpPr/>
          <p:nvPr/>
        </p:nvSpPr>
        <p:spPr>
          <a:xfrm>
            <a:off x="793790" y="6006822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Samouvjereno snalaženje u informacijskom krajoliku.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40430"/>
            <a:ext cx="7281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Još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izazova provjere činjenica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56522"/>
            <a:ext cx="3503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Pogrešno tumačenje satire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126950"/>
            <a:ext cx="627935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Satirične web stranice s vijestima poput The Onion ili The Borowitz Report često proizvode pretjerane ili izmišljene priče u komične svrhe. Provjeravatelji činjenica trebali bi biti svjesni tih izvora kako bi izbjegli pogrešno tumačenje satire kao legitimnih vijesti.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64874" y="455652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73B48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Ignoriranje konteksta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564874" y="5126950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Čak i činjenične informacije mogu biti obmanjujuće ako se izvade iz konteksta. Uvijek uzmite u obzir širi kontekst u kojem se izjava ili statistika daje.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564874" y="6198513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Primjer: Izvješće o stopama kriminala može zvučati alarmantno, ali važno je provjeriti u kojem vremenskom okviru i pod kojim okolnostima su te stope zabilježene.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0248"/>
            <a:ext cx="77040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Važnost provjere činjenica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344817"/>
            <a:ext cx="12745164" cy="1488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 21. stoljeću, gdje su informacije sve dostupnije, ali često nepouzdane, važnost provjere činjenica i verifikacije ne može se zanemariti.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047161"/>
            <a:ext cx="22860" cy="2083713"/>
          </a:xfrm>
          <a:prstGeom prst="rect">
            <a:avLst/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45329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5150" dirty="0"/>
          </a:p>
        </p:txBody>
      </p:sp>
      <p:sp>
        <p:nvSpPr>
          <p:cNvPr id="6" name="Text 4"/>
          <p:cNvSpPr/>
          <p:nvPr/>
        </p:nvSpPr>
        <p:spPr>
          <a:xfrm>
            <a:off x="1644372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Ključn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5785485"/>
            <a:ext cx="418218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Google Fact Check Explorer, Snopes, PolitiFact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23986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6014561" y="5356265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23986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Unakrsno referenciranje, obrnuto pretraživanje slika, provjera metapodataka, procjena izvora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54302" y="445329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150"/>
              </a:lnSpc>
              <a:buNone/>
            </a:pPr>
            <a:r>
              <a:rPr lang="en-US" sz="5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4</a:t>
            </a:r>
            <a:endParaRPr lang="en-US" sz="5150" dirty="0"/>
          </a:p>
        </p:txBody>
      </p:sp>
      <p:sp>
        <p:nvSpPr>
          <p:cNvPr id="12" name="Text 10"/>
          <p:cNvSpPr/>
          <p:nvPr/>
        </p:nvSpPr>
        <p:spPr>
          <a:xfrm>
            <a:off x="10505003" y="53562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654302" y="5785485"/>
            <a:ext cx="418230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Pristranost potvrđivanja, pretjerano oslanjanje na jedan izvor, pogrešno tumačenje satire, ignoriranje konteksta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93729" y="6901696"/>
            <a:ext cx="130428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Korištenjem pravih alata, primjenom kritičkih tehnika i svjesnošću uobičajenih zamki, pojedinci mogu razviti snažne vještine provjere činjenica koje doprinose informiranijem i pronicljivijem društvu.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37259"/>
            <a:ext cx="13042821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4650"/>
              </a:lnSpc>
              <a:buNone/>
            </a:pPr>
            <a:r>
              <a:rPr lang="en-US" sz="117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Hvala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793790" y="5094684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Imate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pitanja?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99448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 današnjem brzom digitalnom svijetu,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informacije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šire se vrlo brzo, što čini ključnim razvijanje vještina provjere činjenica i informacija. Sposobnost kritičkog pregledavanja vijesti i podataka ključna je za sve, od novinara i edukatora do svakodnevnih korisnika medija.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613315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Ova prezentacija istražuje ključne alate i resurse, učinkovite tehnike za provjeru izvora i uobičajene zamke koje treba izbjegavati prilikom provjere činjenica.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5068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Dnevni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red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(Agenda)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68204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i resursi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4165044"/>
            <a:ext cx="353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 slobodno dostupne platforme osmišljene za provjeru autentičnosti vijesti, slika i drugih medija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23986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98400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868829" y="3735824"/>
            <a:ext cx="26011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verifikacije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868829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Naučite učinkovite metode za unakrsno referenciranje izvora, provjeru slika i procjenu vjerodostojnosti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54302" y="366760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28716" y="370480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299144" y="37358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299144" y="4165044"/>
            <a:ext cx="353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Razumjeti pogreške koje ljudi često čine prilikom provjere informacija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281255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kraja ove prezentacije imat ćete praktično znanje koje će vam pomoći u borbi protiv lažnih informacija i ostati informirani činjenicama.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14694"/>
            <a:ext cx="6750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Osnovni alati za provjeru 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31607"/>
            <a:ext cx="91440" cy="206228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06448" y="3401828"/>
            <a:ext cx="31686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Googleov </a:t>
            </a:r>
            <a:r>
              <a:rPr lang="en-US" sz="1950" dirty="0" err="1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istraživač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endParaRPr lang="hr-HR" sz="1950" dirty="0" smtClean="0">
              <a:solidFill>
                <a:srgbClr val="384653"/>
              </a:solidFill>
              <a:latin typeface="Host Grotesk Medium" pitchFamily="34" charset="0"/>
              <a:ea typeface="Host Grotesk Medium" pitchFamily="34" charset="-122"/>
              <a:cs typeface="Host Grotesk Medium" pitchFamily="34" charset="-120"/>
            </a:endParaRPr>
          </a:p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provjeru činjenica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106448" y="4108821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Prikuplja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provjere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činjenic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 uglednih izvora diljem weba, omogućujući korisnicima pretraživanje tvrdnji 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uvid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način na koji su one evaluirane</a:t>
            </a:r>
            <a:r>
              <a:rPr lang="hr-HR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3331607"/>
            <a:ext cx="4215408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3331607"/>
            <a:ext cx="91440" cy="206228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20095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Snopes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520095" y="3982045"/>
            <a:ext cx="36815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Jedna od najpoznatijih web stranica za provjeru činjenica, specijalizirana za razotkrivanje mitova, urbanih legendi i viralnih informacija.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9621203" y="3331607"/>
            <a:ext cx="4215289" cy="2062282"/>
          </a:xfrm>
          <a:prstGeom prst="roundRect">
            <a:avLst>
              <a:gd name="adj" fmla="val 4042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3331607"/>
            <a:ext cx="91440" cy="206228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33861" y="3552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PolitiFact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9933861" y="3982045"/>
            <a:ext cx="3681413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 detaljnu provjeru činjenica o političkim izjavama, ocjenjujući ih na "Istinomjeru"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(„Truth-O-Meter”)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kako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 se pokazalo koliko su točne.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793790" y="5617131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Poznavanje ovih platformi omogućuje korisnicima brzu provjeru činjenica prije dijeljenja ili oslanjanja na informacije.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07075"/>
            <a:ext cx="5841921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600"/>
              </a:lnSpc>
              <a:buNone/>
            </a:pPr>
            <a:r>
              <a:rPr lang="en-US" sz="2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Više specijaliziranih alata za provjeru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592217" y="1239798"/>
            <a:ext cx="185082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FactCheck.org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592217" y="1619131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Nestranačka, neprofitna organizacija koja pruža dubinske analize i razotkriva lažne političke i javnopolitičke tvrdnje.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2230041"/>
            <a:ext cx="6542365" cy="65423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3438" y="1239798"/>
            <a:ext cx="198167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800"/>
              </a:lnSpc>
              <a:buNone/>
            </a:pPr>
            <a:r>
              <a:rPr lang="en-US" sz="1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Alati za vizualnu provjeru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503438" y="1619131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TinEye: Alat za obrnuto pretraživanje slika koji pomaže u provjeri porijekla slike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7503438" y="1893094"/>
            <a:ext cx="6542365" cy="222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700"/>
              </a:lnSpc>
              <a:buSzPct val="100000"/>
              <a:buChar char="•"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InVID: </a:t>
            </a:r>
            <a:r>
              <a:rPr lang="en-US" sz="11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Proširenje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preglednik</a:t>
            </a:r>
            <a:r>
              <a:rPr lang="hr-HR" sz="11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</a:t>
            </a:r>
            <a:r>
              <a:rPr lang="en-US" sz="11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koje pomaže u provjeri videozapisa i slika s društvenih mreža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7503438" y="2248495"/>
            <a:ext cx="6542365" cy="444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Ovi alati su ključni za prepoznavanje manipuliranih ili vizualnih prikaza izvan konteksta koji se često brzo šire internetom.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0611"/>
            <a:ext cx="95541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Unakrsno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referenciranje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pouzdan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izvor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ima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3345180"/>
            <a:ext cx="88189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Uvijek provjerite tvrdnju konzultirajući više pouzdanih izvora.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793790" y="3047524"/>
            <a:ext cx="22860" cy="967383"/>
          </a:xfrm>
          <a:prstGeom prst="rect">
            <a:avLst/>
          </a:prstGeom>
          <a:solidFill>
            <a:srgbClr val="95CCDA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38149"/>
            <a:ext cx="496133" cy="4961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7930" y="4355902"/>
            <a:ext cx="28471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Etablirane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novinske kuće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537930" y="4785122"/>
            <a:ext cx="3438049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Organizacije sa strogim uredničkim standardima i procesima provjere činjenica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4238149"/>
            <a:ext cx="496133" cy="49613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68127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Akademski časopisi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968127" y="4785122"/>
            <a:ext cx="3438168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Recenzirane publikacije sa strogim standardima provjere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4238149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43559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Službena izvješća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0398443" y="4785122"/>
            <a:ext cx="3438168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Dokumenti uglednih organizacija poput WHO-a ili vladinih agencija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793790" y="5901333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Primjer: Za medicinske tvrdnje obratite se Svjetskoj zdravstvenoj organizaciji ili PubMedu kako biste potvrdili legitimnost.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92405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Tehnike provjere slika i videa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763202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900"/>
              </a:lnSpc>
              <a:buNone/>
            </a:pPr>
            <a:r>
              <a:rPr lang="en-US" sz="2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Slike se često zloupotrebljavaju ili izvlače iz konteksta kako bi se gledatelji doveli u zabludu.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2882"/>
            <a:ext cx="992267" cy="120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84415" y="3251240"/>
            <a:ext cx="25409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Obrnuto pretraživanje slika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984415" y="3759756"/>
            <a:ext cx="644140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Pomoću Googlea ili TinEyea pratite sliku do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njezinog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nog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55770"/>
            <a:ext cx="992267" cy="15005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84415" y="44541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Provjerite metapodatke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984415" y="4962644"/>
            <a:ext cx="644140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Analizirajte informacije poput lokacije, vremena i datuma stvaranja pomoću alata poput FotoForensicsa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050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Procjena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pristranosti</a:t>
            </a:r>
            <a:r>
              <a:rPr lang="en-US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 </a:t>
            </a:r>
            <a:r>
              <a:rPr lang="en-US" sz="3900" dirty="0" err="1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vjerodostojnosti</a:t>
            </a:r>
            <a:r>
              <a:rPr lang="hr-HR" sz="3900" dirty="0" smtClean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izvora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78311"/>
            <a:ext cx="75564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 pristranosti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reputacije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 ključno je za točnu provjeru činjenica.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86168" y="3303449"/>
            <a:ext cx="26078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</a:t>
            </a: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edij</a:t>
            </a:r>
            <a:r>
              <a:rPr lang="hr-HR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ska pristranost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/</a:t>
            </a:r>
          </a:p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Provjera</a:t>
            </a:r>
            <a:r>
              <a:rPr lang="en-US" sz="1950" dirty="0" smtClean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činjenica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487359" y="3938707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Pruža analizu političke orijentacije izvora, činjeničnog izvještavanja i transparentnosti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3199209"/>
            <a:ext cx="3679031" cy="1734145"/>
          </a:xfrm>
          <a:prstGeom prst="roundRect">
            <a:avLst>
              <a:gd name="adj" fmla="val 480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63557" y="34051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Istraživanje vlasništva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363557" y="3834408"/>
            <a:ext cx="326707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Istražite tko je vlasnik publikacije ili web stranice kako biste razumjeli potencijalne sukobe interesa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80190" y="5131713"/>
            <a:ext cx="7556421" cy="1138833"/>
          </a:xfrm>
          <a:prstGeom prst="roundRect">
            <a:avLst>
              <a:gd name="adj" fmla="val 732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6168" y="5337691"/>
            <a:ext cx="24987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Analiza dosadašnjih rezultata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486168" y="5766911"/>
            <a:ext cx="714446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Ispitajte povijest ispravaka, povlačenja i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točnosti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izvora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kojeg provjeravate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280190" y="6493788"/>
            <a:ext cx="755642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vam omogućuje da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utvrdite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koliko 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vjerojatno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 će izvor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točno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prikazati informacije ili će se one možda promijeniti zbog pristranosti.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296"/>
            <a:ext cx="772787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Uobičajene zamke u provjeri činjenica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69005"/>
            <a:ext cx="6422231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49" y="3194209"/>
            <a:ext cx="595313" cy="5953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5843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015008" y="39879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Pristranost potvrde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Ljudi često traže informacije koje podupiru njihova postojeća uvjerenja. Kako biste to izbjegli, aktivno tražite suprotna gledišta i </a:t>
            </a:r>
            <a:r>
              <a:rPr lang="hr-HR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izazovite </a:t>
            </a:r>
            <a:r>
              <a:rPr lang="en-US" sz="1550" dirty="0" err="1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svoje</a:t>
            </a:r>
            <a:r>
              <a:rPr lang="en-US" sz="1550" dirty="0" smtClean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pretpostavke.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3491865"/>
            <a:ext cx="6422231" cy="2039541"/>
          </a:xfrm>
          <a:prstGeom prst="roundRect">
            <a:avLst>
              <a:gd name="adj" fmla="val 5380"/>
            </a:avLst>
          </a:prstGeom>
          <a:solidFill>
            <a:srgbClr val="FAF9F5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469005"/>
            <a:ext cx="6422231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838" y="3194209"/>
            <a:ext cx="595313" cy="5953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06432" y="334303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635597" y="3987998"/>
            <a:ext cx="33012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Preveliko oslanjanje na jedan izvor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635597" y="4417219"/>
            <a:ext cx="5979795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Oslanjanje na jedan izvor za provjeru činjenica, čak i ako je ugledan, može dovesti do nepotpunih ili pogrešnih rezultata. Uvijek provjerite informacije s više izvora.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93790" y="5754648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Razumijevanje ovih zamki može pomoći u osiguravanju točnijih procjena prilikom provjere informacija.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831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Host Grotesk Medium</vt:lpstr>
      <vt:lpstr>Calibri</vt:lpstr>
      <vt:lpstr>Roboto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5</cp:revision>
  <dcterms:created xsi:type="dcterms:W3CDTF">2025-09-11T13:08:12Z</dcterms:created>
  <dcterms:modified xsi:type="dcterms:W3CDTF">2026-01-31T02:35:27Z</dcterms:modified>
</cp:coreProperties>
</file>