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itchFamily="2" charset="0"/>
      <p:regular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8E7DA-FE8B-4A1E-A633-7CE5B6293C2A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89BA4-BEBE-48D5-A7C8-D6B827E26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7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98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57" y="838438"/>
            <a:ext cx="1448276" cy="144827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23128" y="811411"/>
            <a:ext cx="5271016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MEDIActive Youth: Informing the Balkans</a:t>
            </a:r>
            <a:endParaRPr lang="en-US" sz="2100" dirty="0"/>
          </a:p>
        </p:txBody>
      </p:sp>
      <p:sp>
        <p:nvSpPr>
          <p:cNvPr id="5" name="Text 1"/>
          <p:cNvSpPr/>
          <p:nvPr/>
        </p:nvSpPr>
        <p:spPr>
          <a:xfrm>
            <a:off x="560677" y="2541822"/>
            <a:ext cx="10395917" cy="270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650"/>
              </a:lnSpc>
              <a:buNone/>
            </a:pPr>
            <a:r>
              <a:rPr lang="hr-HR" sz="8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</a:t>
            </a:r>
            <a:r>
              <a:rPr lang="hr-HR" sz="8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edijski</a:t>
            </a:r>
            <a:r>
              <a:rPr lang="en-US" sz="8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endParaRPr lang="en-US" sz="8000" b="1" dirty="0" smtClean="0">
              <a:solidFill>
                <a:srgbClr val="403C4E"/>
              </a:solidFill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pPr marL="0" indent="0" algn="l">
              <a:lnSpc>
                <a:spcPts val="10650"/>
              </a:lnSpc>
              <a:buNone/>
            </a:pPr>
            <a:r>
              <a:rPr lang="hr-HR" sz="8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</a:t>
            </a:r>
            <a:r>
              <a:rPr lang="en-US" sz="8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tivi</a:t>
            </a:r>
            <a:r>
              <a:rPr lang="hr-HR" sz="8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zam mladih</a:t>
            </a:r>
            <a:endParaRPr lang="en-US" sz="8000" dirty="0"/>
          </a:p>
        </p:txBody>
      </p:sp>
      <p:sp>
        <p:nvSpPr>
          <p:cNvPr id="6" name="Text 2"/>
          <p:cNvSpPr/>
          <p:nvPr/>
        </p:nvSpPr>
        <p:spPr>
          <a:xfrm>
            <a:off x="757357" y="5884307"/>
            <a:ext cx="7629287" cy="1081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hr-HR" sz="3400" b="1" dirty="0" smtClean="0">
                <a:solidFill>
                  <a:srgbClr val="403C4E"/>
                </a:solidFill>
                <a:ea typeface="Merriweather Bold" pitchFamily="34" charset="-122"/>
              </a:rPr>
              <a:t>Moć i zamke u digitalnom dobu</a:t>
            </a:r>
            <a:endParaRPr lang="en-US" sz="3400" dirty="0"/>
          </a:p>
        </p:txBody>
      </p:sp>
      <p:sp>
        <p:nvSpPr>
          <p:cNvPr id="7" name="Text 3"/>
          <p:cNvSpPr/>
          <p:nvPr/>
        </p:nvSpPr>
        <p:spPr>
          <a:xfrm>
            <a:off x="757357" y="7290673"/>
            <a:ext cx="762928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20346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6632"/>
            <a:ext cx="119774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Značajni primjeri aktivizma mladih u medijima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79201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148721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5" name="Shape 3"/>
          <p:cNvSpPr/>
          <p:nvPr/>
        </p:nvSpPr>
        <p:spPr>
          <a:xfrm>
            <a:off x="3657540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6" name="Text 4"/>
          <p:cNvSpPr/>
          <p:nvPr/>
        </p:nvSpPr>
        <p:spPr>
          <a:xfrm>
            <a:off x="3861614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051084" y="27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Arapsko proljeće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51084" y="3236595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 aktivisti koristili su društvene mreže za organiziranje ustanaka diljem Bliskog istoka, zaobilazeći državnu cenzuru i omogućujući masovnu mobilizaciju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2179201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7428548" y="2148721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11" name="Shape 9"/>
          <p:cNvSpPr/>
          <p:nvPr/>
        </p:nvSpPr>
        <p:spPr>
          <a:xfrm>
            <a:off x="10292298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12" name="Text 10"/>
          <p:cNvSpPr/>
          <p:nvPr/>
        </p:nvSpPr>
        <p:spPr>
          <a:xfrm>
            <a:off x="10496371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7685842" y="27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hr-HR" sz="22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„</a:t>
            </a:r>
            <a:r>
              <a:rPr lang="en-US" sz="22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Black 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Lives </a:t>
            </a:r>
            <a:r>
              <a:rPr lang="en-US" sz="22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Matter</a:t>
            </a:r>
            <a:r>
              <a:rPr lang="hr-HR" sz="22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”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85842" y="3236595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 aktivisti pojačali su pokret putem hashtagova i prijenosa prosvjeda uživo, skrećući globalnu pozornost na probleme policijske brutalnosti.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149572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16" name="Shape 14"/>
          <p:cNvSpPr/>
          <p:nvPr/>
        </p:nvSpPr>
        <p:spPr>
          <a:xfrm>
            <a:off x="793790" y="5119092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17" name="Shape 15"/>
          <p:cNvSpPr/>
          <p:nvPr/>
        </p:nvSpPr>
        <p:spPr>
          <a:xfrm>
            <a:off x="3657540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18" name="Text 16"/>
          <p:cNvSpPr/>
          <p:nvPr/>
        </p:nvSpPr>
        <p:spPr>
          <a:xfrm>
            <a:off x="3861614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1051084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Klimatske promjene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1051084" y="6206966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Greta Thunberg i drugi koristili su društvene mreže za organiziranje globalnih klimatskih štrajkova i vršenje pritiska na svjetske čelnike za smisleno djelovanje.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8548" y="5149572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22" name="Shape 20"/>
          <p:cNvSpPr/>
          <p:nvPr/>
        </p:nvSpPr>
        <p:spPr>
          <a:xfrm>
            <a:off x="7428548" y="5119092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23" name="Shape 21"/>
          <p:cNvSpPr/>
          <p:nvPr/>
        </p:nvSpPr>
        <p:spPr>
          <a:xfrm>
            <a:off x="10292298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24" name="Text 22"/>
          <p:cNvSpPr/>
          <p:nvPr/>
        </p:nvSpPr>
        <p:spPr>
          <a:xfrm>
            <a:off x="10496371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7685842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Pokret #MeToo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7685842" y="6206966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Uglavnom vođen mladim aktivistima, ovaj pokret se brzo proširio društvenim mrežama kako bi se suočio sa seksualnim uznemiravanjem i napadima diljem svijeta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8413"/>
            <a:ext cx="83617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Zaključak: Analogija alata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4802505"/>
            <a:ext cx="590454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 mreže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hr-HR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Hilti</a:t>
            </a:r>
            <a:r>
              <a:rPr lang="en-US" sz="1750" dirty="0" smtClean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odvijač</a:t>
            </a:r>
            <a:r>
              <a:rPr lang="hr-HR" sz="1750" dirty="0" smtClean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</a:t>
            </a: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moćan alat koji može biti učinkovit samo ako korisnik zna kako njime rukovati.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802505"/>
            <a:ext cx="30480" cy="1088708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6146363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 većinu mladih ljudi kojima nedostaje odgovarajuća „obuka“ ili iskustvo, društveni mediji često služe kao prepreka, a ne kao omogućitelj političkog osnaživanja.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774168"/>
            <a:ext cx="49357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Iskorištavanje punog potencijala zahtijeva: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599521" y="535531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Kritička medijska pismenost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7975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Aktivno sudjelovanje s različitim perspektivama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2397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Dobro razvijena politička svijest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99521" y="668190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Tradicionalne istraživačke vještine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599521" y="712410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hr-HR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Sposobnost</a:t>
            </a: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provjere informacija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2699980"/>
            <a:ext cx="13042821" cy="212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700"/>
              </a:lnSpc>
              <a:buNone/>
            </a:pPr>
            <a:r>
              <a:rPr lang="hr-HR" sz="13350" b="1" dirty="0" smtClean="0">
                <a:solidFill>
                  <a:srgbClr val="403C4E"/>
                </a:solidFill>
                <a:latin typeface="Merriweather Bold" pitchFamily="34" charset="0"/>
              </a:rPr>
              <a:t>Hvala</a:t>
            </a:r>
            <a:endParaRPr lang="en-US" sz="13350" dirty="0"/>
          </a:p>
        </p:txBody>
      </p:sp>
      <p:sp>
        <p:nvSpPr>
          <p:cNvPr id="5" name="Text 2"/>
          <p:cNvSpPr/>
          <p:nvPr/>
        </p:nvSpPr>
        <p:spPr>
          <a:xfrm>
            <a:off x="793790" y="51665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hr-HR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Pitanja</a:t>
            </a: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?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394664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6093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hr-HR" sz="1700" dirty="0" smtClean="0">
                <a:latin typeface="Open Sans" charset="0"/>
                <a:ea typeface="Open Sans" charset="0"/>
                <a:cs typeface="Open Sans" charset="0"/>
              </a:rPr>
              <a:t>Aktivizam </a:t>
            </a:r>
            <a:r>
              <a:rPr lang="en-US" sz="1700" dirty="0" err="1" smtClean="0">
                <a:latin typeface="Open Sans" charset="0"/>
                <a:ea typeface="Open Sans" charset="0"/>
                <a:cs typeface="Open Sans" charset="0"/>
              </a:rPr>
              <a:t>mladih</a:t>
            </a:r>
            <a:r>
              <a:rPr lang="en-US" sz="1700" dirty="0" smtClean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bio je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snažna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sila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društvenih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promjena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kroz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povijest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. U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moderno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doba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evoluirao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je s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digitalnom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tehnologijom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stvarajući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nove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prilike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i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izazove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. Ova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prezentacija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istražuje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kako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mladi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ljudi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koriste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medije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za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društvene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promjene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utjecaj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društvenih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medija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na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političku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svijest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i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ključne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vještine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potrebne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za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snalaženje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u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današnjem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informacijskom</a:t>
            </a:r>
            <a:r>
              <a:rPr lang="en-US" sz="17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700" dirty="0" err="1">
                <a:latin typeface="Open Sans" charset="0"/>
                <a:ea typeface="Open Sans" charset="0"/>
                <a:cs typeface="Open Sans" charset="0"/>
              </a:rPr>
              <a:t>krajoliku</a:t>
            </a:r>
            <a:r>
              <a:rPr lang="en-US" sz="1700" dirty="0" smtClean="0">
                <a:latin typeface="Open Sans" charset="0"/>
                <a:ea typeface="Open Sans" charset="0"/>
                <a:cs typeface="Open Sans" charset="0"/>
              </a:rPr>
              <a:t>.</a:t>
            </a:r>
            <a:endParaRPr lang="en-US" sz="1700" dirty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26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3299"/>
            <a:ext cx="68644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Definiranje aktivizma mladih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05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Aktivno sudjelovanje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543419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 ljudi aktivno promiču društvene promjene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prosvjede</a:t>
            </a:r>
            <a:r>
              <a:rPr lang="hr-HR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</a:t>
            </a: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zagovar</a:t>
            </a:r>
            <a:r>
              <a:rPr lang="hr-HR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ačke kampanje</a:t>
            </a: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podizanje svijesti, građanski angažman i volontiranje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053001"/>
            <a:ext cx="34125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Iznad demonstracija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54341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Uključuje suptilnije oblike poput obrazovnih inicijativa i izgradnje vještina za građansko sudjelovanje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05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Razvoj definicije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54341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 vremenom se proširio kako bi obuhvatio različite pristupe poticanju aktivnog građanstva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87037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 što ističe znanstvenik Ron Kassimir, stanje mladih izravno utječe na težnje i izazove društva, naglašavajući važnost njihovog aktivizma.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65296"/>
            <a:ext cx="5966222" cy="528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Zašto je aktivizam mladih važan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7" y="1438037"/>
            <a:ext cx="6516648" cy="65166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29155" y="1400056"/>
            <a:ext cx="651664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 ljudi donose svježe perspektive, energiju i predanost rješavanju društvenih problema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7529155" y="2000488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Njihova uključenost pomaže u oblikovanju budućeg vodstva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7529155" y="2330291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Održava demokratsko sudjelovanje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7529155" y="2660094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Bitno za suočavanje s izazovima 21. stoljeća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529155" y="2989898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 pozitivne promjene za zajednice i šire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92217" y="8335208"/>
            <a:ext cx="13445966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Digitalno doba transformiralo je aktivizam mladih pružajući nove alate za angažman, ali također predstavlja izazove poput održavanja dugoročne predanosti, rješavanja digitalnog jaza i suprotstavljanja vladinom nadzoru.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3874" y="929045"/>
            <a:ext cx="7649051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Utjecaj društvenih medija na politiku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874" y="2584252"/>
            <a:ext cx="1067872" cy="15721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15225" y="2797731"/>
            <a:ext cx="2752963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Cambridge Analytica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515225" y="3259455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Iskoristili su podatke s Facebooka kako bi ciljali neodlučne birače putem personaliziranih kampanja tijekom Brexita i Trumpovih izbora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874" y="4156353"/>
            <a:ext cx="1067872" cy="15721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15225" y="4369832"/>
            <a:ext cx="3031212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Manipulacija platformom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515225" y="4831556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Mobilizirao</a:t>
            </a:r>
            <a:r>
              <a:rPr lang="hr-HR" sz="16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</a:t>
            </a:r>
            <a:r>
              <a:rPr lang="en-US" sz="16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pasivne pojedince u Brexitu i potisnuo potencijalne glasove za Hillary Clinton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874" y="5728454"/>
            <a:ext cx="1067872" cy="15721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15225" y="5941933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Nedavni primjer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515225" y="6403658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Elon Musk je širio dezinformacije na X-u (Twitteru), uključujući lažni video o Kamali Harris sa 120-130 milijuna pregleda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1853" y="601385"/>
            <a:ext cx="7613094" cy="1367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Obrasci konzumacije medija kod mladih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1853" y="2296477"/>
            <a:ext cx="7613094" cy="1629251"/>
          </a:xfrm>
          <a:prstGeom prst="roundRect">
            <a:avLst>
              <a:gd name="adj" fmla="val 5638"/>
            </a:avLst>
          </a:prstGeom>
          <a:solidFill>
            <a:srgbClr val="FCF2B5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571" y="2637473"/>
            <a:ext cx="273368" cy="2187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62656" y="2569845"/>
            <a:ext cx="6683573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Prema Europskoj komisiji, preko 40% mladih svakodnevno se susreće s lažnim vijestima, a malo tko provjerava točnost takvih informacija.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6251853" y="439043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Ključni trendovi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251853" y="4950857"/>
            <a:ext cx="353972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 ljudi provode značajnu količinu vremena na internetu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6251853" y="5727144"/>
            <a:ext cx="353972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Oslanjajte se na društvene mreže kao primarni izvor vijesti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6251853" y="6503432"/>
            <a:ext cx="3539728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Preferirajte platforme za privatne poruke poput Instagrama i Messengera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10332839" y="439043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Zabrinutosti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10332839" y="4950857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Mnogima nedostaje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en-US" sz="1700" dirty="0" smtClean="0">
              <a:solidFill>
                <a:srgbClr val="403C4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l" rtl="0">
              <a:lnSpc>
                <a:spcPts val="2750"/>
              </a:lnSpc>
              <a:buSzPct val="100000"/>
            </a:pPr>
            <a:r>
              <a:rPr lang="en-US" sz="17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    </a:t>
            </a:r>
            <a:r>
              <a:rPr lang="en-US" sz="17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pismenosti</a:t>
            </a:r>
            <a:endParaRPr lang="en-US" sz="1700" dirty="0"/>
          </a:p>
        </p:txBody>
      </p:sp>
      <p:sp>
        <p:nvSpPr>
          <p:cNvPr id="13" name="Text 9"/>
          <p:cNvSpPr/>
          <p:nvPr/>
        </p:nvSpPr>
        <p:spPr>
          <a:xfrm>
            <a:off x="10332839" y="5757268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750"/>
              </a:lnSpc>
              <a:buSzPct val="100000"/>
              <a:buChar char="•"/>
            </a:pPr>
            <a:r>
              <a:rPr lang="hr-HR" sz="17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Podložan</a:t>
            </a:r>
            <a:r>
              <a:rPr lang="en-US" sz="17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dezinformacij</a:t>
            </a:r>
            <a:r>
              <a:rPr lang="hr-HR" sz="17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ama</a:t>
            </a:r>
            <a:endParaRPr lang="en-US" sz="1700" dirty="0"/>
          </a:p>
        </p:txBody>
      </p:sp>
      <p:sp>
        <p:nvSpPr>
          <p:cNvPr id="14" name="Text 10"/>
          <p:cNvSpPr/>
          <p:nvPr/>
        </p:nvSpPr>
        <p:spPr>
          <a:xfrm>
            <a:off x="10332839" y="6252030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750"/>
              </a:lnSpc>
              <a:buSzPct val="100000"/>
              <a:buChar char="•"/>
            </a:pPr>
            <a:r>
              <a:rPr lang="hr-HR" sz="17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Ranjiv</a:t>
            </a:r>
            <a:r>
              <a:rPr lang="en-US" sz="17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 manipulaciju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824" y="572333"/>
            <a:ext cx="7687151" cy="1300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Dvostruka priroda aktivizma na društvenim mrežama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4824" y="2185154"/>
            <a:ext cx="22860" cy="5474137"/>
          </a:xfrm>
          <a:prstGeom prst="roundRect">
            <a:avLst>
              <a:gd name="adj" fmla="val 382399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6237684" y="2185154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45806" y="240089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Optimističan pogled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445806" y="2850833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Aktivizam mladih evoluirao je i uključuje angažman na društvenim mrežama, volonterski rad i netradicionalne pokrete.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237684" y="4148614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45806" y="436435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Pesimističan pogled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445806" y="4814292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Kritičari tvrde da je današnja mladež egocentričnija i manje građanski angažirana od prethodnih generacija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37684" y="6112073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45806" y="632781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Stvarnost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6445806" y="6777752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Dok manjina koristi društvene mreže za podizanje političke svijesti, većina ih koristi u svrhu zabave ili pasivno.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78994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Studija slučaja: Arapsko proljeće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Počevši od 2010. godine, ovaj val prosvjeda i revolucija preoblikovao je Bliski istok. Mladi aktivisti koristili su platforme poput Facebooka, Twittera i YouTubea za: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3840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Organizirajte demonstracije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8060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Podizanje svijesti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32280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Razmjena informacija u zemljama poput Tunisa i Egipta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76500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Zaobi</a:t>
            </a:r>
            <a:r>
              <a:rPr lang="hr-HR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laženje</a:t>
            </a: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</a:t>
            </a:r>
            <a:r>
              <a:rPr lang="hr-HR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</a:t>
            </a: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</a:t>
            </a:r>
            <a:r>
              <a:rPr lang="hr-HR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20719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Omogu</a:t>
            </a:r>
            <a:r>
              <a:rPr lang="hr-HR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ćena</a:t>
            </a: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masovn</a:t>
            </a:r>
            <a:r>
              <a:rPr lang="hr-HR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</a:t>
            </a: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mobilizacij</a:t>
            </a:r>
            <a:r>
              <a:rPr lang="hr-HR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774174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Vladini pokušaji blokiranja pristupa internetu - poput ograničenja web stranica u Tunisu i petodnevnog nestanka interneta u Egiptu - samo su ojačali odlučnost prosvjednika.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12" y="1874044"/>
            <a:ext cx="4996458" cy="448139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172200" y="697468"/>
            <a:ext cx="6298644" cy="612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Problem mjehurića filtera</a:t>
            </a:r>
            <a:endParaRPr lang="en-US" sz="3850" dirty="0"/>
          </a:p>
        </p:txBody>
      </p:sp>
      <p:sp>
        <p:nvSpPr>
          <p:cNvPr id="5" name="Text 1"/>
          <p:cNvSpPr/>
          <p:nvPr/>
        </p:nvSpPr>
        <p:spPr>
          <a:xfrm>
            <a:off x="6466046" y="1823918"/>
            <a:ext cx="7478554" cy="940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Istraživanje ADMe grupe u Beču ističe da većina mladih koristi društvene mreže prvenstveno za zabavu, a manje ih zanima politički sadržaj.</a:t>
            </a:r>
            <a:endParaRPr lang="en-US" sz="1500" dirty="0"/>
          </a:p>
        </p:txBody>
      </p:sp>
      <p:sp>
        <p:nvSpPr>
          <p:cNvPr id="6" name="Shape 2"/>
          <p:cNvSpPr/>
          <p:nvPr/>
        </p:nvSpPr>
        <p:spPr>
          <a:xfrm>
            <a:off x="6172200" y="1603534"/>
            <a:ext cx="22860" cy="1381244"/>
          </a:xfrm>
          <a:prstGeom prst="rect">
            <a:avLst/>
          </a:prstGeom>
          <a:solidFill>
            <a:srgbClr val="FFAD94"/>
          </a:solidFill>
          <a:ln/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205163"/>
            <a:ext cx="979646" cy="144232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47704" y="3401020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Zamka algoritma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347704" y="3824645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Većina mladih postaje žrtvom algoritama koji stvaraju "mjehuriće filtera", ograničavajući ih na uske, </a:t>
            </a:r>
            <a:r>
              <a:rPr lang="hr-HR" sz="15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ponavljajuće</a:t>
            </a:r>
            <a:r>
              <a:rPr lang="en-US" sz="150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 često pristrane informacije.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4647486"/>
            <a:ext cx="979646" cy="14423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47704" y="4843343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Nedostatak vještina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347704" y="5266968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Samo oni koji posjeduju vještine kritičke analize i traženja različitih izvora mogu iskoristiti društvene mreže za smisleno učenje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6089809"/>
            <a:ext cx="979646" cy="144232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347704" y="6285667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Posljedice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7347704" y="6709291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 druge, ove platforme mogu dovesti do intelektualne stagnacije, pojačavajući pojednostavljene stavove i obeshrabrujući dublju političku svijest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781</Words>
  <Application>Microsoft Office PowerPoint</Application>
  <PresentationFormat>Custom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Merriweather Bold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9</cp:revision>
  <dcterms:created xsi:type="dcterms:W3CDTF">2025-09-11T13:12:31Z</dcterms:created>
  <dcterms:modified xsi:type="dcterms:W3CDTF">2026-01-31T02:41:21Z</dcterms:modified>
</cp:coreProperties>
</file>