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Geist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1B7D7-EF59-47C0-A212-BFBA01387F5F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F4569-B67D-4966-9AA4-CFC37D62AA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805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umberdyslexia.com/critical-thinking-games-onlin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ess.com/hom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croteam.com/talosprincip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235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35" y="3573185"/>
            <a:ext cx="1332190" cy="133219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991803" y="3548301"/>
            <a:ext cx="5140643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5" name="Text 1"/>
          <p:cNvSpPr/>
          <p:nvPr/>
        </p:nvSpPr>
        <p:spPr>
          <a:xfrm>
            <a:off x="8625602" y="3528417"/>
            <a:ext cx="53231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96754" y="5244227"/>
            <a:ext cx="13236773" cy="124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hr-HR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Šta je kritičko razmišljanje</a:t>
            </a:r>
            <a:r>
              <a:rPr lang="en-US" sz="780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7800" dirty="0"/>
          </a:p>
        </p:txBody>
      </p:sp>
      <p:sp>
        <p:nvSpPr>
          <p:cNvPr id="7" name="Text 3"/>
          <p:cNvSpPr/>
          <p:nvPr/>
        </p:nvSpPr>
        <p:spPr>
          <a:xfrm>
            <a:off x="696635" y="6970157"/>
            <a:ext cx="13237131" cy="398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100"/>
              </a:lnSpc>
            </a:pPr>
            <a:r>
              <a:rPr lang="en-US" sz="1900" dirty="0" smtClean="0">
                <a:latin typeface="Geist" charset="0"/>
                <a:ea typeface="Geist" charset="0"/>
                <a:cs typeface="Geist" charset="0"/>
              </a:rPr>
              <a:t>Razotkrivanje </a:t>
            </a:r>
            <a:r>
              <a:rPr lang="en-US" sz="1900" noProof="1" smtClean="0">
                <a:latin typeface="Geist" charset="0"/>
                <a:ea typeface="Geist" charset="0"/>
                <a:cs typeface="Geist" charset="0"/>
              </a:rPr>
              <a:t>ključnih</a:t>
            </a:r>
            <a:r>
              <a:rPr lang="en-US" sz="1900" dirty="0" smtClean="0">
                <a:latin typeface="Geist" charset="0"/>
                <a:ea typeface="Geist" charset="0"/>
                <a:cs typeface="Geist" charset="0"/>
              </a:rPr>
              <a:t> </a:t>
            </a:r>
            <a:r>
              <a:rPr lang="en-US" sz="1900" dirty="0">
                <a:latin typeface="Geist" charset="0"/>
                <a:ea typeface="Geist" charset="0"/>
                <a:cs typeface="Geist" charset="0"/>
              </a:rPr>
              <a:t>koncepata i temeljnih načela koja oblikuju informirano donošenje odluka.</a:t>
            </a:r>
          </a:p>
          <a:p>
            <a:pPr marL="0" indent="0" algn="ctr">
              <a:lnSpc>
                <a:spcPts val="3100"/>
              </a:lnSpc>
              <a:buNone/>
            </a:pPr>
            <a:endParaRPr lang="en-US" sz="1950" dirty="0"/>
          </a:p>
        </p:txBody>
      </p:sp>
    </p:spTree>
    <p:extLst>
      <p:ext uri="{BB962C8B-B14F-4D97-AF65-F5344CB8AC3E}">
        <p14:creationId xmlns:p14="http://schemas.microsoft.com/office/powerpoint/2010/main" val="59248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8467"/>
            <a:ext cx="86770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Više igara kritičkog mišljenja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94221"/>
            <a:ext cx="30737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Numberdyslexia.com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75365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Nudi kolekciju online igara za poboljšanje vještina kritičkog mišljenja, uključujući klasike kao što su: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052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Sudoku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24744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Tangram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68964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Logičke zagonetke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2942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u="sng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Brainstorm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8753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za više igrača koja izaziva igrače da: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4423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odluke na temelju analitičkog promatranja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8845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Završ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zadatke prije drugih igrača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532673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Pom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iču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kognitivne granice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599521" y="576893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Vježbaj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 kritičkog mišljenja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896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Zaključak: Vitalna važnost kritičkog mišljenja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07450"/>
            <a:ext cx="31692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Povijesni</a:t>
            </a: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hr-HR" sz="2200" b="1" dirty="0" smtClean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korijeni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8978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ima duboke povijesne korijene od Sokrata do modernih kognitivnih znanstvenika, razvijajući se kao disciplinirani pristup znanju i istini.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07450"/>
            <a:ext cx="3250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Osobni razvoj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768368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Poboljšava individualnu sposobnost analiziranja informacija, procjene dokaza i donošenja razumnih zaključaka u obrazovanju, poslovanju, zdravstvu i svakodnevnom životu.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0156"/>
            <a:ext cx="4196358" cy="2819519"/>
          </a:xfrm>
          <a:prstGeom prst="roundRect">
            <a:avLst>
              <a:gd name="adj" fmla="val 7240"/>
            </a:avLst>
          </a:prstGeom>
          <a:solidFill>
            <a:srgbClr val="E5F9F2">
              <a:alpha val="95000"/>
            </a:srgbClr>
          </a:solidFill>
          <a:ln w="30480">
            <a:solidFill>
              <a:srgbClr val="B7D5C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074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Društveni napredak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897868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Potiče informirano građanstvo, omogućuje demokratsko sudjelovanje i potiče smislen dijalog između različitih perspektiva.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6224826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Razumijevanjem podrijetla i primjene kritičkog mišljenja te sudjelovanjem u vježbama osmišljenim za poticanje tih vještina, pojedinci se mogu snalaziti u složenostima modernog života i značajno doprinijeti svojim zajednicama.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89740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hr-HR" sz="61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Hvala</a:t>
            </a:r>
            <a:r>
              <a:rPr lang="en-US" sz="61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!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908119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hr-HR" sz="3550" b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Pitanja</a:t>
            </a:r>
            <a:r>
              <a:rPr lang="en-US" sz="3550" b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?</a:t>
            </a:r>
            <a:endParaRPr lang="en-US" sz="3550" dirty="0"/>
          </a:p>
        </p:txBody>
      </p:sp>
    </p:spTree>
    <p:extLst>
      <p:ext uri="{BB962C8B-B14F-4D97-AF65-F5344CB8AC3E}">
        <p14:creationId xmlns:p14="http://schemas.microsoft.com/office/powerpoint/2010/main" val="239362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92843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Kritičko mišljenje: </a:t>
            </a:r>
            <a:endParaRPr lang="en-US" sz="4450" b="1" dirty="0" smtClean="0">
              <a:solidFill>
                <a:srgbClr val="006747"/>
              </a:solidFill>
              <a:latin typeface="Noto Serif SC Bold" pitchFamily="34" charset="0"/>
              <a:ea typeface="Noto Serif SC Bold" pitchFamily="34" charset="-122"/>
              <a:cs typeface="Noto Serif SC Bold" pitchFamily="34" charset="-120"/>
            </a:endParaRPr>
          </a:p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Temelj</a:t>
            </a:r>
            <a:r>
              <a:rPr lang="en-US" sz="44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medijske pismenosti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59342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je ključna vještina za razlikovanje istine u našem društvu bogatom informacijama. Uključuje analizu informacija, procjenu dokaza i donošenje razumnih zaključaka - temeljne sposobnosti i u tehnokratskim i u demokratskim društvima. Ovaj disciplinirani proces zahtijeva aktivno bavljenje idejama, omogućujući pojedincima da jasno i racionalno razmišljaju o tome u što vjerovati ili činiti.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4002" y="458867"/>
            <a:ext cx="7860268" cy="521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100"/>
              </a:lnSpc>
              <a:buNone/>
            </a:pPr>
            <a:r>
              <a:rPr lang="en-US" sz="32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Podrijetlo: Stara Grčka i Sokrat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584002" y="1380768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rođeno je u drevnoj Ateni (5. do 3. stoljeća pr. Kr.), gdje su filozofi poput Sokrata, Platona i Aristotela postavili temelje za sustavno istraživanje i racionalno razmišljanje.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584002" y="2332077"/>
            <a:ext cx="6527721" cy="1068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Prije Sokrata, Grci su tražili istine od pjesnika poput Homera, vjerujući da su božanski nadahnuti. Sokrat je revolucionirao ovaj pristup tvrdeći da se do istine može </a:t>
            </a:r>
            <a:r>
              <a:rPr lang="en-US" sz="13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doći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putem</a:t>
            </a:r>
            <a:r>
              <a:rPr lang="hr-HR" sz="13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racional</a:t>
            </a:r>
            <a:r>
              <a:rPr lang="hr-HR" sz="13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nog</a:t>
            </a:r>
            <a:r>
              <a:rPr lang="en-US" sz="13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3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razgovor</a:t>
            </a:r>
            <a:r>
              <a:rPr lang="hr-HR" sz="13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</a:t>
            </a:r>
            <a:r>
              <a:rPr lang="en-US" sz="13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</a:t>
            </a: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postupno sužavajući subjekte na njihov bitni pojam.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0138" y="980361"/>
            <a:ext cx="4282440" cy="5737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26298" y="6943189"/>
            <a:ext cx="6527721" cy="8011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 je razvio "metodu primalje", vjerujući da je istina već u nečijem umu i da je samo treba izvući. Ova Sokratova metoda koristi kooperativni dijalog kako bi potaknula dublje razmišljanje propitivanjem pretpostavki.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279" y="560308"/>
            <a:ext cx="7697629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Evolucija kritičkog mišljenja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7303770" y="1601629"/>
            <a:ext cx="22860" cy="6067663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4" name="Shape 2"/>
          <p:cNvSpPr/>
          <p:nvPr/>
        </p:nvSpPr>
        <p:spPr>
          <a:xfrm>
            <a:off x="6499860" y="18187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5" name="Shape 3"/>
          <p:cNvSpPr/>
          <p:nvPr/>
        </p:nvSpPr>
        <p:spPr>
          <a:xfrm>
            <a:off x="7086600" y="16016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62800" y="16397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3758684" y="16713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Antička Grčka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11279" y="21108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Sokrat, Platon i Aristotel postavili su temelje sustavnog istraživanja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20940" y="3037999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0" name="Shape 8"/>
          <p:cNvSpPr/>
          <p:nvPr/>
        </p:nvSpPr>
        <p:spPr>
          <a:xfrm>
            <a:off x="7086600" y="2820829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62800" y="2858929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8331279" y="289059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Renesansa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8331279" y="3330059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Humanizam je poticao razvoj, a mislioci poput Descartesa i Lockea uveli su skepticizam i empirizam.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499860" y="408896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15" name="Shape 13"/>
          <p:cNvSpPr/>
          <p:nvPr/>
        </p:nvSpPr>
        <p:spPr>
          <a:xfrm>
            <a:off x="7086600" y="387179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62800" y="390989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3758684" y="3941564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Prosvjetiteljstvo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11279" y="4381024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Pojava racionalizma i znanstvenog istraživanja promovirala je kritičko mišljenje kao temelj znanja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20940" y="5139928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0" name="Shape 18"/>
          <p:cNvSpPr/>
          <p:nvPr/>
        </p:nvSpPr>
        <p:spPr>
          <a:xfrm>
            <a:off x="7086600" y="4922758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62800" y="4960858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2400" dirty="0"/>
          </a:p>
        </p:txBody>
      </p:sp>
      <p:sp>
        <p:nvSpPr>
          <p:cNvPr id="22" name="Text 20"/>
          <p:cNvSpPr/>
          <p:nvPr/>
        </p:nvSpPr>
        <p:spPr>
          <a:xfrm>
            <a:off x="8331279" y="4992529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20. stoljeće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8331279" y="5431988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John Dewey zalagao se za iskustveno obrazovanje i refleksivno razmišljanje za građanstvo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6499860" y="6190893"/>
            <a:ext cx="609600" cy="22860"/>
          </a:xfrm>
          <a:prstGeom prst="roundRect">
            <a:avLst>
              <a:gd name="adj" fmla="val 800148"/>
            </a:avLst>
          </a:prstGeom>
          <a:solidFill>
            <a:srgbClr val="B7D5CA"/>
          </a:solidFill>
          <a:ln/>
        </p:spPr>
      </p:sp>
      <p:sp>
        <p:nvSpPr>
          <p:cNvPr id="25" name="Shape 23"/>
          <p:cNvSpPr/>
          <p:nvPr/>
        </p:nvSpPr>
        <p:spPr>
          <a:xfrm>
            <a:off x="7086600" y="5973723"/>
            <a:ext cx="457200" cy="457200"/>
          </a:xfrm>
          <a:prstGeom prst="roundRect">
            <a:avLst>
              <a:gd name="adj" fmla="val 40007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162800" y="6011823"/>
            <a:ext cx="304800" cy="3810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0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</a:t>
            </a:r>
            <a:endParaRPr lang="en-US" sz="2400" dirty="0"/>
          </a:p>
        </p:txBody>
      </p:sp>
      <p:sp>
        <p:nvSpPr>
          <p:cNvPr id="27" name="Text 25"/>
          <p:cNvSpPr/>
          <p:nvPr/>
        </p:nvSpPr>
        <p:spPr>
          <a:xfrm>
            <a:off x="3758684" y="6043493"/>
            <a:ext cx="254043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Moderno doba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711279" y="6482953"/>
            <a:ext cx="55878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Edward de Bono, Daniel Kahneman i Richard Thaler ispitivali su kognitivne pristranosti i donošenje odluka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1618"/>
            <a:ext cx="636996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Praktične primjene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057287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306133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Učenici analiziraju tekstove, procjenjuju argumente i razvijaju perspektive o složenim pitanjima ispitujući više gledišta i formulirajući zaključke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057287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Poslovanje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Lideri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procjenjuju tržišne trendove, procjenjuju rizike i donose informirane odluke za organizacijski uspjeh, kao što je analiziranje povratnih informacija kupaca kako bi se riješio pad prodaje.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674025"/>
            <a:ext cx="4196358" cy="4043958"/>
          </a:xfrm>
          <a:prstGeom prst="roundRect">
            <a:avLst>
              <a:gd name="adj" fmla="val 5048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2908459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057287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8157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Zdravstvo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306133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Medicinski stručnjaci procjenjuju simptome, razmatraju različita stanja i određuju najbolje tretmane analizirajući pacijentovu anamnezu i vagajući koristi i rizike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171724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050"/>
              </a:lnSpc>
              <a:buNone/>
            </a:pPr>
            <a:r>
              <a:rPr lang="hr-HR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</a:t>
            </a:r>
            <a:r>
              <a:rPr lang="en-US" sz="4050" b="1" dirty="0" err="1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loga</a:t>
            </a:r>
            <a:r>
              <a:rPr lang="hr-HR" sz="40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politike</a:t>
            </a:r>
            <a:r>
              <a:rPr lang="en-US" sz="40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 </a:t>
            </a:r>
            <a:r>
              <a:rPr lang="en-US" sz="4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 društvu</a:t>
            </a:r>
            <a:endParaRPr lang="en-US" sz="4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4280" y="1706047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Kritičko mišljenje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ključn</a:t>
            </a:r>
            <a:r>
              <a:rPr lang="hr-HR" sz="16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</a:t>
            </a:r>
            <a:r>
              <a:rPr lang="en-US" sz="16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ulog</a:t>
            </a:r>
            <a:r>
              <a:rPr lang="hr-HR" sz="1600" dirty="0" smtClean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 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poticanju informiranih i angažiranih građana, što je posebno ključno u demokratskim </a:t>
            </a: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društvima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hr-HR" sz="1600" dirty="0" smtClean="0">
              <a:solidFill>
                <a:srgbClr val="4B4A4A"/>
              </a:solidFill>
              <a:latin typeface="Geist" pitchFamily="34" charset="0"/>
              <a:ea typeface="Geist" pitchFamily="34" charset="-122"/>
              <a:cs typeface="Geist" pitchFamily="34" charset="-120"/>
            </a:endParaRPr>
          </a:p>
          <a:p>
            <a:pPr marL="0" indent="0" algn="l" rtl="0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74280" y="2664738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Osnažuje građane da: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4280" y="3066812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Kritički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procijene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informacije u doba dezinformacija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4280" y="3468886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Razlikuje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vjerodostojne izvore od nepouzdanih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4280" y="3870960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Učinkovito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analizira</a:t>
            </a:r>
            <a:r>
              <a:rPr lang="hr-HR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ju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političke argumente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4280" y="4273034"/>
            <a:ext cx="6342102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50"/>
              </a:lnSpc>
              <a:buSzPct val="100000"/>
              <a:buChar char="•"/>
            </a:pPr>
            <a:r>
              <a:rPr lang="en-US" sz="160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Donose</a:t>
            </a:r>
            <a:r>
              <a:rPr lang="en-US" sz="160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informirane odluke tijekom izbora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4280" y="4788456"/>
            <a:ext cx="6342102" cy="659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Štoviše, doprinosi društvenom napretku potičući dijalog i razumijevanje među različitim perspektivama.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4167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Igre za poboljšanje kritičkog mišljenja: Šah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83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Chess.com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4951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Besplatna online platforma za igranje šaha koja poboljšava: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31648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Strateško razmišljanje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7586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Predviđanje i planiranje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20088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Vještine donošenja odluka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476785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Chess.com služi milijunima šahista diljem svijeta, nudeći mjesto za: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3483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Podijelit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misli i strategije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77703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Poboljšat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svoju šahovsku igru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93790" y="621923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Pove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zati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 s globalnom šahovskom zajednicom</a:t>
            </a:r>
            <a:endParaRPr lang="en-US" sz="17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439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Talosov princip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88488"/>
            <a:ext cx="4788052" cy="30337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99521" y="21601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en-US" sz="2200" b="1" u="sng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Talosov princip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99521" y="274129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Filozofska zagonetka iz prvog lica smještena u kontradiktornom svijetu drevnih ruševina i napredne tehnologije.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403407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 imaju zadatak rješavati sve složenije zagonetke suočavajući se s dubokim pitanjima: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96395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Tko si ti?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599521" y="54061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Koja je tvoja svrha?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8483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7EBD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Što ćeš učiniti po tom pitanju?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41532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izaziva igrače da odluče </a:t>
            </a:r>
            <a:r>
              <a:rPr lang="en-US" sz="1750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između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vjer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ovanja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 propitivanja vlastite stvarnosti.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72076"/>
            <a:ext cx="75022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Simulacija siromaštva: </a:t>
            </a:r>
            <a:r>
              <a:rPr lang="hr-HR" sz="4450" b="1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478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750"/>
              </a:lnSpc>
              <a:buNone/>
            </a:pPr>
            <a:r>
              <a:rPr lang="hr-HR" sz="2200" b="1" u="sng" dirty="0" smtClean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Spent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228975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Online igra o siromaštvu i beskućništvu razvijena za Urban Ministries of Durham, neprofitnu organizaciju u Sjevernoj Karolini.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2175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 se temelji na proračunu i izazovima svakodnevnog života: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8873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Igrači se suočavaju s više teških scenarija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5309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Mora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ju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donijeti ključne financijske odluke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7312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 err="1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Iskusit</a:t>
            </a:r>
            <a:r>
              <a:rPr lang="hr-HR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</a:t>
            </a:r>
            <a:r>
              <a:rPr lang="en-US" sz="1750" dirty="0" smtClean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kako izbori izravno utječu na prihod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41532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Razvija empatiju i društvenu svijest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0" y="2676167"/>
            <a:ext cx="3485039" cy="34850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778</Words>
  <Application>Microsoft Office PowerPoint</Application>
  <PresentationFormat>Custom</PresentationFormat>
  <Paragraphs>101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Noto Serif SC Bold</vt:lpstr>
      <vt:lpstr>Geist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7</cp:revision>
  <dcterms:created xsi:type="dcterms:W3CDTF">2025-09-11T13:57:52Z</dcterms:created>
  <dcterms:modified xsi:type="dcterms:W3CDTF">2026-01-31T02:44:11Z</dcterms:modified>
</cp:coreProperties>
</file>