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Bricolage Grotesque Extra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53E6E-46FF-4882-825D-0C3CDC40B060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3613F-2401-4A3F-A8D8-0AEA011B7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criticalthinking.org/" TargetMode="External"/><Relationship Id="rId5" Type="http://schemas.openxmlformats.org/officeDocument/2006/relationships/hyperlink" Target="https://www.criticalthinking.org/store/get_file.php?inventories_id=156&amp;inventories_files_id=7" TargetMode="External"/><Relationship Id="rId4" Type="http://schemas.openxmlformats.org/officeDocument/2006/relationships/hyperlink" Target="https://www.insightassessment.com/article/critical-thinking-what-it-is-and-why-it-count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Hippias_Major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meister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41339"/>
            <a:ext cx="1555671" cy="155567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228142" y="2116455"/>
            <a:ext cx="5027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MEDIActive Youth: </a:t>
            </a:r>
            <a:r>
              <a:rPr lang="en-US" sz="1950" b="1" dirty="0" smtClean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Inform</a:t>
            </a:r>
            <a:r>
              <a:rPr lang="hr-HR" sz="1950" b="1" dirty="0" smtClean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ing the</a:t>
            </a:r>
            <a:r>
              <a:rPr lang="en-US" sz="1950" b="1" dirty="0" smtClean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Balkan</a:t>
            </a:r>
            <a:r>
              <a:rPr lang="hr-HR" sz="19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793790" y="41434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93790" y="4597479"/>
            <a:ext cx="73081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Vještine i alati kritičkog mišljenja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567642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Savladavanje bitnih tehnika za analizu, evaluaciju i sintezu informacija za bolje donošenje odluka.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35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Dodatno čitanje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0190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6" name="Text 3"/>
          <p:cNvSpPr/>
          <p:nvPr/>
        </p:nvSpPr>
        <p:spPr>
          <a:xfrm>
            <a:off x="6592848" y="19225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Facione, Pennsylvania (2020.)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92848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Kritičko mišljenje: što je to i zašto je važno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Sveobuhvatan pregled kritičkog mišljenja, njegovih temeljnih vještina i važnosti u obrazovanju i svakodnevnom životu.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10157579" y="1701284"/>
            <a:ext cx="3679031" cy="2776895"/>
          </a:xfrm>
          <a:prstGeom prst="roundRect">
            <a:avLst>
              <a:gd name="adj" fmla="val 300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57579" y="1701284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0" name="Text 7"/>
          <p:cNvSpPr/>
          <p:nvPr/>
        </p:nvSpPr>
        <p:spPr>
          <a:xfrm>
            <a:off x="10470237" y="1922502"/>
            <a:ext cx="29389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Paul, R. i Elder, L. (2019.)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470237" y="2351723"/>
            <a:ext cx="314515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Minijaturni vodič za koncepte i alate kritičkog 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Sažet vodič koji nudi praktičan pristup razumijevanju i primjeni koncepata kritičkog mišljenja.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4676537"/>
            <a:ext cx="3679031" cy="2769513"/>
          </a:xfrm>
          <a:prstGeom prst="roundRect">
            <a:avLst>
              <a:gd name="adj" fmla="val 3010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280190" y="4676537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4" name="Text 11"/>
          <p:cNvSpPr/>
          <p:nvPr/>
        </p:nvSpPr>
        <p:spPr>
          <a:xfrm>
            <a:off x="6592848" y="4897755"/>
            <a:ext cx="314515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Zaklada za kritičko mišljenje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592848" y="5637133"/>
            <a:ext cx="314515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Zajednica kritičkog mišljenja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 Sveobuhvatan resurs za alate, tehnike i obrazovne materijale za kritičko mišljenje.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378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1091446" y="2998351"/>
            <a:ext cx="12745164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Razvijanje kritičkog mišljenja je kontinuiran proces koji zahtijeva praksu i predanost.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2700695"/>
            <a:ext cx="22860" cy="1587579"/>
          </a:xfrm>
          <a:prstGeom prst="rect">
            <a:avLst/>
          </a:prstGeom>
          <a:solidFill>
            <a:srgbClr val="EEAEF6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51151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Uključivanjem ovih alata i vježbi u svoj akademski i osobni život možete poboljšati svoju sposobnost analiziranja informacija, rješavanja problema i donošenja informiranih odluka.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3698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 mišljenje nije samo pronalaženje točnih odgovora, već i postavljanje pitanja</a:t>
            </a: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prava pitanja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 pristupanje izazovima otvorenim i analitičkim umom.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622815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166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Hvala!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83440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375190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100"/>
              </a:lnSpc>
              <a:buNone/>
            </a:pPr>
            <a:r>
              <a:rPr lang="en-US" sz="19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Pitanja?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99538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22258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Kritičko mišljenje je temeljna vještina bitna za uspjeh u akademskim aktivnostima i profesionalnom životu. Uključuje objektivnu analizu i procjenu informacija kako bi se formirao sud, a obuhvaća vještine poput analize, interpretacije, zaključivanja, objašnjavanja, samoregulacije i otvorenosti uma.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6280190" y="46331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Razvijanje ovih vještina omogućuje vam donošenje informiranijih odluka, rješavanje složenih problema i sudjelovanje u smislenoj raspravi u različitim disciplinama.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882"/>
            <a:ext cx="780228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Razumijevanje kritičkog 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Analiza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Rastavljanje složenih informacija na sastavne dijelove radi razumijevanja odnosa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164794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35597" y="23860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Tumačenje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35597" y="2815233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Razumijevanje i objašnjavanje značenja informacija ili događaja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5008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Zaključak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1015008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Izvođenje zaključaka na temelju relevantnih informacija i dokaza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3869888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35597" y="40911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Obrazloženje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35597" y="4520327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 iznošenje obrazloženja i obrazlaganje zaključaka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793790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15008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Samoregulacija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1015008" y="6225421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Praćenje i ispravljanje vlastitih misaonih procesa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5574983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090E3F"/>
          </a:solidFill>
          <a:ln w="22860">
            <a:solidFill>
              <a:srgbClr val="41467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635597" y="57962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Otvorenost uma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35597" y="6225421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Razmatranje alternativnih perspektiva i otvorenost za nove ideje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0932"/>
            <a:ext cx="5082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Sokratska metoda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65866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Nazvana po starogrčkom filozofu Sokratu, ova metoda uključuje postavljanje istraživačkih pitanja kako bi se potaknulo kritičko razmišljanje i osvijetlile ideje. Potiče dublje istraživanje pretpostavki i uvjerenja.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4527"/>
            <a:ext cx="7556421" cy="1478280"/>
          </a:xfrm>
          <a:prstGeom prst="roundRect">
            <a:avLst>
              <a:gd name="adj" fmla="val 5639"/>
            </a:avLst>
          </a:prstGeom>
          <a:solidFill>
            <a:srgbClr val="3E0845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4129802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24913" y="4082415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Povijesni </a:t>
            </a:r>
            <a:r>
              <a:rPr lang="en-US" sz="15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b="1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550" dirty="0" err="1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Sokrat</a:t>
            </a:r>
            <a:r>
              <a:rPr lang="en-US" sz="1550" dirty="0" smtClean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 koristio ovu metodu u drevnoj Ateni kako bi osporio uvjerenja svojih učenika i potaknuo ih da preispituju utvrđene norme, što je dokumentirano u Platonovim dijalozima.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6280190" y="55360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Odlomak iz Platonove knjige</a:t>
            </a:r>
            <a:r>
              <a:rPr lang="en-US" sz="15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 ljepoti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(4. st. pr. Kr.) ilustrira sokratovski model pitanja/odgovora koji čini temelj ovog pristupa kritičkom mišljenju.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6" y="379333"/>
            <a:ext cx="5418653" cy="431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uma i SWOT analiza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1736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uma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1736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Vizualni alat koji pomaže u organiziranju i strukturiranju misli, otkrivajući veze između ideja i koncepata.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1736" y="2074069"/>
            <a:ext cx="6595229" cy="22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 interaktivni alat za mapiranje uma posjetite</a:t>
            </a:r>
            <a:r>
              <a:rPr lang="en-US" sz="1050" u="sng" dirty="0">
                <a:solidFill>
                  <a:srgbClr val="EEAEF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MindMeister</a:t>
            </a:r>
            <a:endParaRPr lang="en-US" sz="10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7" y="2418874"/>
            <a:ext cx="6190218" cy="619021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91055" y="1155144"/>
            <a:ext cx="172426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SWOT analiza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491055" y="1508522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SWOT (Snage, Slabosti, Prilike, Prijetnje) analiza je tehnika strateškog planiranja koja se koristi za procjenu situacije ili prijedloga iz više kutova.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7491055" y="2074069"/>
            <a:ext cx="6595229" cy="441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Povijesni primjer: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NASA je koristila SWOT analizu 1960-ih kako bi procijenila izvedivost programa slijetanja na </a:t>
            </a:r>
            <a:r>
              <a:rPr lang="en-US" sz="1050" dirty="0" err="1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Mjesec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hr-HR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</a:t>
            </a:r>
            <a:r>
              <a:rPr lang="en-US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Apollo</a:t>
            </a:r>
            <a:r>
              <a:rPr lang="hr-HR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</a:t>
            </a:r>
            <a:r>
              <a:rPr lang="en-US" sz="10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što im je pomoglo u prepoznavanju potencijalnih izazova i prilika.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1946"/>
            <a:ext cx="67916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Više alata za kritičko razmišljanje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99680"/>
            <a:ext cx="992267" cy="25326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398038"/>
            <a:ext cx="30869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Tehnika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hr-HR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</a:t>
            </a:r>
            <a:r>
              <a:rPr lang="en-US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et </a:t>
            </a:r>
            <a:r>
              <a:rPr lang="hr-HR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</a:t>
            </a:r>
            <a:r>
              <a:rPr lang="en-US" sz="1950" b="1" dirty="0" err="1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ašto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282725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Ova iterativna tehnika ispitivanja pomaže u prepoznavanju uzroka problema ponovljenim postavljanjem pitanja "Zašto?".</a:t>
            </a: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470815" y="3581400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Povijesni </a:t>
            </a:r>
            <a:r>
              <a:rPr lang="en-US" sz="1550" dirty="0" err="1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primjer</a:t>
            </a:r>
            <a:r>
              <a:rPr lang="en-US" sz="1550" dirty="0" smtClean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r>
              <a:rPr lang="hr-HR" sz="1550" dirty="0" smtClean="0">
                <a:solidFill>
                  <a:srgbClr val="FFE14D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 err="1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Sakichi</a:t>
            </a:r>
            <a:r>
              <a:rPr lang="en-US" sz="15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Toyoda, osnivač Toyota Industries, razvio je ovu tehniku ​​1930-ih kako bi poboljšao proizvodne procese.</a:t>
            </a:r>
            <a:endParaRPr lang="en-US" sz="15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32377"/>
            <a:ext cx="992267" cy="221515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70815" y="49307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Mapiranje argumenata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470815" y="5359956"/>
            <a:ext cx="63657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Vizualni prikaz strukture argumenta koji pokazuje odnose između tvrdnji, dokaza i prigovora.</a:t>
            </a:r>
            <a:endParaRPr lang="en-US" sz="1550" dirty="0"/>
          </a:p>
        </p:txBody>
      </p:sp>
      <p:sp>
        <p:nvSpPr>
          <p:cNvPr id="11" name="Text 6"/>
          <p:cNvSpPr/>
          <p:nvPr/>
        </p:nvSpPr>
        <p:spPr>
          <a:xfrm>
            <a:off x="7470815" y="643163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Istražite mapiranje argumenata pomoću alata Rationale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7937" y="438507"/>
            <a:ext cx="618672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Primjena alata kritičkog mišljenja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637937" y="125587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4" name="Text 2"/>
          <p:cNvSpPr/>
          <p:nvPr/>
        </p:nvSpPr>
        <p:spPr>
          <a:xfrm>
            <a:off x="956786" y="1415296"/>
            <a:ext cx="3195399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Identificirajte problem ili pitanje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956786" y="1759982"/>
            <a:ext cx="1303567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Jasno definirajte što pokušavate riješiti ili razumjeti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877133" y="237220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7" name="Text 5"/>
          <p:cNvSpPr/>
          <p:nvPr/>
        </p:nvSpPr>
        <p:spPr>
          <a:xfrm>
            <a:off x="1195983" y="2531626"/>
            <a:ext cx="276189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Prikupite relevantne informacije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95983" y="287631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Prikupljajte podatke iz vjerodostojnih izvora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1116330" y="348853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0" name="Text 8"/>
          <p:cNvSpPr/>
          <p:nvPr/>
        </p:nvSpPr>
        <p:spPr>
          <a:xfrm>
            <a:off x="1435179" y="3647956"/>
            <a:ext cx="393180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Primijenite odgovarajuće alate kritičkog mišljenja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1435179" y="399264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 i koristite alate koji odgovaraju situaciji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1355527" y="460486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3" name="Text 11"/>
          <p:cNvSpPr/>
          <p:nvPr/>
        </p:nvSpPr>
        <p:spPr>
          <a:xfrm>
            <a:off x="1674376" y="4764286"/>
            <a:ext cx="3690937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 i procijenite informacije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674376" y="5108972"/>
            <a:ext cx="12318087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Ispitajte dokaze i razmotrite različite perspektive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1116330" y="572119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6" name="Text 14"/>
          <p:cNvSpPr/>
          <p:nvPr/>
        </p:nvSpPr>
        <p:spPr>
          <a:xfrm>
            <a:off x="1435179" y="5880616"/>
            <a:ext cx="375225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Izvlačite zaključke i donosite odluke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1435179" y="6225302"/>
            <a:ext cx="12557284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Donosite sudove na temelju svoje analize</a:t>
            </a:r>
            <a:endParaRPr lang="en-US" sz="1250" dirty="0"/>
          </a:p>
        </p:txBody>
      </p:sp>
      <p:sp>
        <p:nvSpPr>
          <p:cNvPr id="18" name="Shape 16"/>
          <p:cNvSpPr/>
          <p:nvPr/>
        </p:nvSpPr>
        <p:spPr>
          <a:xfrm>
            <a:off x="877133" y="6837521"/>
            <a:ext cx="159425" cy="956905"/>
          </a:xfrm>
          <a:prstGeom prst="roundRect">
            <a:avLst>
              <a:gd name="adj" fmla="val 42017"/>
            </a:avLst>
          </a:prstGeom>
          <a:solidFill>
            <a:srgbClr val="282D5E"/>
          </a:solidFill>
          <a:ln/>
        </p:spPr>
      </p:sp>
      <p:sp>
        <p:nvSpPr>
          <p:cNvPr id="19" name="Text 17"/>
          <p:cNvSpPr/>
          <p:nvPr/>
        </p:nvSpPr>
        <p:spPr>
          <a:xfrm>
            <a:off x="1195983" y="6996946"/>
            <a:ext cx="365557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Razmislite o procesu i rezultatima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195983" y="7341632"/>
            <a:ext cx="12796480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00"/>
              </a:lnSpc>
              <a:buNone/>
            </a:pPr>
            <a:r>
              <a:rPr lang="en-US" sz="12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Razmislite što je funkcioniralo, što nije i zašto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6736" y="382667"/>
            <a:ext cx="6737152" cy="434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Povijesni primjeri kritičkog mišljenja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6736" y="1165503"/>
            <a:ext cx="2134553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Znanstvena revolucija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556736" y="152209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 16. i 17. stoljeću, znanstvenici poput Galilea Galileja i Isaaca Newtona osporavali su dugogodišnja uvjerenja o prirodnom svijetu promatranjem, eksperimentiranjem i logičkim zaključivanjem.</a:t>
            </a:r>
            <a:endParaRPr lang="en-US" sz="1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6" y="2346603"/>
            <a:ext cx="6588681" cy="658868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2603" y="1165503"/>
            <a:ext cx="1739741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Prosvjetiteljstvo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2603" y="1522095"/>
            <a:ext cx="6588681" cy="445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Filozofi poput Johna Lockea i Voltairea promovirali su racionalno razmišljanje i skepticizam prema tradicionalnim autoritetima u 18. stoljeću, utječući na političke i društvene reforme.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7492603" y="2106573"/>
            <a:ext cx="1966912" cy="217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E14D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Projekt Manhattan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92603" y="2463165"/>
            <a:ext cx="6588681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750"/>
              </a:lnSpc>
              <a:buNone/>
            </a:pPr>
            <a:r>
              <a:rPr lang="en-US" sz="10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Tijekom Drugog svjetskog rata, znanstvenici i inženjeri primjenjivali su kritičko razmišljanje kako bi riješili složene probleme u razvoju atomske bombe, pokazujući moć suradničkog rješavanja problema.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1548"/>
            <a:ext cx="1143988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EEAEF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Vježbe za jačanje kritičkog mišljenja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15008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Analizirajte medije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1015008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Odaberite novinski članak i identificirajte potencijalne pristranosti, procijenite vjerodostojnost izvora i </a:t>
            </a:r>
            <a:r>
              <a:rPr lang="en-US" sz="1550" dirty="0" err="1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razlik</a:t>
            </a:r>
            <a:r>
              <a:rPr lang="hr-HR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</a:t>
            </a:r>
            <a:r>
              <a:rPr lang="en-US" sz="1550" dirty="0" err="1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jte</a:t>
            </a:r>
            <a:r>
              <a:rPr lang="en-US" sz="1550" dirty="0" smtClean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činjenice od mišljenja.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266117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2243257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5428655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Rješavanje logičkih zagonetki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5428655" y="3191470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Redovito se bavite logičkim zagonetkama i mozgalicama kako biste poboljšali analitičke vještine i vještine rješavanja problema.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266117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090E3F"/>
          </a:solidFill>
          <a:ln/>
        </p:spPr>
      </p:sp>
      <p:sp>
        <p:nvSpPr>
          <p:cNvPr id="16" name="Shape 14"/>
          <p:cNvSpPr/>
          <p:nvPr/>
        </p:nvSpPr>
        <p:spPr>
          <a:xfrm>
            <a:off x="9621203" y="2243257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17" name="Shape 15"/>
          <p:cNvSpPr/>
          <p:nvPr/>
        </p:nvSpPr>
        <p:spPr>
          <a:xfrm>
            <a:off x="11431191" y="196846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18" name="Text 16"/>
          <p:cNvSpPr/>
          <p:nvPr/>
        </p:nvSpPr>
        <p:spPr>
          <a:xfrm>
            <a:off x="11609784" y="2117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9842421" y="27622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Pridružite se debatnom klubu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9842421" y="3191470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Vježbajte artikuliranje argumenata, razmatranje više perspektiva i odgovaranje na protuargumente.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790" y="5178862"/>
            <a:ext cx="6422112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2" name="Shape 20"/>
          <p:cNvSpPr/>
          <p:nvPr/>
        </p:nvSpPr>
        <p:spPr>
          <a:xfrm>
            <a:off x="793790" y="5156002"/>
            <a:ext cx="6422112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7130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24" name="Text 22"/>
          <p:cNvSpPr/>
          <p:nvPr/>
        </p:nvSpPr>
        <p:spPr>
          <a:xfrm>
            <a:off x="3885724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4</a:t>
            </a:r>
            <a:endParaRPr lang="en-US" sz="1850" dirty="0"/>
          </a:p>
        </p:txBody>
      </p:sp>
      <p:sp>
        <p:nvSpPr>
          <p:cNvPr id="25" name="Text 23"/>
          <p:cNvSpPr/>
          <p:nvPr/>
        </p:nvSpPr>
        <p:spPr>
          <a:xfrm>
            <a:off x="1015008" y="5674995"/>
            <a:ext cx="40306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Istražite interdisciplinarne studije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1015008" y="6104215"/>
            <a:ext cx="59796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Povežite različite akademske discipline kako biste proširili svoju perspektivu i poboljšali sposobnost kritičkog razmišljanja u raznim područjima.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7414260" y="5178862"/>
            <a:ext cx="6422231" cy="2099191"/>
          </a:xfrm>
          <a:prstGeom prst="roundRect">
            <a:avLst>
              <a:gd name="adj" fmla="val 5227"/>
            </a:avLst>
          </a:prstGeom>
          <a:solidFill>
            <a:srgbClr val="090E3F"/>
          </a:solidFill>
          <a:ln/>
        </p:spPr>
      </p:sp>
      <p:sp>
        <p:nvSpPr>
          <p:cNvPr id="28" name="Shape 26"/>
          <p:cNvSpPr/>
          <p:nvPr/>
        </p:nvSpPr>
        <p:spPr>
          <a:xfrm>
            <a:off x="7414260" y="5156002"/>
            <a:ext cx="6422231" cy="91440"/>
          </a:xfrm>
          <a:prstGeom prst="roundRect">
            <a:avLst>
              <a:gd name="adj" fmla="val 91163"/>
            </a:avLst>
          </a:prstGeom>
          <a:solidFill>
            <a:srgbClr val="EEAEF6"/>
          </a:solidFill>
          <a:ln/>
        </p:spPr>
      </p:sp>
      <p:sp>
        <p:nvSpPr>
          <p:cNvPr id="29" name="Shape 27"/>
          <p:cNvSpPr/>
          <p:nvPr/>
        </p:nvSpPr>
        <p:spPr>
          <a:xfrm>
            <a:off x="10327719" y="4881205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EAEF6"/>
          </a:solidFill>
          <a:ln/>
        </p:spPr>
      </p:sp>
      <p:sp>
        <p:nvSpPr>
          <p:cNvPr id="30" name="Text 28"/>
          <p:cNvSpPr/>
          <p:nvPr/>
        </p:nvSpPr>
        <p:spPr>
          <a:xfrm>
            <a:off x="10506313" y="5030033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5</a:t>
            </a:r>
            <a:endParaRPr lang="en-US" sz="1850" dirty="0"/>
          </a:p>
        </p:txBody>
      </p:sp>
      <p:sp>
        <p:nvSpPr>
          <p:cNvPr id="31" name="Text 29"/>
          <p:cNvSpPr/>
          <p:nvPr/>
        </p:nvSpPr>
        <p:spPr>
          <a:xfrm>
            <a:off x="7635478" y="5674995"/>
            <a:ext cx="3635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Vježbajte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 err="1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reflek</a:t>
            </a:r>
            <a:r>
              <a:rPr lang="hr-HR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t</a:t>
            </a:r>
            <a:r>
              <a:rPr lang="en-US" sz="1950" b="1" dirty="0" err="1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ivno</a:t>
            </a:r>
            <a:r>
              <a:rPr lang="en-US" sz="1950" b="1" dirty="0" smtClean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 </a:t>
            </a:r>
            <a:r>
              <a:rPr lang="en-US" sz="1950" b="1" dirty="0">
                <a:solidFill>
                  <a:srgbClr val="E5DCE6"/>
                </a:solidFill>
                <a:latin typeface="Bricolage Grotesque Extra Bold" pitchFamily="34" charset="0"/>
                <a:ea typeface="Bricolage Grotesque Extra Bold" pitchFamily="34" charset="-122"/>
                <a:cs typeface="Bricolage Grotesque Extra Bold" pitchFamily="34" charset="-120"/>
              </a:rPr>
              <a:t>vođenje dnevnika</a:t>
            </a:r>
            <a:endParaRPr lang="en-US" sz="1950" dirty="0"/>
          </a:p>
        </p:txBody>
      </p:sp>
      <p:sp>
        <p:nvSpPr>
          <p:cNvPr id="32" name="Text 30"/>
          <p:cNvSpPr/>
          <p:nvPr/>
        </p:nvSpPr>
        <p:spPr>
          <a:xfrm>
            <a:off x="7635478" y="6104215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5DC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Vodite dnevnik kako biste razmišljali o svojim misaonim procesima, donošenju odluka i osobnim predrasudama. Ova praksa potiče samosvijest i metakogniciju.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834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Bricolage Grotesque Extra Bold</vt:lpstr>
      <vt:lpstr>Calibri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4</cp:revision>
  <dcterms:created xsi:type="dcterms:W3CDTF">2025-09-11T14:04:43Z</dcterms:created>
  <dcterms:modified xsi:type="dcterms:W3CDTF">2026-01-31T02:45:55Z</dcterms:modified>
</cp:coreProperties>
</file>