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Medium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AE1B1-976C-4DED-95DF-3C844DF3983F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B1410-B29B-466C-8F17-674EDC4F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2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1562576"/>
            <a:ext cx="1636633" cy="16366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18128" y="1535787"/>
            <a:ext cx="5284113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MEDIActive Youth: </a:t>
            </a:r>
            <a:r>
              <a:rPr lang="en-US" sz="2200" b="1" dirty="0" smtClean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Inform</a:t>
            </a:r>
            <a:r>
              <a:rPr lang="hr-HR" sz="2200" b="1" dirty="0" smtClean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ing the</a:t>
            </a:r>
            <a:r>
              <a:rPr lang="en-US" sz="2200" b="1" dirty="0" smtClean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Balkan</a:t>
            </a:r>
            <a:r>
              <a:rPr lang="hr-HR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49260" y="3761184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 pogreške: Uočavanje i izbjegavanje pogrešnog zaključivanja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49260" y="6222921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Izoštravanje vještina kritičkog mišljenja za jasnije argumente i informirane odluke.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04674"/>
            <a:ext cx="997505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Zašto nasjedamo na logičke pogreške?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4" name="Text 2"/>
          <p:cNvSpPr/>
          <p:nvPr/>
        </p:nvSpPr>
        <p:spPr>
          <a:xfrm>
            <a:off x="963335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Kognitivne pristranosti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63335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Pristranost potvrđivanja nas navodi da favoriziramo informacije koje su u skladu s postojećim uvjerenjima, a ignoriramo suprotne dokaze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422237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7" name="Text 5"/>
          <p:cNvSpPr/>
          <p:nvPr/>
        </p:nvSpPr>
        <p:spPr>
          <a:xfrm>
            <a:off x="7636312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Mentalne prečice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36312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Oslanjanje na heuristike za brzu obradu složenih informacija rezultira prevelikim pojednostavljenjima i pogreškama u procjeni.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49260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963335" y="4715113"/>
            <a:ext cx="292393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Emocionalni utjecaji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3335" y="5090636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Strah, ljutnja ili uzbuđenje zamagljuju razmišljanje nadjačavajući racionalnu analizu impulzivnim reakcijama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422237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3" name="Text 11"/>
          <p:cNvSpPr/>
          <p:nvPr/>
        </p:nvSpPr>
        <p:spPr>
          <a:xfrm>
            <a:off x="7636312" y="471511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Društveni pritisci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36311" y="5099169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Želja za prilagođavanjem ili dobivanjem odobravanja čini nas sklonijima prihvaćanju popularnih, ali pogrešnih argumenata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49260" y="6340078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Razumijevanje ovih tendencija ključno je za prepoznavanje i suprotstavljanje pogrešaka, omogućujući jasnije i racionalnije donošenje odluka.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205" y="538401"/>
            <a:ext cx="5221129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Korisni resursi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5" y="1704856"/>
            <a:ext cx="6391156" cy="6391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1659" y="1680329"/>
            <a:ext cx="2610564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Web-stranice za istraživanje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1659" y="2202418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 smiješ koristiti logičke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pogreške</a:t>
            </a:r>
            <a:r>
              <a:rPr lang="en-US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r>
              <a:rPr lang="hr-HR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yourlogicalfallacyis.com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1659" y="2584013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FontTx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Vaša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pristranost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je:</a:t>
            </a:r>
            <a:r>
              <a:rPr lang="hr-HR" sz="15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yourbias.is</a:t>
            </a:r>
            <a:endParaRPr lang="en-US" sz="1500" dirty="0"/>
          </a:p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1659" y="2965609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PRECOBIAS pedagoški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resursi</a:t>
            </a:r>
            <a:r>
              <a:rPr lang="en-US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r>
              <a:rPr lang="hr-HR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precobias.eu/toolkits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561659" y="3454956"/>
            <a:ext cx="63911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Ovi resursi nude postere, kartice i sveobuhvatne informacije o logičkim pogreškama i kognitivnim pristranostima kako bi vam pomogli u razvoju jačih vještina kritičkog mišljenja.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5796" y="2883813"/>
            <a:ext cx="11418808" cy="1427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11200"/>
              </a:lnSpc>
              <a:buNone/>
            </a:pPr>
            <a:r>
              <a:rPr lang="en-US" sz="8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Hvala!</a:t>
            </a:r>
            <a:endParaRPr lang="en-US" sz="8950" dirty="0"/>
          </a:p>
        </p:txBody>
      </p:sp>
      <p:sp>
        <p:nvSpPr>
          <p:cNvPr id="3" name="Text 1"/>
          <p:cNvSpPr/>
          <p:nvPr/>
        </p:nvSpPr>
        <p:spPr>
          <a:xfrm>
            <a:off x="4460438" y="4632246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Pitanja?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258741"/>
            <a:ext cx="7645479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Logičke pogreške su pogreške u zaključivanju koje potkopavaju valjanost argumenta, a istovremeno djeluju uvjerljivo. Razumijevanje tih pogrešaka ključno je za kritičko razmišljanje, pomaže nam da procijenimo argumente, razlikujemo zdravo zaključivanje od pogrešne logike i snalazimo se u uvjerljivoj retorici u eri dezinformacija.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909048"/>
            <a:ext cx="1030104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Zašto je važno razumjeti logičke pogreške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Kritičko mišljenje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780473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Osposobljava pojedince za procjenu argumenata i razlikovanje zdravog rasuđivanja od pogrešne logike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295293"/>
            <a:ext cx="305145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Komunikacijske vještine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Omogućuje učenicima jasno predstavljanje ideja i njihovu učinkovitu obranu od kritike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Građansko sudjelovanje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Omogućuje studentima da se promišljeno bave složenim problemima i donose informirane odluke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49260" y="5635585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 našem polariziranom svijetu, prepoznavanje zabluda pomaže u odgoju generacije pronicljivih, refleksivnih i odgovornih mislilaca.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3149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 logičke pogreške (1. dio)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„Straw Man” 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Slamnati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čovjek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Krivo predstavljanje nečijeg argumenta kako bi ga bilo lakše napasti.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"Protiviš se istraživanju svemira? Dakle, ne smeta ti ignoriranje znanstvenog napretka?"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279928"/>
          </a:xfrm>
          <a:prstGeom prst="roundRect">
            <a:avLst>
              <a:gd name="adj" fmla="val 1409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279928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Ad hominem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Napadanje osobe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umjesto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hr-HR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njezina argumenta</a:t>
            </a:r>
            <a:r>
              <a:rPr lang="en-US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23474" y="591105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"Ne možete vjerovati njihovom mišljenju o klimatskim promjenama - nisu čak ni završili fakultet!"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„Slippery Slope” 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Klizava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staza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 da će jedan korak neizbježno dovesti do negativnog lanca događaja.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"Ako dopustimo jednu zakašnjelu predaju, uskoro nitko neće poštovati rokove."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ea typeface="Brygada 1918 Bold" pitchFamily="34" charset="-122"/>
              </a:rPr>
              <a:t>„Appeal to Authority” (Pozivanje na autoritet)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 da je nešto istina zato što to kaže autoritet.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"Ovaj proizvod mora da je odličan - sportaš ga preporučuje!"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356967"/>
            <a:ext cx="917150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 logičke pogreške (2. dio)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9260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6" name="Text 3"/>
          <p:cNvSpPr/>
          <p:nvPr/>
        </p:nvSpPr>
        <p:spPr>
          <a:xfrm>
            <a:off x="1115735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„False Dilemma” </a:t>
            </a:r>
            <a:endParaRPr lang="en-GB" sz="2200" b="1" dirty="0" smtClean="0">
              <a:solidFill>
                <a:srgbClr val="F4CAB8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Lažna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dilema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23713" y="5442228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Predstavljanje samo dvije opcije kada ih postoji više, prisiljavajući na previše pojednostavljen izbor.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85254" y="6619399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"Ili si s nama ili si protiv nas."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197912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197912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1" name="Text 8"/>
          <p:cNvSpPr/>
          <p:nvPr/>
        </p:nvSpPr>
        <p:spPr>
          <a:xfrm>
            <a:off x="5335011" y="442728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„Bandwagon Fallacy” </a:t>
            </a:r>
          </a:p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prihvaćanju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trenda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564386" y="5308698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 da je nešto istinito ili dobro zato što je popularno ili široko prihvaćeno.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5564386" y="6535935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"Svi ostali kupuju ovaj proizvod, tako da mora da je najbolji."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9646563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646563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6" name="Text 13"/>
          <p:cNvSpPr/>
          <p:nvPr/>
        </p:nvSpPr>
        <p:spPr>
          <a:xfrm>
            <a:off x="10013037" y="453334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„Red Herring” </a:t>
            </a:r>
            <a:endParaRPr lang="en-GB" sz="2200" b="1" dirty="0" smtClean="0">
              <a:solidFill>
                <a:srgbClr val="F4CAB8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Crvena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haringa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0013037" y="5308698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Uvođenje nebitne teme kako bi se pozornost skrenula s izvornog problema.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0013037" y="6364723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"Zašto se brinuti o klimatskim promjenama kada postoje ljudi koji nemaju dovoljno hrane?"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9424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 logičke pogreške (3. dio)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„Circular Reasoning” 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Kružno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zaključivanje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Korištenje zaključka kao premise, pretpostavljajući ono što pokušavate dokazati.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"Pouzdan sam jer uvijek govorim istinu, a možete mi vjerovati da ću to reći."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Apel na emocije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Korištenje emocionalnih apela umjesto logike za uvjeravanje.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"Pomislite na svu izgladnjelu djecu - zar ne želite danas donirati?"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060675"/>
            <a:ext cx="289988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„Hasty Generalization” </a:t>
            </a:r>
            <a:endParaRPr lang="en-GB" sz="2200" b="1" dirty="0" smtClean="0">
              <a:solidFill>
                <a:srgbClr val="F4CAB8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Brzopleta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generalizacija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814519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Donošenje zaključka na temelju nedovoljnih ili nereprezentativnih dokaza.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„Upoznao sam dva bezobrazna turista iz te zemlje - tamo moraju biti svi bezobrazni.“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359521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Post Hoc Ergo Propter Hoc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Pod pretpostavkom da je, budući da je jedan događaj slijedio drugi, njime uzrokovan.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"Počela sam nositi ovu narukvicu i sada su mi ocjene bolje - to mora da je sreća!"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880229"/>
            <a:ext cx="681870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Sofizmi i paradoksi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1914882"/>
            <a:ext cx="764547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 logičke pogreške predstavljaju pogrešno zaključivanje, sofizmi i paradoksi predstavljaju intelektualne zagonetke koje na različite načine izazivaju naše razmišljanje: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Izvedeno od grčke riječi "sophia" (mudrost)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Obmanjujući argumenti smišljeni da zavedu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5487472"/>
            <a:ext cx="35616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Koristili su ga starogrčki "sofisti" - intelektualni prevaranti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49260" y="6589633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Usredotočite se na izgled umjesto na istinski uvid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840724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421424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40724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 grčkog "para" (suprotno) + "doxa" (mišljenje)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4840724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Izjave koje vode do proturječnosti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840724" y="5487472"/>
            <a:ext cx="35616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</a:t>
            </a:r>
            <a:r>
              <a:rPr lang="hr-HR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tiču</a:t>
            </a:r>
            <a:r>
              <a:rPr lang="en-US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 razmišljanje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840724" y="590478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Često kataliziraju intelektualni napredak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622941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Poznati paradoksi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Epimenidov paradoks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494365"/>
            <a:ext cx="3745468" cy="205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„Svi Krećani su lažljivci.“ Ako je Epimenid Krećanin i to je istina, onda laže, što to čini lažnim. Ako je lažno, onda ne lažu svi Krećani, što to potencijalno čini istinitim - stvarajući beskonačnu petlju.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Eubulidov paradoks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„Ono što sada govorim je laž.“ Ako je istina, onda mora biti lažna; ako je lažna, onda mora biti istina - kontradikcija.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Zenonovi paradoksi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Ahil i kornjača: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Unatoč tome što je brži, Ahil teoretski nikada ne prestiže kornjaču koja ima prednost.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9891117" y="4992410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 strelice: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Leteća strijela zauzima prostor u bilo kojem trenutku, što je teoretski čini nepomičnom.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84679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 blizanaca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488144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Fascinantan paradoks koji izaziva modernu fiziku: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5464731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Jedan blizanac putuje u svemirskom brodu gotovo brzinom svjetlosti dok drugi ostaje na Zemlji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9260" y="5882045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Zbog vremenske relativnosti, vrijeme se usporava za putujućeg blizanca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6299359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 povratku nakon 20 zemaljskih godina, putujući blizanac je ostario samo oko 10 godina.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671667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Iako se čini nemogućim, ovaj ishod je u skladu s Einsteinovom teorijom relativnosti.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949</Words>
  <Application>Microsoft Office PowerPoint</Application>
  <PresentationFormat>Custom</PresentationFormat>
  <Paragraphs>108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Arial</vt:lpstr>
      <vt:lpstr>Brygada 1918 Bold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4</cp:revision>
  <dcterms:created xsi:type="dcterms:W3CDTF">2025-09-11T14:09:32Z</dcterms:created>
  <dcterms:modified xsi:type="dcterms:W3CDTF">2026-01-31T02:48:34Z</dcterms:modified>
</cp:coreProperties>
</file>