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</p:sldIdLst>
  <p:sldSz cx="14630400" cy="8229600"/>
  <p:notesSz cx="8229600" cy="14630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Source Serif 4 Semi Bold" panose="020B0604020202020204" charset="0"/>
      <p:regular r:id="rId18"/>
    </p:embeddedFont>
    <p:embeddedFont>
      <p:font typeface="Source Sans 3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396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1392D-7F44-4338-BE44-20EACB622451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22C84-A6E0-441A-9B96-2CB518328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17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1867733"/>
            <a:ext cx="1602105" cy="160210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659654" y="1837849"/>
            <a:ext cx="514052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MEDIActive Youth: Informing the Balkans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324124" y="3966944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hr-HR" sz="4400" dirty="0" smtClean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Kritičko čitanje medijskih poruka</a:t>
            </a:r>
            <a:endParaRPr lang="en-US" sz="4400" dirty="0"/>
          </a:p>
        </p:txBody>
      </p:sp>
      <p:sp>
        <p:nvSpPr>
          <p:cNvPr id="6" name="Text 2"/>
          <p:cNvSpPr/>
          <p:nvPr/>
        </p:nvSpPr>
        <p:spPr>
          <a:xfrm>
            <a:off x="6324124" y="5865019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900" i="1" dirty="0" smtClean="0"/>
              <a:t>U </a:t>
            </a:r>
            <a:r>
              <a:rPr lang="en-US" sz="1900" i="1" dirty="0"/>
              <a:t>svijetu u kojem su mediji posvuda, </a:t>
            </a:r>
            <a:r>
              <a:rPr lang="hr-HR" sz="1900" i="1" dirty="0" smtClean="0"/>
              <a:t>ključno</a:t>
            </a:r>
            <a:r>
              <a:rPr lang="en-US" sz="1900" i="1" dirty="0" smtClean="0"/>
              <a:t> </a:t>
            </a:r>
            <a:r>
              <a:rPr lang="en-US" sz="1900" i="1" dirty="0"/>
              <a:t>je znati kritički čitati medijske poruke</a:t>
            </a:r>
            <a:r>
              <a:rPr lang="en-US" sz="1900" i="1" dirty="0" smtClean="0"/>
              <a:t>.</a:t>
            </a:r>
            <a:endParaRPr lang="en-US" sz="1900" i="1" dirty="0"/>
          </a:p>
        </p:txBody>
      </p:sp>
    </p:spTree>
    <p:extLst>
      <p:ext uri="{BB962C8B-B14F-4D97-AF65-F5344CB8AC3E}">
        <p14:creationId xmlns:p14="http://schemas.microsoft.com/office/powerpoint/2010/main" val="424066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962" y="510659"/>
            <a:ext cx="4369951" cy="546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300"/>
              </a:lnSpc>
              <a:buNone/>
            </a:pPr>
            <a:r>
              <a:rPr lang="en-US" sz="3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Zaključak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649962" y="1502331"/>
            <a:ext cx="643866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Kritičko čitanje je vještina koja vam omogućuje promišljeno i samostalno snalaženje u medijskom krajoliku.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649962" y="2263735"/>
            <a:ext cx="643866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Razumijevanjem namjere i perspektive koja stoji iza poruka, bit ćete bolje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opremljeni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hr-HR" sz="145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</a:t>
            </a:r>
            <a:r>
              <a:rPr lang="en-US" sz="145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49962" y="3025140"/>
            <a:ext cx="643866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Donosite informirane odluke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649962" y="3387209"/>
            <a:ext cx="643866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300"/>
              </a:lnSpc>
              <a:buSzPct val="100000"/>
              <a:buChar char="•"/>
            </a:pPr>
            <a:r>
              <a:rPr lang="en-US" sz="1450" dirty="0" err="1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Izbjegavaje</a:t>
            </a:r>
            <a:r>
              <a:rPr lang="en-US" sz="145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manipulacije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649962" y="3749278"/>
            <a:ext cx="643866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300"/>
              </a:lnSpc>
              <a:buSzPct val="100000"/>
              <a:buChar char="•"/>
            </a:pPr>
            <a:r>
              <a:rPr lang="en-US" sz="1450" dirty="0" err="1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Postan</a:t>
            </a:r>
            <a:r>
              <a:rPr lang="hr-HR" sz="145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et</a:t>
            </a:r>
            <a:r>
              <a:rPr lang="en-US" sz="145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 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svjesniji potrošač medija</a:t>
            </a:r>
            <a:endParaRPr lang="en-US" sz="14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396" y="1544122"/>
            <a:ext cx="6438662" cy="6438662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49962" y="8400455"/>
            <a:ext cx="13330476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Razvijte svoju kritičku perspektivu i preuzmite kontrolu nad svojim medijskim iskustvom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82710" y="2578656"/>
            <a:ext cx="11264979" cy="140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050"/>
              </a:lnSpc>
              <a:buNone/>
            </a:pPr>
            <a:r>
              <a:rPr lang="hr-HR" sz="8850" dirty="0" smtClean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Hvala</a:t>
            </a:r>
            <a:r>
              <a:rPr lang="en-US" sz="8850" dirty="0" smtClean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!</a:t>
            </a:r>
            <a:endParaRPr lang="en-US" sz="8850" dirty="0"/>
          </a:p>
        </p:txBody>
      </p:sp>
      <p:sp>
        <p:nvSpPr>
          <p:cNvPr id="3" name="Text 1"/>
          <p:cNvSpPr/>
          <p:nvPr/>
        </p:nvSpPr>
        <p:spPr>
          <a:xfrm>
            <a:off x="5062180" y="4345662"/>
            <a:ext cx="450592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hr-HR" sz="3500" smtClean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Pitanja</a:t>
            </a:r>
            <a:r>
              <a:rPr lang="en-US" sz="3500" smtClean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3500" dirty="0"/>
          </a:p>
        </p:txBody>
      </p:sp>
      <p:sp>
        <p:nvSpPr>
          <p:cNvPr id="4" name="Text 2"/>
          <p:cNvSpPr/>
          <p:nvPr/>
        </p:nvSpPr>
        <p:spPr>
          <a:xfrm>
            <a:off x="837724" y="5267920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endParaRPr lang="en-US" sz="1850" dirty="0"/>
          </a:p>
        </p:txBody>
      </p:sp>
    </p:spTree>
    <p:extLst>
      <p:ext uri="{BB962C8B-B14F-4D97-AF65-F5344CB8AC3E}">
        <p14:creationId xmlns:p14="http://schemas.microsoft.com/office/powerpoint/2010/main" val="95710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239804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 err="1" smtClean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Ciljevi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422571"/>
            <a:ext cx="4158734" cy="2567226"/>
          </a:xfrm>
          <a:prstGeom prst="roundRect">
            <a:avLst>
              <a:gd name="adj" fmla="val 39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422571"/>
            <a:ext cx="121920" cy="256722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229439" y="36923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 err="1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Prepozna</a:t>
            </a:r>
            <a:r>
              <a:rPr lang="hr-HR" sz="220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ti</a:t>
            </a:r>
            <a:r>
              <a:rPr lang="en-US" sz="220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pristranost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229439" y="4187904"/>
            <a:ext cx="349722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Prepoznati uobičajene znakove pristranosti, manipulacije i nepouzdanih informacija u medijskim porukama.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5235773" y="3422571"/>
            <a:ext cx="4158734" cy="2567226"/>
          </a:xfrm>
          <a:prstGeom prst="roundRect">
            <a:avLst>
              <a:gd name="adj" fmla="val 39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773" y="3422571"/>
            <a:ext cx="121920" cy="256722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627489" y="36923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 err="1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Procijenit</a:t>
            </a:r>
            <a:r>
              <a:rPr lang="hr-HR" sz="220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220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izvore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627489" y="4187904"/>
            <a:ext cx="349722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Prepoznati i procijeniti pouzdanost različitih medijskih izvora analizom njihove namjene, jezika i vjerodostojnosti izvora.</a:t>
            </a:r>
            <a:endParaRPr lang="en-US" sz="1850" dirty="0"/>
          </a:p>
        </p:txBody>
      </p:sp>
      <p:sp>
        <p:nvSpPr>
          <p:cNvPr id="11" name="Shape 7"/>
          <p:cNvSpPr/>
          <p:nvPr/>
        </p:nvSpPr>
        <p:spPr>
          <a:xfrm>
            <a:off x="9633823" y="3422571"/>
            <a:ext cx="4158853" cy="2567226"/>
          </a:xfrm>
          <a:prstGeom prst="roundRect">
            <a:avLst>
              <a:gd name="adj" fmla="val 39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823" y="3422571"/>
            <a:ext cx="121920" cy="256722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025539" y="36923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Primijeni alate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10025539" y="4056459"/>
            <a:ext cx="349734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Koristite praktične alate, poput web stranica za provjeru činjenica i obrnutog pretraživanja slika, kako biste provjerili informacije prije dijeljenja.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708144"/>
            <a:ext cx="10771346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000"/>
              </a:lnSpc>
              <a:buNone/>
            </a:pP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Što znači kritički čitati medije?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57118" y="1750100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Kritičko čitanje medija uključuje: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57118" y="2290882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Prepoznavanje pristranosti u porukama koje odražavaju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stavove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endParaRPr lang="en-US" sz="1700" dirty="0" smtClean="0">
              <a:solidFill>
                <a:srgbClr val="272525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algn="l" rtl="0">
              <a:lnSpc>
                <a:spcPts val="2700"/>
              </a:lnSpc>
              <a:buSzPct val="100000"/>
            </a:pPr>
            <a:r>
              <a:rPr lang="en-US" sz="170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       </a:t>
            </a:r>
            <a:r>
              <a:rPr lang="en-US" sz="1700" dirty="0" err="1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njihovih</a:t>
            </a:r>
            <a:r>
              <a:rPr lang="en-US" sz="170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autora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7118" y="3111698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Procjena pouzdanosti izvora kako bi se znalo kojim izvorima vjerovati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7117" y="3652480"/>
            <a:ext cx="6294239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Prepoznavanje namjere koja stoji iza poruka - bilo da se radi o informiranju, zabavi, prodaji ili uvjeravanju</a:t>
            </a:r>
            <a:endParaRPr lang="en-US" sz="17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663" y="1798796"/>
            <a:ext cx="6294239" cy="62942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48445"/>
            <a:ext cx="868239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Razumijevanje pristranosti i agende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03121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Sve medijske poruke imaju perspektivu. Razumijevanje svrhe i pristranosti koja stoji iza njih pomaže vam da vidite cijelu sliku.</a:t>
            </a:r>
            <a:endParaRPr lang="en-US" sz="1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683437"/>
            <a:ext cx="4318278" cy="95750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77039" y="48802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Usporedite pokrivenost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77039" y="537579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Pronađite dva članka iz različitih izvora o istoj temi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002" y="3683437"/>
            <a:ext cx="4318278" cy="95750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95317" y="48802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Analiziraj jezik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395317" y="537579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Pogledajte korištene riječi - "uspješan" naspram "problematičan" može otkriti pristranosti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79" y="3683437"/>
            <a:ext cx="4318278" cy="95750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713595" y="48802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Raspravite o utjecaju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713595" y="537579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Razmotrite kako razlike mogu oblikovati mišljenja čitatelja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08453"/>
            <a:ext cx="766357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Identificiranje pouzdanih izvora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210758"/>
            <a:ext cx="415361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 err="1" smtClean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Tražiti</a:t>
            </a:r>
            <a:r>
              <a:rPr lang="hr-HR" sz="2200" dirty="0" smtClean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hr-HR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</a:t>
            </a:r>
            <a:r>
              <a:rPr lang="en-US" sz="2200" dirty="0" err="1" smtClean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jerodavn</a:t>
            </a:r>
            <a:r>
              <a:rPr lang="hr-HR" sz="2200" dirty="0" smtClean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</a:t>
            </a:r>
            <a:r>
              <a:rPr lang="en-US" sz="2200" dirty="0" smtClean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 smtClean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</a:t>
            </a:r>
            <a:r>
              <a:rPr lang="hr-HR" sz="2200" dirty="0" smtClean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80202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hr-HR" sz="185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Ugledne</a:t>
            </a:r>
            <a:r>
              <a:rPr lang="en-US" sz="185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novinske kuće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26874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Stručna mišljenja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7354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Vladine organizacije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20219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Regionalni provjerivači činjenica (npr. Faktograf, Raskrikavanje)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614761" y="321075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 err="1" smtClean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Provjerite</a:t>
            </a:r>
            <a:r>
              <a:rPr lang="hr-HR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hr-HR" sz="2200" dirty="0" smtClean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</a:t>
            </a:r>
            <a:r>
              <a:rPr lang="en-US" sz="2200" dirty="0" err="1" smtClean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rvene</a:t>
            </a:r>
            <a:r>
              <a:rPr lang="en-US" sz="2200" dirty="0" smtClean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 smtClean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zastav</a:t>
            </a:r>
            <a:r>
              <a:rPr lang="hr-HR" sz="2200" dirty="0" smtClean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ice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14761" y="380202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Senzacionalizam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14761" y="426874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 err="1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Nedostaju</a:t>
            </a:r>
            <a:r>
              <a:rPr lang="hr-HR" sz="185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li</a:t>
            </a:r>
            <a:r>
              <a:rPr lang="en-US" sz="185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podaci o autoru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614761" y="47354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Pretjerani emotivni jezik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614761" y="520219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Nejasni datumi objavljivanja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837724" y="5938123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Aktivnost: Usporedite pouzdani članak iz vijesti sa sadržajem s nepoznate web stranice ili objave na društvenim mrežama.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963454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Uočavanje klikbejtova i manipulativnog jezika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730460"/>
            <a:ext cx="7468553" cy="1944767"/>
          </a:xfrm>
          <a:prstGeom prst="roundRect">
            <a:avLst>
              <a:gd name="adj" fmla="val 5170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93919" y="300025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Primjeri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93919" y="3495794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"Nećete vjerovati što je ovaj političar rekao!"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593919" y="4022408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"Ovaj jednostavan trik će vam promijeniti život!"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324124" y="4914543"/>
            <a:ext cx="7468553" cy="2351603"/>
          </a:xfrm>
          <a:prstGeom prst="roundRect">
            <a:avLst>
              <a:gd name="adj" fmla="val 427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593919" y="51843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Znakovi upozorenja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6593919" y="5679877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Pretjeran jezik ("šokantno", "nevjerojatno")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6593919" y="6146602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Emocionalni okidači (bijes, šok)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6593919" y="6613327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Nejasni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</a:t>
            </a:r>
            <a:r>
              <a:rPr lang="hr-HR" sz="185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dorečeni</a:t>
            </a:r>
            <a:r>
              <a:rPr lang="en-US" sz="185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naslovi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72327"/>
            <a:ext cx="951642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Praktični alati za kritičku analizu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655094"/>
            <a:ext cx="4158734" cy="2107406"/>
          </a:xfrm>
          <a:prstGeom prst="roundRect">
            <a:avLst>
              <a:gd name="adj" fmla="val 47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84659" y="290202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dirty="0" smtClean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Tko </a:t>
            </a:r>
            <a:r>
              <a:rPr lang="hr-HR" sz="220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je stvorio</a:t>
            </a:r>
            <a:r>
              <a:rPr lang="en-US" sz="220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ov</a:t>
            </a:r>
            <a:r>
              <a:rPr lang="hr-HR" sz="220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aj sadržaj</a:t>
            </a:r>
            <a:r>
              <a:rPr lang="en-US" sz="220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84659" y="3397568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Razumijevanje tvorca otkriva motivacije i predrasude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35773" y="2655094"/>
            <a:ext cx="4158734" cy="2107406"/>
          </a:xfrm>
          <a:prstGeom prst="roundRect">
            <a:avLst>
              <a:gd name="adj" fmla="val 47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82709" y="2902029"/>
            <a:ext cx="283297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 err="1" smtClean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Što</a:t>
            </a:r>
            <a:r>
              <a:rPr lang="hr-HR" sz="2200" dirty="0" smtClean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je </a:t>
            </a:r>
            <a:r>
              <a:rPr lang="hr-HR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</a:t>
            </a:r>
            <a:r>
              <a:rPr lang="en-US" sz="2200" dirty="0" err="1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vrha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82709" y="3397568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 li to informiranje, prodaja, uvjeravanje ili zabava?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2655094"/>
            <a:ext cx="4158853" cy="2107406"/>
          </a:xfrm>
          <a:prstGeom prst="roundRect">
            <a:avLst>
              <a:gd name="adj" fmla="val 47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80759" y="2902029"/>
            <a:ext cx="3664982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dirty="0" smtClean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Koje </a:t>
            </a:r>
            <a:r>
              <a:rPr lang="hr-HR" sz="220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tehnike se k</a:t>
            </a:r>
            <a:r>
              <a:rPr lang="en-US" sz="2200" dirty="0" err="1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oriste</a:t>
            </a:r>
            <a:r>
              <a:rPr lang="hr-HR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80759" y="3473291"/>
            <a:ext cx="366498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Razmislite o jeziku, vizualnim elementima i tonu koji utječu na vas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837724" y="5001816"/>
            <a:ext cx="6357818" cy="1755458"/>
          </a:xfrm>
          <a:prstGeom prst="roundRect">
            <a:avLst>
              <a:gd name="adj" fmla="val 572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084659" y="524875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dirty="0" smtClean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Tko </a:t>
            </a:r>
            <a:r>
              <a:rPr lang="hr-HR" sz="220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ima korist?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84659" y="5744289"/>
            <a:ext cx="586394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Tko ima koristi od toga što vjerujete u ovu poruku ili je dijelite?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7434858" y="5001816"/>
            <a:ext cx="6357818" cy="1755458"/>
          </a:xfrm>
          <a:prstGeom prst="roundRect">
            <a:avLst>
              <a:gd name="adj" fmla="val 572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681793" y="5248751"/>
            <a:ext cx="390227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dirty="0" smtClean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Koja </a:t>
            </a:r>
            <a:r>
              <a:rPr lang="en-US" sz="2200" dirty="0" err="1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perspektiva</a:t>
            </a:r>
            <a:r>
              <a:rPr lang="hr-HR" sz="220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nedostaje</a:t>
            </a:r>
            <a:r>
              <a:rPr lang="en-US" sz="220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681793" y="5744289"/>
            <a:ext cx="58639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Koja gledišta nisu uključena i kako to mijenja poruku?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4948" y="420291"/>
            <a:ext cx="7857649" cy="449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500"/>
              </a:lnSpc>
              <a:buNone/>
            </a:pPr>
            <a:r>
              <a:rPr lang="en-US" sz="28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Primjena: Analiza primjera iz stvarnog svijeta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534948" y="1236583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9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Odaberite objavu ili članak na društvenim mrežama o trendovskoj temi i analizirajte je odgovarajući na: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534948" y="1618655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Tko je stvorio sadržaj i koja bi mogla biti njihova namjera?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34948" y="1916668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Koji se jezik i vizualni elementi koriste za oblikovanje poruke?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34948" y="2214682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 su perspektive uključene, a koje isključene?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7509272" y="1270992"/>
            <a:ext cx="6593800" cy="893802"/>
          </a:xfrm>
          <a:prstGeom prst="roundRect">
            <a:avLst>
              <a:gd name="adj" fmla="val 7183"/>
            </a:avLst>
          </a:prstGeom>
          <a:solidFill>
            <a:srgbClr val="B6D6FC"/>
          </a:solidFill>
          <a:ln/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029" y="1495782"/>
            <a:ext cx="190976" cy="152757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8005763" y="1461849"/>
            <a:ext cx="5944553" cy="489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9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Primjer:</a:t>
            </a:r>
            <a:r>
              <a:rPr lang="en-US" sz="12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Pogledajte objavu influencera koji promovira proizvod. Je li influencer transparentan u vezi sponzorstva? Koji jezik ili slike čine proizvod privlačnim?</a:t>
            </a:r>
            <a:endParaRPr lang="en-US" sz="12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272" y="2336721"/>
            <a:ext cx="6593800" cy="6593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7951" y="587693"/>
            <a:ext cx="8730258" cy="6286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900"/>
              </a:lnSpc>
              <a:buNone/>
            </a:pPr>
            <a:r>
              <a:rPr lang="en-US" sz="39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Kontrolna lista za kritičko čitanje medija</a:t>
            </a:r>
            <a:endParaRPr lang="en-US" sz="3950" dirty="0"/>
          </a:p>
        </p:txBody>
      </p:sp>
      <p:sp>
        <p:nvSpPr>
          <p:cNvPr id="3" name="Shape 1"/>
          <p:cNvSpPr/>
          <p:nvPr/>
        </p:nvSpPr>
        <p:spPr>
          <a:xfrm>
            <a:off x="747951" y="1643777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37486" y="1695629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1442442" y="1717238"/>
            <a:ext cx="3466267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Provjerite izvor i autora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42442" y="2159794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 li ovo pouzdan izvor?</a:t>
            </a:r>
            <a:endParaRPr lang="en-US" sz="1650" dirty="0"/>
          </a:p>
        </p:txBody>
      </p:sp>
      <p:sp>
        <p:nvSpPr>
          <p:cNvPr id="7" name="Shape 5"/>
          <p:cNvSpPr/>
          <p:nvPr/>
        </p:nvSpPr>
        <p:spPr>
          <a:xfrm>
            <a:off x="747951" y="2929176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37486" y="2981027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2350" dirty="0"/>
          </a:p>
        </p:txBody>
      </p:sp>
      <p:sp>
        <p:nvSpPr>
          <p:cNvPr id="9" name="Text 7"/>
          <p:cNvSpPr/>
          <p:nvPr/>
        </p:nvSpPr>
        <p:spPr>
          <a:xfrm>
            <a:off x="1442442" y="3002637"/>
            <a:ext cx="2514362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Odredite svrhu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1442442" y="3445193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 li ovo namijenjeno informiranju, zabavi, prodaji ili uvjeravanju?</a:t>
            </a:r>
            <a:endParaRPr lang="en-US" sz="1650" dirty="0"/>
          </a:p>
        </p:txBody>
      </p:sp>
      <p:sp>
        <p:nvSpPr>
          <p:cNvPr id="11" name="Shape 9"/>
          <p:cNvSpPr/>
          <p:nvPr/>
        </p:nvSpPr>
        <p:spPr>
          <a:xfrm>
            <a:off x="747951" y="4214574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837486" y="4266426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2350" dirty="0"/>
          </a:p>
        </p:txBody>
      </p:sp>
      <p:sp>
        <p:nvSpPr>
          <p:cNvPr id="13" name="Text 11"/>
          <p:cNvSpPr/>
          <p:nvPr/>
        </p:nvSpPr>
        <p:spPr>
          <a:xfrm>
            <a:off x="1442442" y="4288036"/>
            <a:ext cx="3482340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Pazite na emocionalne okidače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442442" y="4730591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Pokušava li vas time ogorčiti ili iznenaditi?</a:t>
            </a:r>
            <a:endParaRPr lang="en-US" sz="1650" dirty="0"/>
          </a:p>
        </p:txBody>
      </p:sp>
      <p:sp>
        <p:nvSpPr>
          <p:cNvPr id="15" name="Shape 13"/>
          <p:cNvSpPr/>
          <p:nvPr/>
        </p:nvSpPr>
        <p:spPr>
          <a:xfrm>
            <a:off x="747951" y="5499973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37486" y="5551825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4</a:t>
            </a:r>
            <a:endParaRPr lang="en-US" sz="2350" dirty="0"/>
          </a:p>
        </p:txBody>
      </p:sp>
      <p:sp>
        <p:nvSpPr>
          <p:cNvPr id="17" name="Text 15"/>
          <p:cNvSpPr/>
          <p:nvPr/>
        </p:nvSpPr>
        <p:spPr>
          <a:xfrm>
            <a:off x="1442442" y="5573435"/>
            <a:ext cx="3617119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Tražite nedostajuće perspektive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1442442" y="6015990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Postoji li strana priče koja nije ispričana?</a:t>
            </a:r>
            <a:endParaRPr lang="en-US" sz="1650" dirty="0"/>
          </a:p>
        </p:txBody>
      </p:sp>
      <p:sp>
        <p:nvSpPr>
          <p:cNvPr id="19" name="Shape 17"/>
          <p:cNvSpPr/>
          <p:nvPr/>
        </p:nvSpPr>
        <p:spPr>
          <a:xfrm>
            <a:off x="747951" y="6785372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837486" y="6837224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5</a:t>
            </a:r>
            <a:endParaRPr lang="en-US" sz="2350" dirty="0"/>
          </a:p>
        </p:txBody>
      </p:sp>
      <p:sp>
        <p:nvSpPr>
          <p:cNvPr id="21" name="Text 19"/>
          <p:cNvSpPr/>
          <p:nvPr/>
        </p:nvSpPr>
        <p:spPr>
          <a:xfrm>
            <a:off x="1442442" y="6858833"/>
            <a:ext cx="2514362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Provjerite informacije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1442442" y="7301389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Koristite web stranice za provjeru činjenica ili potražite dodatne članke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607</Words>
  <Application>Microsoft Office PowerPoint</Application>
  <PresentationFormat>Custom</PresentationFormat>
  <Paragraphs>97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Source Serif 4 Semi Bold</vt:lpstr>
      <vt:lpstr>Source Sans 3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Tvrtko Pater</cp:lastModifiedBy>
  <cp:revision>7</cp:revision>
  <dcterms:created xsi:type="dcterms:W3CDTF">2025-09-11T14:11:09Z</dcterms:created>
  <dcterms:modified xsi:type="dcterms:W3CDTF">2026-01-31T02:50:43Z</dcterms:modified>
</cp:coreProperties>
</file>