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Quattrocento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A000E-BC5F-4867-BB49-75C576826B5D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DC4A1-3A8F-4C24-A004-8CFCCCB4F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5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078236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2048351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</a:t>
            </a:r>
            <a:r>
              <a:rPr lang="en-US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</a:t>
            </a:r>
            <a:r>
              <a:rPr lang="hr-HR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ming the</a:t>
            </a:r>
            <a:r>
              <a:rPr lang="hr-HR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Balkan</a:t>
            </a:r>
            <a:r>
              <a:rPr lang="hr-HR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308515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Analiza novinskih članaka: Kritičko čitanje u informacijskom dobu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1361"/>
            <a:ext cx="102733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</a:t>
            </a:r>
            <a:r>
              <a:rPr lang="hr-HR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 lekcije</a:t>
            </a:r>
            <a:r>
              <a:rPr lang="en-US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 kritičku analizu vijesti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3117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Svijest o strukturi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3" y="283964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Razumjeti obrnutu piramidalnu strukturu i potražiti pet elemenata W i H kako bi se osigurala sveobuhvatna pokrivenost.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Evaluacija izvora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Primijenite SIFT metodu kako biste provjerili vjerodostojnost i relevantnost izvora informacija.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2356008"/>
            <a:ext cx="36100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Prepoznavanje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hr-HR" sz="2200" dirty="0" smtClean="0">
              <a:solidFill>
                <a:srgbClr val="FFD9BE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naspram</a:t>
            </a:r>
            <a:r>
              <a:rPr lang="en-US" sz="22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prepoznavanja mišljenja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Razviti sposobnost razlikovanja provjerljivih činjenica od subjektivnih mišljenja.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Aktivni angažman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Vježbajte kritičko čitanje propitujući i tekst i svoju interpretaciju istog.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610219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 vještine čine temelj odgovorne konzumacije informacija u eri u kojoj smo neprestano bombardirani vijestima iz različitih izvora.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682710" y="2991922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11050"/>
              </a:lnSpc>
              <a:buNone/>
            </a:pPr>
            <a:r>
              <a:rPr lang="en-US" sz="8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Hvala!</a:t>
            </a:r>
            <a:endParaRPr lang="en-US" sz="8850" dirty="0"/>
          </a:p>
        </p:txBody>
      </p:sp>
      <p:sp>
        <p:nvSpPr>
          <p:cNvPr id="5" name="Text 2"/>
          <p:cNvSpPr/>
          <p:nvPr/>
        </p:nvSpPr>
        <p:spPr>
          <a:xfrm>
            <a:off x="837724" y="4758928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3750"/>
              </a:lnSpc>
              <a:buNone/>
            </a:pPr>
            <a:r>
              <a:rPr lang="en-US" sz="23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Imate</a:t>
            </a: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3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 </a:t>
            </a: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pitanja?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22120"/>
            <a:ext cx="63221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 je kritičko čitanje?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0751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Aktivni angažman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07519" y="3670221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čitanje je aktivan način čitanja koji uključuje dublje i složenije bavljenje tekstom.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50556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Analitički proces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505569" y="3670221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je proces analiziranja, tumačenja, a ponekad i evaluacije sadržaja.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904887"/>
            <a:ext cx="4158853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03619" y="3174682"/>
            <a:ext cx="286226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</a:t>
            </a:r>
            <a:r>
              <a:rPr lang="hr-HR" sz="22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ropitivački pristup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903619" y="3670221"/>
            <a:ext cx="36192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 kritički čitamo, koristimo vještine kritičkog mišljenja kako bismo propitivali i tekst i vlastito čitanje istog.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74131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čitanje pomaže nam da razmotrimo kako su novinski članci strukturirani, procijenimo vjerodostojnost izvora, utvrdimo koje su informacije relevantne i </a:t>
            </a:r>
            <a:r>
              <a:rPr lang="en-US" sz="185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potvrđene</a:t>
            </a:r>
            <a:r>
              <a:rPr lang="hr-HR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</a:t>
            </a:r>
            <a:r>
              <a:rPr lang="en-US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 razlikujemo mišljenja od činjenica.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605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hr-HR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 o</a:t>
            </a:r>
            <a:r>
              <a:rPr lang="en-US" sz="44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brnut</a:t>
            </a:r>
            <a:r>
              <a:rPr lang="hr-HR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</a:t>
            </a:r>
            <a:r>
              <a:rPr lang="hr-HR" sz="44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23059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Najčešća struktura novinskih članaka je "obrnuta piramida", koja prikazuje informacije od najvažnijih do najmanje važnih. Ova struktura odmah privlači pažnju čitatelja i pruža dodatne pojašnjenja kako članak nastavlja.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32435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Ovaj pristup pomaže čitateljima da brzo shvate glavne točke čak i ako ne pročitaju cijeli članak, a urednicima omogućuje da skreću od dna bez gubitka bitnih informacija.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5252"/>
            <a:ext cx="85010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Elementi obrnute piramide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06993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085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F9EEE7"/>
                </a:solidFill>
                <a:latin typeface="Quattrocento" pitchFamily="34" charset="0"/>
              </a:rPr>
              <a:t>Ključna informacija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3581162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Glavni odlomak koji sadrži najvažnije informacije i glavnu poantu priče.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248019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726650"/>
            <a:ext cx="29478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Sekundarne informacije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3222188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Daljnji opis potencijalnog klijenta s dodatnim statistikama i drugim relevantnim podacima.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5184815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5663446"/>
            <a:ext cx="31311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Osnovne informacije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6158984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 događaji i kontekst koji vode do glavne točke/događaja vijesti.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4825841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5304473"/>
            <a:ext cx="29295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Dodatne informacije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5800011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Dodatni detalji koji prethodno nisu objašnjeni, a koji obogaćuju glavnu priču.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068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Pet W-ova i H-ova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</a:t>
            </a:r>
            <a:r>
              <a:rPr lang="en-US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(Tko)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 ili subjekti uključeni u priču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 ili problem koji se dogodio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When?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hr-HR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Vrijeme kada se događaj održao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Where?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Gdje</a:t>
            </a:r>
            <a:r>
              <a:rPr lang="hr-HR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Mjesto događaja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6" name="Text 14"/>
          <p:cNvSpPr/>
          <p:nvPr/>
        </p:nvSpPr>
        <p:spPr>
          <a:xfrm>
            <a:off x="1077039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Why?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Zašto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77039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Razlog zbog kojeg se događaj dogodio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9" name="Text 17"/>
          <p:cNvSpPr/>
          <p:nvPr/>
        </p:nvSpPr>
        <p:spPr>
          <a:xfrm>
            <a:off x="7674173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How? (</a:t>
            </a:r>
            <a:r>
              <a:rPr lang="en-US" sz="22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hr-HR" sz="22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74173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Način na koji se događaj dogodio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837724" y="673286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Sveobuhvatan članak trebao bi odgovoriti na ova pitanja kako bi pružio potpune informacije o temi ili događaju o kojem se izvještava.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844927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Evaluacija izvora: SIFT metoda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 obzirom na sve češće pojavljivanje lažnih vijesti, </a:t>
            </a:r>
            <a:r>
              <a:rPr lang="hr-HR" sz="17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ključno je </a:t>
            </a:r>
            <a:r>
              <a:rPr lang="en-US" sz="170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7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relevantnih izvora i </a:t>
            </a:r>
            <a:r>
              <a:rPr lang="en-US" sz="170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dokaza</a:t>
            </a:r>
            <a:r>
              <a:rPr lang="en-US" sz="17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Mehanizam SIFT, koji je stvorio Mike Caufield, pruža okvir za procjenu izvora informacija.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3329226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SIFT pomaže čitateljima da preispitaju izvore informacija, procijene relevantnost i pouzdanost izvora, pronađu potkrepljujuće informacije i provjere kako se prezentirane informacije podudaraju s izvornim podacima.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7463"/>
            <a:ext cx="6958251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Objašnjenje SIFT metode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76" y="1837968"/>
            <a:ext cx="1194673" cy="14335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69688" y="2076807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69688" y="2571512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Zastanite prije nego što podijelite ili povjerujete informacijama. Odvojite trenutak da procijenite što čitate.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76" y="3271480"/>
            <a:ext cx="1194673" cy="14335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9688" y="3510320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 izvor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269688" y="4005024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 tko stoji iza informacija. Provjerite njihovu stručnost i potencijalne pristranosti.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6" y="4704993"/>
            <a:ext cx="1194673" cy="14335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69688" y="4943832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Pronađite bolju pokrivenost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269688" y="5438537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 druge pouzdane izvore koji izvještavaju o istoj temi kako biste provjerili informacije.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6" y="6138505"/>
            <a:ext cx="1194673" cy="14335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69688" y="6377345"/>
            <a:ext cx="3969901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Trag tvrdnji, citata i medija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269688" y="6872049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Pratite informacije natrag do izvornog konteksta kako biste bili sigurni da nisu iskrivljene.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8308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 vijesti i mišljenja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 (Činjenice)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480673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 temelju provjerljivih, provjerljivih informacija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33042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Odgovara na pet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 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H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180171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 se dokazati kao istinito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64689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Objektivni prikaz događaja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37724" y="649664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Obično se citira više izvora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1561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Mišljenje</a:t>
            </a:r>
            <a:endParaRPr lang="en-US" sz="2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871561" y="3480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Osobni stavovi i mišljenja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394739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Autorov</a:t>
            </a:r>
            <a:r>
              <a:rPr lang="hr-HR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18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prosudbe o pitanjima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479714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Subjektivno tumačenje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871561" y="526387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 uključivati ​​činjenice, ali se usredotočuje na perspektivu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4947761" y="6412944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Često koristi uvjerljiv jezik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0668"/>
            <a:ext cx="83325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Zašto je ova diferencijacija važna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229439" y="2983230"/>
            <a:ext cx="285857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razumijevanje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3478768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 činjenica i mišljenja pomaže čitateljima da bolje razumiju stvarni kontekst problema o kojima čitaju.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577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5627489" y="2983230"/>
            <a:ext cx="34528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Informirano donošenje odluka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27489" y="3478768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Omogućuje čitateljima da svoje postupke i odluke temelje na provjerenim informacijama, a ne na nečijim osobnim stavovima.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2713434"/>
            <a:ext cx="4158853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3382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025539" y="2983230"/>
            <a:ext cx="316872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Izbjegavanje dezinformacija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3478768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diferencijacija pomaže čitateljima da preispitaju iznesena mišljenja i da ih ne shvate kao apsolutnu istinu.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93288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 odvajanja vijesti od mišljenja ključna je za izgradnju vještina kritičkog čitanja u današnjem okruženju zasićenom informacijama.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702</Words>
  <Application>Microsoft Office PowerPoint</Application>
  <PresentationFormat>Custom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Quattrocento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5</cp:revision>
  <dcterms:created xsi:type="dcterms:W3CDTF">2025-09-11T14:12:37Z</dcterms:created>
  <dcterms:modified xsi:type="dcterms:W3CDTF">2026-01-31T02:52:11Z</dcterms:modified>
</cp:coreProperties>
</file>