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itchFamily="2" charset="0"/>
      <p:regular r:id="rId16"/>
      <p:italic r:id="rId17"/>
      <p:boldItalic r:id="rId18"/>
    </p:embeddedFont>
    <p:embeddedFont>
      <p:font typeface="Bitter Medium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000000"/>
          </p15:clr>
        </p15:guide>
        <p15:guide id="2" pos="4608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V8KWXwE1cRtUojPNTjGtbE5pW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36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565525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660900" y="0"/>
            <a:ext cx="3567113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3896975"/>
            <a:ext cx="35655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830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71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05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43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20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0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64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77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17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26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90" y="2326481"/>
            <a:ext cx="1461730" cy="146173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MEDIActive Youth: Informing the Balkans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"/>
          <p:cNvSpPr/>
          <p:nvPr/>
        </p:nvSpPr>
        <p:spPr>
          <a:xfrm>
            <a:off x="793790" y="4296758"/>
            <a:ext cx="84729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Globalne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perspektive</a:t>
            </a:r>
            <a:r>
              <a:rPr lang="en-US" sz="4450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na</a:t>
            </a:r>
            <a:r>
              <a:rPr lang="en-US" sz="4450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793790" y="5432465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 o vijestima značajno se razlikuje diljem svijeta, oblikovano političkim, kulturnim i ekonomskim kontekstima.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/>
          <p:nvPr/>
        </p:nvSpPr>
        <p:spPr>
          <a:xfrm>
            <a:off x="793790" y="1404532"/>
            <a:ext cx="10584299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Razumijevanje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razlika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u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globalnim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vijestima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1051084" y="337148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Politički</a:t>
            </a:r>
            <a:r>
              <a:rPr lang="en-US" sz="220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220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okviri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1051084" y="3803802"/>
            <a:ext cx="3681770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Regulatorna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okruženja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razine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slobode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tiska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drastično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razlikuju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među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zemljama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što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utječe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način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Kulturni konteksti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Kulturne norme i vrijednosti oblikuju fokus i ton izvještavanja u različitim regijama.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Ekonomski čimbenici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Modeli financiranja i korporativni interesi utječu na uredničke odluke i prioritete izvještavanja.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Naš je cilj opremiti čitatelje alatima za kritičko vrednovanje vijesti iz globalne perspektive.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150"/>
              <a:buFont typeface="Bitter Medium"/>
              <a:buNone/>
            </a:pPr>
            <a:r>
              <a:rPr lang="en-US" sz="41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Mediji u raznim zemljama</a:t>
            </a:r>
            <a:endParaRPr sz="41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9525" cap="flat" cmpd="sng">
            <a:solidFill>
              <a:srgbClr val="EB79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Bitter Medium"/>
              <a:buNone/>
            </a:pPr>
            <a:r>
              <a:rPr lang="en-US" sz="2050" b="0" i="0" u="none" strike="noStrike" cap="none">
                <a:solidFill>
                  <a:srgbClr val="FFFFFF"/>
                </a:solidFill>
                <a:latin typeface="Bitter Medium"/>
                <a:ea typeface="Bitter Medium"/>
                <a:cs typeface="Bitter Medium"/>
                <a:sym typeface="Bitter Medium"/>
              </a:rPr>
              <a:t>Sjedinjene Države</a:t>
            </a:r>
            <a:endParaRPr sz="2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6450925" y="2749153"/>
            <a:ext cx="3280886" cy="238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Open Sans"/>
              <a:buNone/>
            </a:pPr>
            <a:r>
              <a:rPr lang="en-US" sz="165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Visoko konkurentan medijski krajolik s jakom tradicijom istraživačkog novinarstva, ali sve više polariziran između stranačkih medija poput Fox Newsa i MSNBC-a.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9525" cap="flat" cmpd="sng">
            <a:solidFill>
              <a:srgbClr val="A9B3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10384988" y="2069068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Bitter Medium"/>
              <a:buNone/>
            </a:pPr>
            <a:r>
              <a:rPr lang="en-US" sz="2050" b="0" i="0" u="none" strike="noStrike" cap="none" dirty="0" err="1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Ujedinjeno</a:t>
            </a:r>
            <a:r>
              <a:rPr lang="en-US" sz="2050" b="0" i="0" u="none" strike="noStrike" cap="none" dirty="0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2050" b="0" i="0" u="none" strike="noStrike" cap="none" dirty="0" err="1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Kraljevstvo</a:t>
            </a:r>
            <a:endParaRPr sz="2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10384988" y="2812196"/>
            <a:ext cx="3280886" cy="17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Open Sans"/>
              <a:buNone/>
            </a:pP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Mješavina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javnog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servisa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(BBC)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poznatog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neutralnom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izvještavanju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komercijalnih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medija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uključujući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senzacionalističke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tabloide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poput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Suna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9525" cap="flat" cmpd="sng">
            <a:solidFill>
              <a:srgbClr val="E1C8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Bitter Medium"/>
              <a:buNone/>
            </a:pPr>
            <a:r>
              <a:rPr lang="en-US" sz="2050" b="0" i="0" u="none" strike="noStrike" cap="none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Kina</a:t>
            </a:r>
            <a:endParaRPr sz="2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6450925" y="6243280"/>
            <a:ext cx="7214949" cy="68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Open Sans"/>
              <a:buNone/>
            </a:pPr>
            <a:r>
              <a:rPr lang="en-US" sz="165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Mediji pod snažnom kontrolom vlade s državnim medijima poput Xinhue i China Dailyja koji su usklađeni s vladinim politikama.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534710" y="420053"/>
            <a:ext cx="6974443" cy="47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000"/>
              <a:buFont typeface="Bitter Medium"/>
              <a:buNone/>
            </a:pP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Više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globalnih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medijskih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okruženja</a:t>
            </a: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1500"/>
              <a:buFont typeface="Bitter Medium"/>
              <a:buNone/>
            </a:pPr>
            <a:r>
              <a:rPr lang="en-US" sz="15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Rusija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Dominiraju državni mediji poput RT-a i Sputnika koji odražavaju vladine stavove. Oporbeni mediji suočavaju se sa značajnom cenzurom.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1500"/>
              <a:buFont typeface="Bitter Medium"/>
              <a:buNone/>
            </a:pPr>
            <a:r>
              <a:rPr lang="en-US" sz="15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Indija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Raznolik medijski krajolik s tisućama prodajnih mjesta koja opslužuju više od 1,4 milijarde ljudi. Sloboda tiska postoji, ali politički i korporativni interesi značajno utječu na izvještavanje.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Ova kontrastna medijska okruženja ističu koliko se dramatično razlikuje izvještavanje diljem svijeta. Dok neke zemlje uživaju slobodu tiska, druge se bore s cenzurom i političkom kontrolom, što može temeljno promijeniti narativ globalnih događaja.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9153" y="2413040"/>
            <a:ext cx="6594158" cy="659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350"/>
              <a:buFont typeface="Bitter Medium"/>
              <a:buNone/>
            </a:pPr>
            <a:r>
              <a:rPr lang="en-US" sz="33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Vladina kontrola i kulturni utjecaj</a:t>
            </a:r>
            <a:endParaRPr sz="3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1650"/>
              <a:buFont typeface="Bitter Medium"/>
              <a:buNone/>
            </a:pPr>
            <a:r>
              <a:rPr lang="en-US" sz="16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Vladina kontrola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 autoritarnim režimima poput Sjeverne Koreje ili Saudijske Arabije, vijesti su strogo kontrolirane s ozbiljnim ograničenjima za novinare. Kritički stavovi su potisnuti.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Nasuprot tome, zapadnoeuropske demokracije nude snažnu zaštitu slobode tiska, iako politički i korporativni utjecaji i dalje utječu na izvještavanje.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1650"/>
              <a:buFont typeface="Bitter Medium"/>
              <a:buNone/>
            </a:pPr>
            <a:r>
              <a:rPr lang="en-US" sz="16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Kulturne norme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Zapadni mediji često naglašavaju individualne slobode i ljudska prava, dok mnogi azijski izvori vijesti daju prioritet kolektivnoj dobrobiti i nacionalnoj stabilnosti.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6850" y="1713071"/>
            <a:ext cx="213360" cy="1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Organizacije poput </a:t>
            </a:r>
            <a:r>
              <a:rPr lang="en-US" sz="1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Reporteri bez granica </a:t>
            </a:r>
            <a:r>
              <a:rPr lang="en-US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prate slobodu tiska globalno putem svojih godišnjih ljestvica Indeksa slobode tiska.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6233" y="2914531"/>
            <a:ext cx="5124212" cy="512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793790" y="1573054"/>
            <a:ext cx="9748704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Razlike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u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kulturnom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izvještavanju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0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Japan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Medijske kuće poput NHK Worlda poznate su po odmjerenom, suzdržanom izvještavanju koje odražava kulturne vrijednosti sklada i društvene odgovornosti.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1357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Afričke zemlje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Lokalne novinske agencije naglašavaju izvještavanje u zajednici i razvojna pitanja poput obrazovanja, zdravstva i infrastrukture.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8924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Bliski istok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 se često usredotočuje na regionalnu stabilnost, vjerska pitanja i utjecaje na zajednicu.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793670" y="687443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kulturne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razlike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stvaraju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različite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narative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koji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odražavaju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vrijednosti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prioritete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svakog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društva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/>
          <p:nvPr/>
        </p:nvSpPr>
        <p:spPr>
          <a:xfrm>
            <a:off x="661511" y="520065"/>
            <a:ext cx="7741920" cy="590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700"/>
              <a:buFont typeface="Bitter Medium"/>
              <a:buNone/>
            </a:pPr>
            <a:r>
              <a:rPr lang="en-US" sz="37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Glavne međunarodne novinske agencije</a:t>
            </a:r>
            <a:endParaRPr sz="3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D260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Reuters (UK)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Jedna od najvećih agencija poznata po objektivnom izvještavanju. Mnoge manje organizacije oslanjaju se na Reuters za međunarodno izvještavanje.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C3CD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964762" y="3232071"/>
            <a:ext cx="3370569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Associated Press (SAD)</a:t>
            </a:r>
            <a:endParaRPr sz="1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Djeluje na temelju kooperativnog modela, sa sadržajem koji se distribuira u tisućama medijskih kuća diljem svijeta.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FBE2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964763" y="4858107"/>
            <a:ext cx="3757844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Agencija</a:t>
            </a:r>
            <a:r>
              <a:rPr lang="en-US" sz="185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 France-</a:t>
            </a:r>
            <a:r>
              <a:rPr lang="en-US" sz="185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Presse</a:t>
            </a:r>
            <a:endParaRPr sz="1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Snažna prisutnost u Europi i Africi s višejezičnim izvještavanjem iz izrazito europske perspektive.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D260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Al Jazeera (Katar)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Glavni igrač u međunarodnim vijestima koji često dovodi u pitanje zapadne narative, posebno one koji se odnose na arapski svijet.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>
            <a:off x="793789" y="1629966"/>
            <a:ext cx="8931123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Konzumacija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kritičnih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 ekosustav vijesti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Manji ili manje resursno opremljeni mediji često ponovno objavljuju sadržaj velikih agencija, što znači da način na koji organizacije poput Reutersa ili AP-a uokviruju vijesti može oblikovati percepciju javnosti diljem svijeta.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Kako postati kritički potrošač vijesti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Prepoznajte politički i kulturni kontekst izvora vijesti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7599521" y="4291965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Tražite više perspektiva o važnim događajima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7599521" y="4734163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Razmislite tko je vlasnik ili financira medijsku organizaciju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7591902" y="5510807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Budite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svjesni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utjecaja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međunarodnih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agencija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793789" y="6287451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Razumijevanjem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dinamike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čitatelji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mogu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bolje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cijeniti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raznolikost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perspektiva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kritički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uključiti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globalno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471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5300"/>
              <a:buFont typeface="Bitter Medium"/>
              <a:buNone/>
            </a:pPr>
            <a:r>
              <a:rPr lang="en-US" sz="53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Hvala!</a:t>
            </a:r>
            <a:endParaRPr sz="5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473869" y="1489234"/>
            <a:ext cx="13682663" cy="27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Pitanja?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575" y="1944655"/>
            <a:ext cx="10832425" cy="649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Custom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Open Sans</vt:lpstr>
      <vt:lpstr>Arial</vt:lpstr>
      <vt:lpstr>Bitter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Tvrtko Pater</cp:lastModifiedBy>
  <cp:revision>1</cp:revision>
  <dcterms:created xsi:type="dcterms:W3CDTF">2025-09-11T15:56:27Z</dcterms:created>
  <dcterms:modified xsi:type="dcterms:W3CDTF">2026-01-31T02:54:29Z</dcterms:modified>
</cp:coreProperties>
</file>