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Nunito" pitchFamily="2" charset="0"/>
      <p:regular r:id="rId10"/>
      <p:bold r:id="rId11"/>
      <p:italic r:id="rId12"/>
      <p:boldItalic r:id="rId13"/>
    </p:embeddedFont>
    <p:embeddedFont>
      <p:font typeface="Nunito Light" pitchFamily="2" charset="0"/>
      <p:regular r:id="rId14"/>
      <p:bold r:id="rId15"/>
      <p:italic r:id="rId16"/>
      <p:boldItalic r:id="rId17"/>
    </p:embeddedFont>
    <p:embeddedFont>
      <p:font typeface="Nunito SemiBold" pitchFamily="2" charset="0"/>
      <p:regular r:id="rId18"/>
      <p:bold r:id="rId19"/>
      <p:italic r:id="rId20"/>
      <p:boldItalic r:id="rId21"/>
    </p:embeddedFont>
    <p:embeddedFont>
      <p:font typeface="PT Sans" panose="020B0503020203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BGnAtw2Tsdgzl4fhRvjdd7HKP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/>
              <a:t>‹#›</a:t>
            </a:fld>
            <a:endParaRPr sz="1200" b="0" i="0" u="none" strike="noStrike" cap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master">
  <p:cSld name="Slide 1 mast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9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master">
  <p:cSld name="Slide 2 mast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0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master">
  <p:cSld name="Slide 3 mast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1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master">
  <p:cSld name="Slide 4 mast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2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 master">
  <p:cSld name="Slide 5 mast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3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 master">
  <p:cSld name="Slide 6 mast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14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1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 master">
  <p:cSld name="Slide 7 mast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15" descr="preencod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7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724" y="1628061"/>
            <a:ext cx="1429226" cy="1429226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1"/>
          <p:cNvSpPr/>
          <p:nvPr/>
        </p:nvSpPr>
        <p:spPr>
          <a:xfrm>
            <a:off x="2947511" y="1598176"/>
            <a:ext cx="5277207" cy="35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lang="en-US" sz="2200" b="1" i="0" u="none" strike="noStrike" cap="non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MEDIActive Youth: Informing the Balkans</a:t>
            </a:r>
            <a:endParaRPr sz="2200" b="0" i="0" u="none" strike="noStrike" cap="none"/>
          </a:p>
        </p:txBody>
      </p:sp>
      <p:sp>
        <p:nvSpPr>
          <p:cNvPr id="40" name="Google Shape;40;p1"/>
          <p:cNvSpPr/>
          <p:nvPr/>
        </p:nvSpPr>
        <p:spPr>
          <a:xfrm>
            <a:off x="837724" y="3410783"/>
            <a:ext cx="7468553" cy="140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4400" b="1" dirty="0">
                <a:latin typeface="Nunito" panose="020F0502020204030204" pitchFamily="2" charset="0"/>
              </a:rPr>
              <a:t>Медиумска писменост: Навигирање низ ерата на информациите</a:t>
            </a:r>
            <a:endParaRPr lang="ru-RU" sz="4400" dirty="0">
              <a:latin typeface="Nunito" panose="020F0502020204030204" pitchFamily="2" charset="0"/>
            </a:endParaRPr>
          </a:p>
        </p:txBody>
      </p:sp>
      <p:sp>
        <p:nvSpPr>
          <p:cNvPr id="41" name="Google Shape;41;p1"/>
          <p:cNvSpPr/>
          <p:nvPr/>
        </p:nvSpPr>
        <p:spPr>
          <a:xfrm>
            <a:off x="837724" y="5452467"/>
            <a:ext cx="7468553" cy="76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2000" dirty="0">
                <a:latin typeface="PT Sans" panose="020B0503020203020204" pitchFamily="34" charset="0"/>
              </a:rPr>
              <a:t>Во денешниот динамичен свет, разбирањето на вестите е поважно од кога било.</a:t>
            </a:r>
          </a:p>
        </p:txBody>
      </p:sp>
      <p:sp>
        <p:nvSpPr>
          <p:cNvPr id="42" name="Google Shape;42;p1"/>
          <p:cNvSpPr/>
          <p:nvPr/>
        </p:nvSpPr>
        <p:spPr>
          <a:xfrm>
            <a:off x="837724" y="6487716"/>
            <a:ext cx="7468553" cy="38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SzPts val="1850"/>
              <a:buFont typeface="Arial"/>
              <a:buNone/>
            </a:pPr>
            <a:endParaRPr sz="1850" b="0" i="0" u="none" strike="noStrike" cap="non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/>
          <p:nvPr/>
        </p:nvSpPr>
        <p:spPr>
          <a:xfrm>
            <a:off x="837724" y="2224326"/>
            <a:ext cx="5563076" cy="35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lang="mk-MK" sz="22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Дефинирање на медиумска писменост</a:t>
            </a:r>
            <a:endParaRPr sz="2200" b="0" i="0" u="none" strike="noStrike" cap="none" dirty="0"/>
          </a:p>
        </p:txBody>
      </p:sp>
      <p:sp>
        <p:nvSpPr>
          <p:cNvPr id="49" name="Google Shape;49;p2"/>
          <p:cNvSpPr/>
          <p:nvPr/>
        </p:nvSpPr>
        <p:spPr>
          <a:xfrm>
            <a:off x="837724" y="3055025"/>
            <a:ext cx="4158734" cy="2950250"/>
          </a:xfrm>
          <a:prstGeom prst="roundRect">
            <a:avLst>
              <a:gd name="adj" fmla="val 4959"/>
            </a:avLst>
          </a:prstGeom>
          <a:solidFill>
            <a:srgbClr val="F3F3FF">
              <a:alpha val="74901"/>
            </a:srgbClr>
          </a:solidFill>
          <a:ln w="30475" cap="flat" cmpd="sng">
            <a:solidFill>
              <a:srgbClr val="2D4D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807244" y="3055025"/>
            <a:ext cx="121920" cy="2950250"/>
          </a:xfrm>
          <a:prstGeom prst="roundRect">
            <a:avLst>
              <a:gd name="adj" fmla="val 294514"/>
            </a:avLst>
          </a:prstGeom>
          <a:solidFill>
            <a:srgbClr val="2D4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1198959" y="3324820"/>
            <a:ext cx="2816185" cy="35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lang="mk-MK" sz="22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Критичка анализа</a:t>
            </a:r>
            <a:endParaRPr sz="2200" b="0" i="0" u="none" strike="noStrike" cap="none" dirty="0"/>
          </a:p>
        </p:txBody>
      </p:sp>
      <p:sp>
        <p:nvSpPr>
          <p:cNvPr id="52" name="Google Shape;52;p2"/>
          <p:cNvSpPr/>
          <p:nvPr/>
        </p:nvSpPr>
        <p:spPr>
          <a:xfrm>
            <a:off x="1198959" y="3820358"/>
            <a:ext cx="3592116" cy="114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r>
              <a:rPr lang="ru-RU" sz="16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Способност да се анализираат новинарските извори, да се препознаат пристрасностите и да се процени точноста на информациите.</a:t>
            </a:r>
            <a:endParaRPr sz="1600" b="0" i="0" u="none" strike="noStrike" cap="none" dirty="0"/>
          </a:p>
        </p:txBody>
      </p:sp>
      <p:sp>
        <p:nvSpPr>
          <p:cNvPr id="53" name="Google Shape;53;p2"/>
          <p:cNvSpPr/>
          <p:nvPr/>
        </p:nvSpPr>
        <p:spPr>
          <a:xfrm>
            <a:off x="5235833" y="3055025"/>
            <a:ext cx="4158734" cy="2950250"/>
          </a:xfrm>
          <a:prstGeom prst="roundRect">
            <a:avLst>
              <a:gd name="adj" fmla="val 4959"/>
            </a:avLst>
          </a:prstGeom>
          <a:solidFill>
            <a:srgbClr val="F3F3FF">
              <a:alpha val="74901"/>
            </a:srgbClr>
          </a:solidFill>
          <a:ln w="30475" cap="flat" cmpd="sng">
            <a:solidFill>
              <a:srgbClr val="018C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5205293" y="3055025"/>
            <a:ext cx="121920" cy="2950250"/>
          </a:xfrm>
          <a:prstGeom prst="roundRect">
            <a:avLst>
              <a:gd name="adj" fmla="val 294514"/>
            </a:avLst>
          </a:prstGeom>
          <a:solidFill>
            <a:srgbClr val="018C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5597009" y="3179861"/>
            <a:ext cx="3527703" cy="35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lang="ru-RU" sz="2000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Повеќе од само проверка на факти</a:t>
            </a:r>
            <a:endParaRPr sz="2000" i="0" u="none" strike="noStrike" cap="none" dirty="0"/>
          </a:p>
        </p:txBody>
      </p:sp>
      <p:sp>
        <p:nvSpPr>
          <p:cNvPr id="56" name="Google Shape;56;p2"/>
          <p:cNvSpPr/>
          <p:nvPr/>
        </p:nvSpPr>
        <p:spPr>
          <a:xfrm>
            <a:off x="5597009" y="3946564"/>
            <a:ext cx="3527703" cy="191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r>
              <a:rPr lang="ru-RU" sz="16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Не се задржува само на проверката на факти, туку вклучува и препознавање на различни видови новинарска содржина: вести, уреднички текстови, мислења и спонзорирана содржина.</a:t>
            </a:r>
            <a:endParaRPr sz="1600" b="0" i="0" u="none" strike="noStrike" cap="none" dirty="0"/>
          </a:p>
        </p:txBody>
      </p:sp>
      <p:sp>
        <p:nvSpPr>
          <p:cNvPr id="57" name="Google Shape;57;p2"/>
          <p:cNvSpPr/>
          <p:nvPr/>
        </p:nvSpPr>
        <p:spPr>
          <a:xfrm>
            <a:off x="9633823" y="3055025"/>
            <a:ext cx="4158853" cy="2950250"/>
          </a:xfrm>
          <a:prstGeom prst="roundRect">
            <a:avLst>
              <a:gd name="adj" fmla="val 4959"/>
            </a:avLst>
          </a:prstGeom>
          <a:solidFill>
            <a:srgbClr val="F3F3FF">
              <a:alpha val="74901"/>
            </a:srgbClr>
          </a:solidFill>
          <a:ln w="30475" cap="flat" cmpd="sng">
            <a:solidFill>
              <a:srgbClr val="DA33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9603343" y="3055025"/>
            <a:ext cx="121920" cy="2950250"/>
          </a:xfrm>
          <a:prstGeom prst="roundRect">
            <a:avLst>
              <a:gd name="adj" fmla="val 294514"/>
            </a:avLst>
          </a:prstGeom>
          <a:solidFill>
            <a:srgbClr val="DA3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9995059" y="3324820"/>
            <a:ext cx="2816185" cy="35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lang="mk-MK" sz="22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Разбери ги мотивите</a:t>
            </a:r>
            <a:endParaRPr sz="2200" b="0" i="0" u="none" strike="noStrike" cap="none" dirty="0"/>
          </a:p>
        </p:txBody>
      </p:sp>
      <p:sp>
        <p:nvSpPr>
          <p:cNvPr id="60" name="Google Shape;60;p2"/>
          <p:cNvSpPr/>
          <p:nvPr/>
        </p:nvSpPr>
        <p:spPr>
          <a:xfrm>
            <a:off x="9995059" y="3820358"/>
            <a:ext cx="3527822" cy="191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r>
              <a:rPr lang="ru-RU" sz="16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Поттикнува размислување за причините зад приказните: дали целта е да се информира, убеди или забавува? Дали постојат политички, комерцијални или идеолошки мотиви?</a:t>
            </a:r>
            <a:endParaRPr sz="1600" b="0" i="0" u="none" strike="noStrike" cap="non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/>
          <p:nvPr/>
        </p:nvSpPr>
        <p:spPr>
          <a:xfrm>
            <a:off x="647930" y="288411"/>
            <a:ext cx="8781819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4000"/>
              <a:buFont typeface="Nunito SemiBold"/>
              <a:buNone/>
            </a:pPr>
            <a:r>
              <a:rPr lang="ru-RU" sz="40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Улогата на вестите во општеството</a:t>
            </a:r>
            <a:endParaRPr sz="4000" b="0" i="0" u="none" strike="noStrike" cap="none" dirty="0"/>
          </a:p>
        </p:txBody>
      </p:sp>
      <p:pic>
        <p:nvPicPr>
          <p:cNvPr id="67" name="Google Shape;67;p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118" y="1798796"/>
            <a:ext cx="6294239" cy="629423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/>
          <p:nvPr/>
        </p:nvSpPr>
        <p:spPr>
          <a:xfrm>
            <a:off x="7586663" y="1798796"/>
            <a:ext cx="486727" cy="486728"/>
          </a:xfrm>
          <a:prstGeom prst="roundRect">
            <a:avLst>
              <a:gd name="adj" fmla="val 66673"/>
            </a:avLst>
          </a:prstGeom>
          <a:solidFill>
            <a:srgbClr val="F3F3FF"/>
          </a:solidFill>
          <a:ln w="22850" cap="flat" cmpd="sng">
            <a:solidFill>
              <a:srgbClr val="2D4D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8289726" y="1873091"/>
            <a:ext cx="4035623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000"/>
              <a:buFont typeface="Nunito SemiBold"/>
              <a:buNone/>
            </a:pPr>
            <a:r>
              <a:rPr lang="mk-MK" sz="20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Го обликува јавното разбирање</a:t>
            </a:r>
            <a:endParaRPr lang="en-US" sz="2000" b="0" i="0" u="none" strike="noStrike" cap="none" dirty="0"/>
          </a:p>
        </p:txBody>
      </p:sp>
      <p:sp>
        <p:nvSpPr>
          <p:cNvPr id="70" name="Google Shape;70;p3"/>
          <p:cNvSpPr/>
          <p:nvPr/>
        </p:nvSpPr>
        <p:spPr>
          <a:xfrm>
            <a:off x="8282182" y="2321182"/>
            <a:ext cx="55911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700"/>
              <a:buFont typeface="PT Sans"/>
              <a:buNone/>
            </a:pPr>
            <a:r>
              <a:rPr lang="ru-RU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Ги информира граѓаните за настани и прашања – од локално до меѓународно ниво.</a:t>
            </a:r>
            <a:endParaRPr sz="1700" b="0" i="0" u="none" strike="noStrike" cap="none" dirty="0"/>
          </a:p>
        </p:txBody>
      </p:sp>
      <p:sp>
        <p:nvSpPr>
          <p:cNvPr id="71" name="Google Shape;71;p3"/>
          <p:cNvSpPr/>
          <p:nvPr/>
        </p:nvSpPr>
        <p:spPr>
          <a:xfrm>
            <a:off x="7586663" y="3532465"/>
            <a:ext cx="486727" cy="486728"/>
          </a:xfrm>
          <a:prstGeom prst="roundRect">
            <a:avLst>
              <a:gd name="adj" fmla="val 66673"/>
            </a:avLst>
          </a:prstGeom>
          <a:solidFill>
            <a:srgbClr val="F3F3FF"/>
          </a:solidFill>
          <a:ln w="22850" cap="flat" cmpd="sng">
            <a:solidFill>
              <a:srgbClr val="018C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8289727" y="3606760"/>
            <a:ext cx="3130748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000"/>
              <a:buFont typeface="Nunito SemiBold"/>
              <a:buNone/>
            </a:pPr>
            <a:r>
              <a:rPr lang="mk-MK" sz="20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Алатка за одговорност</a:t>
            </a:r>
            <a:endParaRPr sz="2000" b="0" i="0" u="none" strike="noStrike" cap="none" dirty="0"/>
          </a:p>
        </p:txBody>
      </p:sp>
      <p:sp>
        <p:nvSpPr>
          <p:cNvPr id="73" name="Google Shape;73;p3"/>
          <p:cNvSpPr/>
          <p:nvPr/>
        </p:nvSpPr>
        <p:spPr>
          <a:xfrm>
            <a:off x="8289689" y="4048723"/>
            <a:ext cx="55911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700"/>
              <a:buFont typeface="PT Sans"/>
              <a:buNone/>
            </a:pPr>
            <a:r>
              <a:rPr lang="ru-RU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Ги држи моќните институции одговорни преку известување за работата на владата и корпоративните практики</a:t>
            </a:r>
            <a:r>
              <a:rPr lang="en-US" sz="17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700" b="0" i="0" u="none" strike="noStrike" cap="none" dirty="0"/>
          </a:p>
        </p:txBody>
      </p:sp>
      <p:sp>
        <p:nvSpPr>
          <p:cNvPr id="74" name="Google Shape;74;p3"/>
          <p:cNvSpPr/>
          <p:nvPr/>
        </p:nvSpPr>
        <p:spPr>
          <a:xfrm>
            <a:off x="7586663" y="5528785"/>
            <a:ext cx="486727" cy="486728"/>
          </a:xfrm>
          <a:prstGeom prst="roundRect">
            <a:avLst>
              <a:gd name="adj" fmla="val 66673"/>
            </a:avLst>
          </a:prstGeom>
          <a:solidFill>
            <a:srgbClr val="F3F3FF"/>
          </a:solidFill>
          <a:ln w="22850" cap="flat" cmpd="sng">
            <a:solidFill>
              <a:srgbClr val="DA33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>
            <a:off x="8289689" y="5613081"/>
            <a:ext cx="4654748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000"/>
              <a:buFont typeface="Nunito SemiBold"/>
              <a:buNone/>
            </a:pPr>
            <a:r>
              <a:rPr lang="mk-MK" sz="20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Поттикнува општествена поврзаност</a:t>
            </a:r>
            <a:endParaRPr sz="2000" b="0" i="0" u="none" strike="noStrike" cap="none" dirty="0"/>
          </a:p>
        </p:txBody>
      </p:sp>
      <p:sp>
        <p:nvSpPr>
          <p:cNvPr id="76" name="Google Shape;76;p3"/>
          <p:cNvSpPr/>
          <p:nvPr/>
        </p:nvSpPr>
        <p:spPr>
          <a:xfrm>
            <a:off x="8289689" y="6111374"/>
            <a:ext cx="5591100" cy="6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8823"/>
              </a:lnSpc>
              <a:buClr>
                <a:srgbClr val="00002E"/>
              </a:buClr>
              <a:buSzPts val="1700"/>
            </a:pPr>
            <a:r>
              <a:rPr lang="ru-RU" sz="1800" dirty="0"/>
              <a:t>Ги поврзува заедниците преку споделени информации и го промовира заемното разбирање.</a:t>
            </a:r>
          </a:p>
          <a:p>
            <a:pPr marL="0" marR="0" lvl="0" indent="0" algn="l" rtl="0">
              <a:lnSpc>
                <a:spcPct val="158823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700"/>
              <a:buFont typeface="PT Sans"/>
              <a:buNone/>
            </a:pPr>
            <a:endParaRPr lang="en-US" sz="1700" b="0" i="0" u="none" strike="noStrike" cap="non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/>
          <p:nvPr/>
        </p:nvSpPr>
        <p:spPr>
          <a:xfrm>
            <a:off x="837724" y="1598042"/>
            <a:ext cx="127113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4400"/>
              <a:buFont typeface="Nunito SemiBold"/>
              <a:buNone/>
            </a:pPr>
            <a:r>
              <a:rPr lang="ru-RU" sz="44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Зошто медиумската писменост е поважна од кога било</a:t>
            </a:r>
            <a:endParaRPr sz="4400" b="0" i="0" u="none" strike="noStrike" cap="none" dirty="0"/>
          </a:p>
        </p:txBody>
      </p:sp>
      <p:sp>
        <p:nvSpPr>
          <p:cNvPr id="83" name="Google Shape;83;p4"/>
          <p:cNvSpPr/>
          <p:nvPr/>
        </p:nvSpPr>
        <p:spPr>
          <a:xfrm>
            <a:off x="837724" y="3149084"/>
            <a:ext cx="12954952" cy="76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r>
              <a:rPr lang="ru-RU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Интернетот ја демократизираше информацијата, но истовремено создаде средина во која дезинформациите, пропагандата и сензационализмот напредуваат.</a:t>
            </a:r>
            <a:endParaRPr sz="1850" b="0" i="0" u="none" strike="noStrike" cap="none" dirty="0"/>
          </a:p>
        </p:txBody>
      </p:sp>
      <p:sp>
        <p:nvSpPr>
          <p:cNvPr id="84" name="Google Shape;84;p4"/>
          <p:cNvSpPr/>
          <p:nvPr/>
        </p:nvSpPr>
        <p:spPr>
          <a:xfrm>
            <a:off x="837724" y="4184332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50" cap="flat" cmpd="sng">
            <a:solidFill>
              <a:srgbClr val="2D4D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974" y="4242316"/>
            <a:ext cx="337899" cy="42243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"/>
          <p:cNvSpPr/>
          <p:nvPr/>
        </p:nvSpPr>
        <p:spPr>
          <a:xfrm>
            <a:off x="1615559" y="4266605"/>
            <a:ext cx="2816185" cy="35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lang="mk-MK" sz="22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Преголем број информации</a:t>
            </a:r>
            <a:endParaRPr sz="2200" b="0" i="0" u="none" strike="noStrike" cap="none" dirty="0"/>
          </a:p>
        </p:txBody>
      </p:sp>
      <p:sp>
        <p:nvSpPr>
          <p:cNvPr id="87" name="Google Shape;87;p4"/>
          <p:cNvSpPr/>
          <p:nvPr/>
        </p:nvSpPr>
        <p:spPr>
          <a:xfrm>
            <a:off x="1615559" y="5114092"/>
            <a:ext cx="3341013" cy="114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r>
              <a:rPr lang="ru-RU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Станува сè потешко да се разликуваат доверливи информации од неточни или пристрасни приказни</a:t>
            </a:r>
            <a:r>
              <a:rPr lang="en-US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  <a:endParaRPr sz="1850" b="0" i="0" u="none" strike="noStrike" cap="none" dirty="0"/>
          </a:p>
        </p:txBody>
      </p:sp>
      <p:sp>
        <p:nvSpPr>
          <p:cNvPr id="88" name="Google Shape;88;p4"/>
          <p:cNvSpPr/>
          <p:nvPr/>
        </p:nvSpPr>
        <p:spPr>
          <a:xfrm>
            <a:off x="5255776" y="4184332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50" cap="flat" cmpd="sng">
            <a:solidFill>
              <a:srgbClr val="018C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6027" y="4242316"/>
            <a:ext cx="337899" cy="42243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"/>
          <p:cNvSpPr/>
          <p:nvPr/>
        </p:nvSpPr>
        <p:spPr>
          <a:xfrm>
            <a:off x="6033611" y="4266605"/>
            <a:ext cx="3341013" cy="703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lang="mk-MK" sz="22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Дезинформации и „лажни вести“</a:t>
            </a:r>
            <a:endParaRPr sz="2200" b="0" i="0" u="none" strike="noStrike" cap="none" dirty="0"/>
          </a:p>
        </p:txBody>
      </p:sp>
      <p:sp>
        <p:nvSpPr>
          <p:cNvPr id="91" name="Google Shape;91;p4"/>
          <p:cNvSpPr/>
          <p:nvPr/>
        </p:nvSpPr>
        <p:spPr>
          <a:xfrm>
            <a:off x="6033611" y="5114092"/>
            <a:ext cx="3341013" cy="114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r>
              <a:rPr lang="ru-RU" sz="185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Се шират брзо, поттикнувајќи страв, гнев и забуна, со вистински последици во реалниот живот.</a:t>
            </a:r>
            <a:endParaRPr sz="1850" b="0" i="0" u="none" strike="noStrike" cap="none" dirty="0"/>
          </a:p>
        </p:txBody>
      </p:sp>
      <p:sp>
        <p:nvSpPr>
          <p:cNvPr id="92" name="Google Shape;92;p4"/>
          <p:cNvSpPr/>
          <p:nvPr/>
        </p:nvSpPr>
        <p:spPr>
          <a:xfrm>
            <a:off x="9673828" y="4184332"/>
            <a:ext cx="538520" cy="538520"/>
          </a:xfrm>
          <a:prstGeom prst="roundRect">
            <a:avLst>
              <a:gd name="adj" fmla="val 66677"/>
            </a:avLst>
          </a:prstGeom>
          <a:solidFill>
            <a:srgbClr val="F3F3FF"/>
          </a:solidFill>
          <a:ln w="22850" cap="flat" cmpd="sng">
            <a:solidFill>
              <a:srgbClr val="DA33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4079" y="4242316"/>
            <a:ext cx="337899" cy="42243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4"/>
          <p:cNvSpPr/>
          <p:nvPr/>
        </p:nvSpPr>
        <p:spPr>
          <a:xfrm>
            <a:off x="10451663" y="4266605"/>
            <a:ext cx="2816185" cy="351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200"/>
              <a:buFont typeface="Nunito SemiBold"/>
              <a:buNone/>
            </a:pPr>
            <a:r>
              <a:rPr lang="mk-MK" sz="22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Овластување на поединците</a:t>
            </a:r>
            <a:endParaRPr sz="2200" b="0" i="0" u="none" strike="noStrike" cap="none" dirty="0"/>
          </a:p>
        </p:txBody>
      </p:sp>
      <p:sp>
        <p:nvSpPr>
          <p:cNvPr id="95" name="Google Shape;95;p4"/>
          <p:cNvSpPr/>
          <p:nvPr/>
        </p:nvSpPr>
        <p:spPr>
          <a:xfrm>
            <a:off x="10451663" y="5064919"/>
            <a:ext cx="3341013" cy="114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62162"/>
              </a:lnSpc>
              <a:buClr>
                <a:srgbClr val="00002E"/>
              </a:buClr>
              <a:buSzPts val="1850"/>
            </a:pPr>
            <a:r>
              <a:rPr lang="ru-RU" sz="2000" dirty="0">
                <a:latin typeface="PT Sans" panose="020B0503020203020204" pitchFamily="34" charset="0"/>
              </a:rPr>
              <a:t>Им дава моќ на луѓето да донесуваат информирани одлуки врз основа на проверени и доверливи информации.</a:t>
            </a:r>
          </a:p>
          <a:p>
            <a:pPr marL="0" marR="0" lvl="0" indent="0" algn="l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PT Sans"/>
              <a:buNone/>
            </a:pPr>
            <a:endParaRPr lang="en-US" sz="1850" b="0" i="0" u="none" strike="noStrike" cap="non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/>
          <p:nvPr/>
        </p:nvSpPr>
        <p:spPr>
          <a:xfrm>
            <a:off x="554593" y="435769"/>
            <a:ext cx="6629281" cy="46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862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2900"/>
              <a:buFont typeface="Nunito SemiBold"/>
              <a:buNone/>
            </a:pPr>
            <a:r>
              <a:rPr lang="ru-RU" sz="29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Практични примени на медиумската писменост</a:t>
            </a:r>
            <a:endParaRPr sz="2900" b="0" i="0" u="none" strike="noStrike" cap="none" dirty="0"/>
          </a:p>
        </p:txBody>
      </p:sp>
      <p:sp>
        <p:nvSpPr>
          <p:cNvPr id="102" name="Google Shape;102;p5"/>
          <p:cNvSpPr/>
          <p:nvPr/>
        </p:nvSpPr>
        <p:spPr>
          <a:xfrm>
            <a:off x="554593" y="1317784"/>
            <a:ext cx="158353" cy="19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Nunito Light"/>
              <a:buNone/>
            </a:pPr>
            <a:r>
              <a:rPr lang="en-US" sz="1200" b="0" i="0" u="none" strike="noStrike" cap="none">
                <a:solidFill>
                  <a:srgbClr val="00002E"/>
                </a:solidFill>
                <a:latin typeface="Nunito Light"/>
                <a:ea typeface="Nunito Light"/>
                <a:cs typeface="Nunito Light"/>
                <a:sym typeface="Nunito Light"/>
              </a:rPr>
              <a:t>01</a:t>
            </a:r>
            <a:endParaRPr sz="1200" b="0" i="0" u="none" strike="noStrike" cap="none"/>
          </a:p>
        </p:txBody>
      </p:sp>
      <p:sp>
        <p:nvSpPr>
          <p:cNvPr id="103" name="Google Shape;103;p5"/>
          <p:cNvSpPr/>
          <p:nvPr/>
        </p:nvSpPr>
        <p:spPr>
          <a:xfrm>
            <a:off x="554593" y="1564124"/>
            <a:ext cx="6567368" cy="22860"/>
          </a:xfrm>
          <a:prstGeom prst="rect">
            <a:avLst/>
          </a:prstGeom>
          <a:solidFill>
            <a:srgbClr val="2D4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>
            <a:off x="817268" y="1746884"/>
            <a:ext cx="2173582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137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450"/>
              <a:buFont typeface="Nunito SemiBold"/>
              <a:buNone/>
            </a:pPr>
            <a:r>
              <a:rPr lang="mk-MK" sz="145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Проверка на изворот</a:t>
            </a:r>
            <a:endParaRPr sz="1450" b="0" i="0" u="none" strike="noStrike" cap="none" dirty="0"/>
          </a:p>
        </p:txBody>
      </p:sp>
      <p:sp>
        <p:nvSpPr>
          <p:cNvPr id="105" name="Google Shape;105;p5"/>
          <p:cNvSpPr/>
          <p:nvPr/>
        </p:nvSpPr>
        <p:spPr>
          <a:xfrm>
            <a:off x="585556" y="2139792"/>
            <a:ext cx="65673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PT Sans"/>
              <a:buNone/>
            </a:pPr>
            <a:r>
              <a:rPr lang="ru-RU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Провери го потеклото на веста и угледот на медиумот за да се увериш во неговата професионалност.</a:t>
            </a:r>
            <a:endParaRPr sz="1200" b="0" i="0" u="none" strike="noStrike" cap="none" dirty="0"/>
          </a:p>
        </p:txBody>
      </p:sp>
      <p:sp>
        <p:nvSpPr>
          <p:cNvPr id="106" name="Google Shape;106;p5"/>
          <p:cNvSpPr/>
          <p:nvPr/>
        </p:nvSpPr>
        <p:spPr>
          <a:xfrm>
            <a:off x="554593" y="2611041"/>
            <a:ext cx="158353" cy="19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Nunito Light"/>
              <a:buNone/>
            </a:pPr>
            <a:r>
              <a:rPr lang="en-US" sz="1200" b="0" i="0" u="none" strike="noStrike" cap="none">
                <a:solidFill>
                  <a:srgbClr val="00002E"/>
                </a:solidFill>
                <a:latin typeface="Nunito Light"/>
                <a:ea typeface="Nunito Light"/>
                <a:cs typeface="Nunito Light"/>
                <a:sym typeface="Nunito Light"/>
              </a:rPr>
              <a:t>02</a:t>
            </a:r>
            <a:endParaRPr sz="1200" b="0" i="0" u="none" strike="noStrike" cap="none"/>
          </a:p>
        </p:txBody>
      </p:sp>
      <p:sp>
        <p:nvSpPr>
          <p:cNvPr id="107" name="Google Shape;107;p5"/>
          <p:cNvSpPr/>
          <p:nvPr/>
        </p:nvSpPr>
        <p:spPr>
          <a:xfrm>
            <a:off x="554593" y="2857381"/>
            <a:ext cx="6567368" cy="22860"/>
          </a:xfrm>
          <a:prstGeom prst="rect">
            <a:avLst/>
          </a:prstGeom>
          <a:solidFill>
            <a:srgbClr val="018C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817243" y="2982277"/>
            <a:ext cx="2735582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137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450"/>
              <a:buFont typeface="Nunito SemiBold"/>
              <a:buNone/>
            </a:pPr>
            <a:r>
              <a:rPr lang="mk-MK" sz="145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Вкрстување на информации</a:t>
            </a:r>
            <a:endParaRPr sz="1450" b="0" i="0" u="none" strike="noStrike" cap="none" dirty="0"/>
          </a:p>
        </p:txBody>
      </p:sp>
      <p:sp>
        <p:nvSpPr>
          <p:cNvPr id="109" name="Google Shape;109;p5"/>
          <p:cNvSpPr/>
          <p:nvPr/>
        </p:nvSpPr>
        <p:spPr>
          <a:xfrm>
            <a:off x="554593" y="3373636"/>
            <a:ext cx="6567368" cy="25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PT Sans"/>
              <a:buNone/>
            </a:pPr>
            <a:r>
              <a:rPr lang="ru-RU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Не се потпирај само на еден извор – спореди ја информацијата со други доверливи медиуми.</a:t>
            </a:r>
            <a:endParaRPr sz="1200" b="0" i="0" u="none" strike="noStrike" cap="none" dirty="0"/>
          </a:p>
        </p:txBody>
      </p:sp>
      <p:sp>
        <p:nvSpPr>
          <p:cNvPr id="110" name="Google Shape;110;p5"/>
          <p:cNvSpPr/>
          <p:nvPr/>
        </p:nvSpPr>
        <p:spPr>
          <a:xfrm>
            <a:off x="554593" y="3904297"/>
            <a:ext cx="158353" cy="19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Nunito Light"/>
              <a:buNone/>
            </a:pPr>
            <a:r>
              <a:rPr lang="en-US" sz="1200" b="0" i="0" u="none" strike="noStrike" cap="none">
                <a:solidFill>
                  <a:srgbClr val="00002E"/>
                </a:solidFill>
                <a:latin typeface="Nunito Light"/>
                <a:ea typeface="Nunito Light"/>
                <a:cs typeface="Nunito Light"/>
                <a:sym typeface="Nunito Light"/>
              </a:rPr>
              <a:t>03</a:t>
            </a:r>
            <a:endParaRPr sz="1200" b="0" i="0" u="none" strike="noStrike" cap="none"/>
          </a:p>
        </p:txBody>
      </p:sp>
      <p:sp>
        <p:nvSpPr>
          <p:cNvPr id="111" name="Google Shape;111;p5"/>
          <p:cNvSpPr/>
          <p:nvPr/>
        </p:nvSpPr>
        <p:spPr>
          <a:xfrm>
            <a:off x="554568" y="4177476"/>
            <a:ext cx="6567300" cy="22800"/>
          </a:xfrm>
          <a:prstGeom prst="rect">
            <a:avLst/>
          </a:prstGeom>
          <a:solidFill>
            <a:srgbClr val="DA3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>
            <a:off x="817254" y="4364290"/>
            <a:ext cx="2887800" cy="1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137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450"/>
              <a:buFont typeface="Nunito SemiBold"/>
              <a:buNone/>
            </a:pPr>
            <a:r>
              <a:rPr lang="mk-MK" sz="145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Разбирање на пристрасностите</a:t>
            </a:r>
            <a:endParaRPr sz="1450" b="0" i="0" u="none" strike="noStrike" cap="none" dirty="0"/>
          </a:p>
        </p:txBody>
      </p:sp>
      <p:sp>
        <p:nvSpPr>
          <p:cNvPr id="113" name="Google Shape;113;p5"/>
          <p:cNvSpPr/>
          <p:nvPr/>
        </p:nvSpPr>
        <p:spPr>
          <a:xfrm>
            <a:off x="554593" y="4726306"/>
            <a:ext cx="65673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PT Sans"/>
              <a:buNone/>
            </a:pPr>
            <a:r>
              <a:rPr lang="ru-RU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Препознај дека сите медиуми можат да имаат одредена пристрасност; читај содржини од различни гледишта.</a:t>
            </a:r>
            <a:endParaRPr sz="1200" b="0" i="0" u="none" strike="noStrike" cap="none" dirty="0"/>
          </a:p>
        </p:txBody>
      </p:sp>
      <p:sp>
        <p:nvSpPr>
          <p:cNvPr id="114" name="Google Shape;114;p5"/>
          <p:cNvSpPr/>
          <p:nvPr/>
        </p:nvSpPr>
        <p:spPr>
          <a:xfrm>
            <a:off x="554593" y="5197554"/>
            <a:ext cx="158353" cy="19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Nunito Light"/>
              <a:buNone/>
            </a:pPr>
            <a:r>
              <a:rPr lang="en-US" sz="1200" b="0" i="0" u="none" strike="noStrike" cap="none">
                <a:solidFill>
                  <a:srgbClr val="00002E"/>
                </a:solidFill>
                <a:latin typeface="Nunito Light"/>
                <a:ea typeface="Nunito Light"/>
                <a:cs typeface="Nunito Light"/>
                <a:sym typeface="Nunito Light"/>
              </a:rPr>
              <a:t>04</a:t>
            </a:r>
            <a:endParaRPr sz="1200" b="0" i="0" u="none" strike="noStrike" cap="none"/>
          </a:p>
        </p:txBody>
      </p:sp>
      <p:sp>
        <p:nvSpPr>
          <p:cNvPr id="115" name="Google Shape;115;p5"/>
          <p:cNvSpPr/>
          <p:nvPr/>
        </p:nvSpPr>
        <p:spPr>
          <a:xfrm>
            <a:off x="554593" y="5443895"/>
            <a:ext cx="6567368" cy="22860"/>
          </a:xfrm>
          <a:prstGeom prst="rect">
            <a:avLst/>
          </a:prstGeom>
          <a:solidFill>
            <a:srgbClr val="2D4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"/>
          <p:cNvSpPr/>
          <p:nvPr/>
        </p:nvSpPr>
        <p:spPr>
          <a:xfrm>
            <a:off x="817292" y="5596941"/>
            <a:ext cx="3068907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137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450"/>
              <a:buFont typeface="Nunito SemiBold"/>
              <a:buNone/>
            </a:pPr>
            <a:r>
              <a:rPr lang="ru-RU" sz="145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Алатки за проверка на факти</a:t>
            </a:r>
            <a:endParaRPr sz="1450" b="0" i="0" u="none" strike="noStrike" cap="none" dirty="0"/>
          </a:p>
        </p:txBody>
      </p:sp>
      <p:sp>
        <p:nvSpPr>
          <p:cNvPr id="117" name="Google Shape;117;p5"/>
          <p:cNvSpPr/>
          <p:nvPr/>
        </p:nvSpPr>
        <p:spPr>
          <a:xfrm>
            <a:off x="554593" y="5960150"/>
            <a:ext cx="6567368" cy="25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1">
              <a:lnSpc>
                <a:spcPct val="162500"/>
              </a:lnSpc>
              <a:buClr>
                <a:srgbClr val="00002E"/>
              </a:buClr>
              <a:buSzPts val="1200"/>
            </a:pPr>
            <a:r>
              <a:rPr lang="ru-RU" sz="12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Користи веб-страници како Google Fact Checking или International Fact-Checking Network за проверка на точноста на информациите.</a:t>
            </a:r>
            <a:endParaRPr sz="1200" b="0" i="0" u="none" strike="noStrike" cap="none" dirty="0"/>
          </a:p>
        </p:txBody>
      </p:sp>
      <p:sp>
        <p:nvSpPr>
          <p:cNvPr id="118" name="Google Shape;118;p5"/>
          <p:cNvSpPr/>
          <p:nvPr/>
        </p:nvSpPr>
        <p:spPr>
          <a:xfrm>
            <a:off x="554593" y="6490811"/>
            <a:ext cx="158353" cy="19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200"/>
              <a:buFont typeface="Nunito Light"/>
              <a:buNone/>
            </a:pPr>
            <a:r>
              <a:rPr lang="en-US" sz="1200" b="0" i="0" u="none" strike="noStrike" cap="none">
                <a:solidFill>
                  <a:srgbClr val="00002E"/>
                </a:solidFill>
                <a:latin typeface="Nunito Light"/>
                <a:ea typeface="Nunito Light"/>
                <a:cs typeface="Nunito Light"/>
                <a:sym typeface="Nunito Light"/>
              </a:rPr>
              <a:t>05</a:t>
            </a:r>
            <a:endParaRPr sz="1200" b="0" i="0" u="none" strike="noStrike" cap="none"/>
          </a:p>
        </p:txBody>
      </p:sp>
      <p:sp>
        <p:nvSpPr>
          <p:cNvPr id="119" name="Google Shape;119;p5"/>
          <p:cNvSpPr/>
          <p:nvPr/>
        </p:nvSpPr>
        <p:spPr>
          <a:xfrm>
            <a:off x="554593" y="6737152"/>
            <a:ext cx="6567368" cy="22860"/>
          </a:xfrm>
          <a:prstGeom prst="rect">
            <a:avLst/>
          </a:prstGeom>
          <a:solidFill>
            <a:srgbClr val="018C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817318" y="6890198"/>
            <a:ext cx="2344982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137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450"/>
              <a:buFont typeface="Nunito SemiBold"/>
              <a:buNone/>
            </a:pPr>
            <a:r>
              <a:rPr lang="mk-MK" sz="145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Одговорно споделување</a:t>
            </a:r>
            <a:endParaRPr sz="1450" b="0" i="0" u="none" strike="noStrike" cap="none" dirty="0"/>
          </a:p>
        </p:txBody>
      </p:sp>
      <p:sp>
        <p:nvSpPr>
          <p:cNvPr id="121" name="Google Shape;121;p5"/>
          <p:cNvSpPr/>
          <p:nvPr/>
        </p:nvSpPr>
        <p:spPr>
          <a:xfrm>
            <a:off x="554593" y="7253407"/>
            <a:ext cx="6567368" cy="2534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1200" dirty="0">
                <a:latin typeface="PT Sans" panose="020B0503020203020204" pitchFamily="34" charset="0"/>
              </a:rPr>
              <a:t>Провери ја доверливоста на содржината пред да ја споделиш на социјалните мрежи за да помогнеш во намалување на дезинформациите.</a:t>
            </a:r>
          </a:p>
        </p:txBody>
      </p:sp>
      <p:pic>
        <p:nvPicPr>
          <p:cNvPr id="122" name="Google Shape;122;p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6058" y="1317784"/>
            <a:ext cx="6567368" cy="6567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/>
          <p:nvPr/>
        </p:nvSpPr>
        <p:spPr>
          <a:xfrm>
            <a:off x="713780" y="625078"/>
            <a:ext cx="8125420" cy="599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333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3750"/>
              <a:buFont typeface="Nunito SemiBold"/>
              <a:buNone/>
            </a:pPr>
            <a:r>
              <a:rPr lang="mk-MK" sz="375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Создавање информирани граѓани</a:t>
            </a:r>
            <a:endParaRPr sz="3750" b="0" i="0" u="none" strike="noStrike" cap="none" dirty="0"/>
          </a:p>
        </p:txBody>
      </p:sp>
      <p:sp>
        <p:nvSpPr>
          <p:cNvPr id="130" name="Google Shape;130;p6"/>
          <p:cNvSpPr/>
          <p:nvPr/>
        </p:nvSpPr>
        <p:spPr>
          <a:xfrm>
            <a:off x="713780" y="1530787"/>
            <a:ext cx="7716441" cy="326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600"/>
              <a:buFont typeface="PT Sans"/>
              <a:buNone/>
            </a:pPr>
            <a:r>
              <a:rPr lang="mk-MK" sz="16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Заклучок:</a:t>
            </a:r>
            <a:endParaRPr sz="1600" b="0" i="0" u="none" strike="noStrike" cap="none" dirty="0"/>
          </a:p>
        </p:txBody>
      </p:sp>
      <p:sp>
        <p:nvSpPr>
          <p:cNvPr id="131" name="Google Shape;131;p6"/>
          <p:cNvSpPr/>
          <p:nvPr/>
        </p:nvSpPr>
        <p:spPr>
          <a:xfrm>
            <a:off x="713780" y="2086451"/>
            <a:ext cx="3756184" cy="2970014"/>
          </a:xfrm>
          <a:prstGeom prst="roundRect">
            <a:avLst>
              <a:gd name="adj" fmla="val 10301"/>
            </a:avLst>
          </a:prstGeom>
          <a:solidFill>
            <a:srgbClr val="F3F3FF"/>
          </a:solidFill>
          <a:ln w="22850" cap="flat" cmpd="sng">
            <a:solidFill>
              <a:srgbClr val="2D4D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940594" y="2313265"/>
            <a:ext cx="611862" cy="611862"/>
          </a:xfrm>
          <a:prstGeom prst="roundRect">
            <a:avLst>
              <a:gd name="adj" fmla="val 14943052"/>
            </a:avLst>
          </a:prstGeom>
          <a:solidFill>
            <a:srgbClr val="2D4D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8829" y="2447092"/>
            <a:ext cx="275273" cy="34409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/>
          <p:nvPr/>
        </p:nvSpPr>
        <p:spPr>
          <a:xfrm>
            <a:off x="940594" y="2925010"/>
            <a:ext cx="3393281" cy="29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Nunito SemiBold"/>
              <a:buNone/>
            </a:pPr>
            <a:r>
              <a:rPr lang="mk-MK" sz="185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Развивај критичко размислување</a:t>
            </a:r>
            <a:endParaRPr sz="1850" b="0" i="0" u="none" strike="noStrike" cap="none" dirty="0"/>
          </a:p>
        </p:txBody>
      </p:sp>
      <p:sp>
        <p:nvSpPr>
          <p:cNvPr id="135" name="Google Shape;135;p6"/>
          <p:cNvSpPr/>
          <p:nvPr/>
        </p:nvSpPr>
        <p:spPr>
          <a:xfrm>
            <a:off x="940594" y="3551158"/>
            <a:ext cx="3302556" cy="97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600"/>
              <a:buFont typeface="PT Sans"/>
              <a:buNone/>
            </a:pPr>
            <a:r>
              <a:rPr lang="ru-RU" sz="16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Поставувај прашања за изворите, препознавај пристрасности и барај подлабоко разбирање – надвор од насловите.</a:t>
            </a:r>
            <a:endParaRPr sz="1600" b="0" i="0" u="none" strike="noStrike" cap="none" dirty="0"/>
          </a:p>
        </p:txBody>
      </p:sp>
      <p:sp>
        <p:nvSpPr>
          <p:cNvPr id="136" name="Google Shape;136;p6"/>
          <p:cNvSpPr/>
          <p:nvPr/>
        </p:nvSpPr>
        <p:spPr>
          <a:xfrm>
            <a:off x="4673918" y="2086451"/>
            <a:ext cx="3756303" cy="2970014"/>
          </a:xfrm>
          <a:prstGeom prst="roundRect">
            <a:avLst>
              <a:gd name="adj" fmla="val 10301"/>
            </a:avLst>
          </a:prstGeom>
          <a:solidFill>
            <a:srgbClr val="F3F3FF"/>
          </a:solidFill>
          <a:ln w="22850" cap="flat" cmpd="sng">
            <a:solidFill>
              <a:srgbClr val="018CE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"/>
          <p:cNvSpPr/>
          <p:nvPr/>
        </p:nvSpPr>
        <p:spPr>
          <a:xfrm>
            <a:off x="4900732" y="2313265"/>
            <a:ext cx="611862" cy="611862"/>
          </a:xfrm>
          <a:prstGeom prst="roundRect">
            <a:avLst>
              <a:gd name="adj" fmla="val 14943052"/>
            </a:avLst>
          </a:prstGeom>
          <a:solidFill>
            <a:srgbClr val="018C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6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8967" y="2447092"/>
            <a:ext cx="275273" cy="34409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/>
          <p:nvPr/>
        </p:nvSpPr>
        <p:spPr>
          <a:xfrm>
            <a:off x="4900731" y="2911793"/>
            <a:ext cx="3302675" cy="59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Nunito SemiBold"/>
              <a:buNone/>
            </a:pPr>
            <a:r>
              <a:rPr lang="mk-MK" sz="185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Изгради отпорност кон дезинформации</a:t>
            </a:r>
            <a:endParaRPr sz="1850" b="0" i="0" u="none" strike="noStrike" cap="none" dirty="0"/>
          </a:p>
        </p:txBody>
      </p:sp>
      <p:sp>
        <p:nvSpPr>
          <p:cNvPr id="140" name="Google Shape;140;p6"/>
          <p:cNvSpPr/>
          <p:nvPr/>
        </p:nvSpPr>
        <p:spPr>
          <a:xfrm>
            <a:off x="4900730" y="3549372"/>
            <a:ext cx="3302675" cy="978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9375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600"/>
              <a:buFont typeface="PT Sans"/>
              <a:buNone/>
            </a:pPr>
            <a:r>
              <a:rPr lang="ru-RU" sz="1600" b="0" i="0" u="none" strike="noStrike" cap="none" dirty="0">
                <a:solidFill>
                  <a:srgbClr val="00002E"/>
                </a:solidFill>
                <a:latin typeface="PT Sans"/>
                <a:ea typeface="PT Sans"/>
                <a:cs typeface="PT Sans"/>
                <a:sym typeface="PT Sans"/>
              </a:rPr>
              <a:t>Развивај навики за проверка и споредување на информации за полесно снаоѓање во сложениот информативен пејзаж.</a:t>
            </a:r>
            <a:endParaRPr sz="1600" b="0" i="0" u="none" strike="noStrike" cap="none" dirty="0"/>
          </a:p>
        </p:txBody>
      </p:sp>
      <p:sp>
        <p:nvSpPr>
          <p:cNvPr id="141" name="Google Shape;141;p6"/>
          <p:cNvSpPr/>
          <p:nvPr/>
        </p:nvSpPr>
        <p:spPr>
          <a:xfrm>
            <a:off x="713780" y="5260419"/>
            <a:ext cx="7716441" cy="2343983"/>
          </a:xfrm>
          <a:prstGeom prst="roundRect">
            <a:avLst>
              <a:gd name="adj" fmla="val 13053"/>
            </a:avLst>
          </a:prstGeom>
          <a:solidFill>
            <a:srgbClr val="F3F3FF"/>
          </a:solidFill>
          <a:ln w="22850" cap="flat" cmpd="sng">
            <a:solidFill>
              <a:srgbClr val="DA33B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6"/>
          <p:cNvSpPr/>
          <p:nvPr/>
        </p:nvSpPr>
        <p:spPr>
          <a:xfrm>
            <a:off x="940594" y="5487233"/>
            <a:ext cx="611862" cy="611862"/>
          </a:xfrm>
          <a:prstGeom prst="roundRect">
            <a:avLst>
              <a:gd name="adj" fmla="val 14943052"/>
            </a:avLst>
          </a:prstGeom>
          <a:solidFill>
            <a:srgbClr val="DA33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6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8829" y="5621060"/>
            <a:ext cx="275273" cy="34409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6"/>
          <p:cNvSpPr/>
          <p:nvPr/>
        </p:nvSpPr>
        <p:spPr>
          <a:xfrm>
            <a:off x="940594" y="6303050"/>
            <a:ext cx="4572000" cy="299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027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1850"/>
              <a:buFont typeface="Nunito SemiBold"/>
              <a:buNone/>
            </a:pPr>
            <a:r>
              <a:rPr lang="mk-MK" sz="185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Поттикнувај поинформирана заедница</a:t>
            </a:r>
            <a:endParaRPr sz="1850" b="0" i="0" u="none" strike="noStrike" cap="none" dirty="0"/>
          </a:p>
        </p:txBody>
      </p:sp>
      <p:sp>
        <p:nvSpPr>
          <p:cNvPr id="145" name="Google Shape;145;p6"/>
          <p:cNvSpPr/>
          <p:nvPr/>
        </p:nvSpPr>
        <p:spPr>
          <a:xfrm>
            <a:off x="940594" y="6725126"/>
            <a:ext cx="7262813" cy="65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ru-RU" sz="1600" dirty="0">
                <a:latin typeface="PT Sans" panose="020B0503020203020204" pitchFamily="34" charset="0"/>
              </a:rPr>
              <a:t>Твојата способност да ја препознаеш вистината придонесува за колективното знаење и ги зајакнува демократските процеси.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4630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F">
              <a:alpha val="84705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"/>
          <p:cNvSpPr/>
          <p:nvPr/>
        </p:nvSpPr>
        <p:spPr>
          <a:xfrm>
            <a:off x="837724" y="2534126"/>
            <a:ext cx="5632490" cy="7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4400"/>
              <a:buFont typeface="Nunito SemiBold"/>
              <a:buNone/>
            </a:pPr>
            <a:r>
              <a:rPr lang="en-US" sz="4400" b="1" i="0" u="none" strike="noStrike" cap="none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                                 </a:t>
            </a:r>
            <a:endParaRPr sz="4400" b="0" i="0" u="none" strike="noStrike" cap="none"/>
          </a:p>
        </p:txBody>
      </p:sp>
      <p:sp>
        <p:nvSpPr>
          <p:cNvPr id="154" name="Google Shape;154;p7"/>
          <p:cNvSpPr/>
          <p:nvPr/>
        </p:nvSpPr>
        <p:spPr>
          <a:xfrm>
            <a:off x="1771174" y="3597116"/>
            <a:ext cx="7879318" cy="7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2E"/>
              </a:buClr>
              <a:buSzPts val="4400"/>
              <a:buFont typeface="Nunito SemiBold"/>
              <a:buNone/>
            </a:pPr>
            <a:r>
              <a:rPr lang="mk-MK" sz="4400" b="1" i="0" u="none" strike="noStrike" cap="none" dirty="0">
                <a:solidFill>
                  <a:srgbClr val="00002E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Ви благодариме!</a:t>
            </a:r>
            <a:endParaRPr sz="4400" b="0" i="0" u="none" strike="noStrike" cap="none" dirty="0"/>
          </a:p>
        </p:txBody>
      </p:sp>
      <p:sp>
        <p:nvSpPr>
          <p:cNvPr id="155" name="Google Shape;155;p7"/>
          <p:cNvSpPr/>
          <p:nvPr/>
        </p:nvSpPr>
        <p:spPr>
          <a:xfrm>
            <a:off x="837724" y="4660106"/>
            <a:ext cx="12954952" cy="38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SzPts val="1850"/>
              <a:buFont typeface="Arial"/>
              <a:buNone/>
            </a:pPr>
            <a:endParaRPr sz="1850" b="0" i="0" u="none" strike="noStrike" cap="none"/>
          </a:p>
        </p:txBody>
      </p:sp>
      <p:sp>
        <p:nvSpPr>
          <p:cNvPr id="156" name="Google Shape;156;p7"/>
          <p:cNvSpPr/>
          <p:nvPr/>
        </p:nvSpPr>
        <p:spPr>
          <a:xfrm>
            <a:off x="837724" y="5312331"/>
            <a:ext cx="12954952" cy="383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162"/>
              </a:lnSpc>
              <a:spcBef>
                <a:spcPts val="0"/>
              </a:spcBef>
              <a:spcAft>
                <a:spcPts val="0"/>
              </a:spcAft>
              <a:buSzPts val="1850"/>
              <a:buFont typeface="Arial"/>
              <a:buNone/>
            </a:pPr>
            <a:endParaRPr sz="1850" b="0" i="0" u="none" strike="noStrike" cap="non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447</Words>
  <Application>Microsoft Office PowerPoint</Application>
  <PresentationFormat>Custom</PresentationFormat>
  <Paragraphs>58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Nunito SemiBold</vt:lpstr>
      <vt:lpstr>Calibri</vt:lpstr>
      <vt:lpstr>Nunito</vt:lpstr>
      <vt:lpstr>Nunito Light</vt:lpstr>
      <vt:lpstr>PT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Center for Intercultural Dialogue</cp:lastModifiedBy>
  <cp:revision>1</cp:revision>
  <dcterms:created xsi:type="dcterms:W3CDTF">2025-09-11T10:38:18Z</dcterms:created>
  <dcterms:modified xsi:type="dcterms:W3CDTF">2025-10-15T10:30:00Z</dcterms:modified>
</cp:coreProperties>
</file>