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Funnel Display" panose="020B0604020202020204" charset="0"/>
      <p:regular r:id="rId13"/>
    </p:embeddedFont>
    <p:embeddedFont>
      <p:font typeface="Funnel Sans" panose="020B0604020202020204" charset="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02" d="100"/>
          <a:sy n="102" d="100"/>
        </p:scale>
        <p:origin x="138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2384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724" y="1845231"/>
            <a:ext cx="1264087" cy="1264087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2697361" y="1815346"/>
            <a:ext cx="543651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MEDIActive Youth: Informing the Balkans</a:t>
            </a:r>
            <a:endParaRPr lang="en-US" sz="2200" dirty="0"/>
          </a:p>
        </p:txBody>
      </p:sp>
      <p:sp>
        <p:nvSpPr>
          <p:cNvPr id="5" name="Text 1"/>
          <p:cNvSpPr/>
          <p:nvPr/>
        </p:nvSpPr>
        <p:spPr>
          <a:xfrm>
            <a:off x="837724" y="3737491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mk-MK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Променливиот медиумски пејзаж</a:t>
            </a:r>
            <a:endParaRPr lang="en-US" sz="4400" dirty="0"/>
          </a:p>
        </p:txBody>
      </p:sp>
      <p:sp>
        <p:nvSpPr>
          <p:cNvPr id="6" name="Text 2"/>
          <p:cNvSpPr/>
          <p:nvPr/>
        </p:nvSpPr>
        <p:spPr>
          <a:xfrm>
            <a:off x="837724" y="5504498"/>
            <a:ext cx="746855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ru-RU" sz="1850" i="1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Како комуникациските платформи се трансформираа, од доминацијата на традиционалните медиуми до подемот на дигиталните и социјалните медиуми, обликувајќи поврзана глобална заедница.</a:t>
            </a:r>
            <a:endParaRPr lang="en-US" sz="1850" i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>
              <a:alpha val="85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837724" y="1943100"/>
            <a:ext cx="12954952" cy="21121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600"/>
              </a:lnSpc>
              <a:buNone/>
            </a:pPr>
            <a:r>
              <a:rPr lang="mk-MK" sz="133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Ви благодариме!</a:t>
            </a:r>
            <a:endParaRPr lang="en-US" sz="13300" dirty="0"/>
          </a:p>
        </p:txBody>
      </p:sp>
      <p:sp>
        <p:nvSpPr>
          <p:cNvPr id="5" name="Text 2"/>
          <p:cNvSpPr/>
          <p:nvPr/>
        </p:nvSpPr>
        <p:spPr>
          <a:xfrm>
            <a:off x="837724" y="4414242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endParaRPr lang="en-US" sz="1850" dirty="0"/>
          </a:p>
        </p:txBody>
      </p:sp>
      <p:sp>
        <p:nvSpPr>
          <p:cNvPr id="6" name="Shape 3"/>
          <p:cNvSpPr/>
          <p:nvPr/>
        </p:nvSpPr>
        <p:spPr>
          <a:xfrm>
            <a:off x="837724" y="5186081"/>
            <a:ext cx="12954952" cy="37505"/>
          </a:xfrm>
          <a:prstGeom prst="rect">
            <a:avLst/>
          </a:prstGeom>
          <a:solidFill>
            <a:srgbClr val="2B3541">
              <a:alpha val="50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4498896" y="5582483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00"/>
              </a:lnSpc>
              <a:buNone/>
            </a:pPr>
            <a:r>
              <a:rPr lang="mk-MK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Прашања?</a:t>
            </a:r>
            <a:endParaRPr lang="en-US" sz="4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07048" y="180713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mk-MK" sz="22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Вовед</a:t>
            </a:r>
            <a:endParaRPr lang="en-US" sz="2200" dirty="0"/>
          </a:p>
        </p:txBody>
      </p:sp>
      <p:sp>
        <p:nvSpPr>
          <p:cNvPr id="3" name="Text 1"/>
          <p:cNvSpPr/>
          <p:nvPr/>
        </p:nvSpPr>
        <p:spPr>
          <a:xfrm>
            <a:off x="837724" y="2398395"/>
            <a:ext cx="7247096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mk-MK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Традиционални наспроти дигитални медиуми</a:t>
            </a:r>
            <a:endParaRPr lang="en-US" sz="4400" dirty="0"/>
          </a:p>
        </p:txBody>
      </p:sp>
      <p:sp>
        <p:nvSpPr>
          <p:cNvPr id="4" name="Text 2"/>
          <p:cNvSpPr/>
          <p:nvPr/>
        </p:nvSpPr>
        <p:spPr>
          <a:xfrm>
            <a:off x="837724" y="370070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mk-MK" sz="22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Традиционални медиуми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837724" y="4291965"/>
            <a:ext cx="6185535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ru-RU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Вклучуваат телевизија, радио, весници и списанија. Се карактеризираат со еднонасочна комуникација, уредничка контрола и структурирана содржина. Често се сметаат за поверливи поради воспоставените новинарски стандарди и практики.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7614761" y="370070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mk-MK" sz="22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Дигитални медиуми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614761" y="4291965"/>
            <a:ext cx="6185535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ru-RU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Се појавија со интернетот, овозможувајќи интерактивна, побрза и двонасочна комуникација. Социјалните мрежи дополнително овозможуваат содржина создадена од корисници и брзо ширење на информации, иако со пониски стандарди на проверливост и кредибилитет.</a:t>
            </a:r>
            <a:endParaRPr lang="en-US" sz="18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233142" y="561261"/>
            <a:ext cx="2677597" cy="300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mk-MK" sz="18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Традиционални видови медиуми</a:t>
            </a:r>
            <a:endParaRPr lang="en-US" sz="1850" dirty="0"/>
          </a:p>
        </p:txBody>
      </p:sp>
      <p:sp>
        <p:nvSpPr>
          <p:cNvPr id="4" name="Text 1"/>
          <p:cNvSpPr/>
          <p:nvPr/>
        </p:nvSpPr>
        <p:spPr>
          <a:xfrm>
            <a:off x="714375" y="1065490"/>
            <a:ext cx="7715250" cy="12006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mk-MK" sz="37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Основи на масовната комуникација</a:t>
            </a:r>
            <a:endParaRPr lang="en-US" sz="3750" dirty="0"/>
          </a:p>
        </p:txBody>
      </p:sp>
      <p:sp>
        <p:nvSpPr>
          <p:cNvPr id="5" name="Shape 2"/>
          <p:cNvSpPr/>
          <p:nvPr/>
        </p:nvSpPr>
        <p:spPr>
          <a:xfrm>
            <a:off x="714375" y="2878336"/>
            <a:ext cx="3755588" cy="2466618"/>
          </a:xfrm>
          <a:prstGeom prst="roundRect">
            <a:avLst>
              <a:gd name="adj" fmla="val 4449"/>
            </a:avLst>
          </a:prstGeom>
          <a:solidFill>
            <a:srgbClr val="FAF5E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3"/>
          <p:cNvSpPr/>
          <p:nvPr/>
        </p:nvSpPr>
        <p:spPr>
          <a:xfrm>
            <a:off x="714375" y="2855476"/>
            <a:ext cx="3755588" cy="91440"/>
          </a:xfrm>
          <a:prstGeom prst="roundRect">
            <a:avLst>
              <a:gd name="adj" fmla="val 93764"/>
            </a:avLst>
          </a:prstGeom>
          <a:solidFill>
            <a:srgbClr val="3371A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Shape 4"/>
          <p:cNvSpPr/>
          <p:nvPr/>
        </p:nvSpPr>
        <p:spPr>
          <a:xfrm>
            <a:off x="2285940" y="2572226"/>
            <a:ext cx="612338" cy="612338"/>
          </a:xfrm>
          <a:prstGeom prst="roundRect">
            <a:avLst>
              <a:gd name="adj" fmla="val 149329"/>
            </a:avLst>
          </a:prstGeom>
          <a:solidFill>
            <a:srgbClr val="3371A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2469654" y="2725341"/>
            <a:ext cx="244912" cy="306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1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941308" y="3388638"/>
            <a:ext cx="2401491" cy="300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mk-MK" sz="18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Печатени медиуми</a:t>
            </a:r>
            <a:endParaRPr lang="en-US" sz="1850" dirty="0"/>
          </a:p>
        </p:txBody>
      </p:sp>
      <p:sp>
        <p:nvSpPr>
          <p:cNvPr id="10" name="Text 7"/>
          <p:cNvSpPr/>
          <p:nvPr/>
        </p:nvSpPr>
        <p:spPr>
          <a:xfrm>
            <a:off x="941308" y="3811191"/>
            <a:ext cx="3301722" cy="13068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ru-RU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Весници, списанија и стручни изданија. Познати по детално известување, анализи и новинарски интегритет.</a:t>
            </a: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4674037" y="2878336"/>
            <a:ext cx="3755588" cy="2466618"/>
          </a:xfrm>
          <a:prstGeom prst="roundRect">
            <a:avLst>
              <a:gd name="adj" fmla="val 4449"/>
            </a:avLst>
          </a:prstGeom>
          <a:solidFill>
            <a:srgbClr val="FAF5E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Shape 9"/>
          <p:cNvSpPr/>
          <p:nvPr/>
        </p:nvSpPr>
        <p:spPr>
          <a:xfrm>
            <a:off x="4674037" y="2855476"/>
            <a:ext cx="3755588" cy="91440"/>
          </a:xfrm>
          <a:prstGeom prst="roundRect">
            <a:avLst>
              <a:gd name="adj" fmla="val 93764"/>
            </a:avLst>
          </a:prstGeom>
          <a:solidFill>
            <a:srgbClr val="3371A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Shape 10"/>
          <p:cNvSpPr/>
          <p:nvPr/>
        </p:nvSpPr>
        <p:spPr>
          <a:xfrm>
            <a:off x="6245602" y="2572226"/>
            <a:ext cx="612338" cy="612338"/>
          </a:xfrm>
          <a:prstGeom prst="roundRect">
            <a:avLst>
              <a:gd name="adj" fmla="val 149329"/>
            </a:avLst>
          </a:prstGeom>
          <a:solidFill>
            <a:srgbClr val="3371A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1"/>
          <p:cNvSpPr/>
          <p:nvPr/>
        </p:nvSpPr>
        <p:spPr>
          <a:xfrm>
            <a:off x="6429315" y="2725341"/>
            <a:ext cx="244912" cy="306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2</a:t>
            </a:r>
            <a:endParaRPr lang="en-US" sz="1900" dirty="0"/>
          </a:p>
        </p:txBody>
      </p:sp>
      <p:sp>
        <p:nvSpPr>
          <p:cNvPr id="15" name="Text 12"/>
          <p:cNvSpPr/>
          <p:nvPr/>
        </p:nvSpPr>
        <p:spPr>
          <a:xfrm>
            <a:off x="4900970" y="3388638"/>
            <a:ext cx="2401491" cy="300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mk-MK" sz="18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Емитувани медиуми</a:t>
            </a:r>
            <a:endParaRPr lang="en-US" sz="1850" dirty="0"/>
          </a:p>
        </p:txBody>
      </p:sp>
      <p:sp>
        <p:nvSpPr>
          <p:cNvPr id="16" name="Text 13"/>
          <p:cNvSpPr/>
          <p:nvPr/>
        </p:nvSpPr>
        <p:spPr>
          <a:xfrm>
            <a:off x="4900970" y="3811191"/>
            <a:ext cx="3301722" cy="980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ru-RU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Телевизија и радио. Испорачуваат содржина до широка публика преку регулирани и однапред планирани програми.</a:t>
            </a:r>
            <a:endParaRPr lang="en-US" sz="1600" dirty="0"/>
          </a:p>
        </p:txBody>
      </p:sp>
      <p:sp>
        <p:nvSpPr>
          <p:cNvPr id="17" name="Shape 14"/>
          <p:cNvSpPr/>
          <p:nvPr/>
        </p:nvSpPr>
        <p:spPr>
          <a:xfrm>
            <a:off x="714375" y="5855137"/>
            <a:ext cx="7715250" cy="1813203"/>
          </a:xfrm>
          <a:prstGeom prst="roundRect">
            <a:avLst>
              <a:gd name="adj" fmla="val 6052"/>
            </a:avLst>
          </a:prstGeom>
          <a:solidFill>
            <a:srgbClr val="FAF5E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Shape 15"/>
          <p:cNvSpPr/>
          <p:nvPr/>
        </p:nvSpPr>
        <p:spPr>
          <a:xfrm>
            <a:off x="714375" y="5832277"/>
            <a:ext cx="7715250" cy="91440"/>
          </a:xfrm>
          <a:prstGeom prst="roundRect">
            <a:avLst>
              <a:gd name="adj" fmla="val 93764"/>
            </a:avLst>
          </a:prstGeom>
          <a:solidFill>
            <a:srgbClr val="3371A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9" name="Shape 16"/>
          <p:cNvSpPr/>
          <p:nvPr/>
        </p:nvSpPr>
        <p:spPr>
          <a:xfrm>
            <a:off x="4265831" y="5549027"/>
            <a:ext cx="612338" cy="612338"/>
          </a:xfrm>
          <a:prstGeom prst="roundRect">
            <a:avLst>
              <a:gd name="adj" fmla="val 149329"/>
            </a:avLst>
          </a:prstGeom>
          <a:solidFill>
            <a:srgbClr val="3371A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0" name="Text 17"/>
          <p:cNvSpPr/>
          <p:nvPr/>
        </p:nvSpPr>
        <p:spPr>
          <a:xfrm>
            <a:off x="4449544" y="5702141"/>
            <a:ext cx="244912" cy="306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3</a:t>
            </a:r>
            <a:endParaRPr lang="en-US" sz="1900" dirty="0"/>
          </a:p>
        </p:txBody>
      </p:sp>
      <p:sp>
        <p:nvSpPr>
          <p:cNvPr id="21" name="Text 18"/>
          <p:cNvSpPr/>
          <p:nvPr/>
        </p:nvSpPr>
        <p:spPr>
          <a:xfrm>
            <a:off x="941308" y="6365438"/>
            <a:ext cx="2401491" cy="300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mk-MK" sz="18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Надворешни медиуми</a:t>
            </a:r>
            <a:endParaRPr lang="en-US" sz="1850" dirty="0"/>
          </a:p>
        </p:txBody>
      </p:sp>
      <p:sp>
        <p:nvSpPr>
          <p:cNvPr id="22" name="Text 19"/>
          <p:cNvSpPr/>
          <p:nvPr/>
        </p:nvSpPr>
        <p:spPr>
          <a:xfrm>
            <a:off x="941308" y="6787991"/>
            <a:ext cx="7261384" cy="653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Билборди, постери и реклами во јавен превоз. Обезбедуваат голема видливост во јавни простори со кратки и јасни пораки.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213038" y="515183"/>
            <a:ext cx="2204204" cy="2753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mk-MK" sz="17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Дигитални медиуми</a:t>
            </a:r>
            <a:endParaRPr lang="en-US" sz="1700" dirty="0"/>
          </a:p>
        </p:txBody>
      </p:sp>
      <p:sp>
        <p:nvSpPr>
          <p:cNvPr id="3" name="Text 1"/>
          <p:cNvSpPr/>
          <p:nvPr/>
        </p:nvSpPr>
        <p:spPr>
          <a:xfrm>
            <a:off x="655677" y="977860"/>
            <a:ext cx="6469142" cy="5510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00"/>
              </a:lnSpc>
              <a:buNone/>
            </a:pPr>
            <a:r>
              <a:rPr lang="ru-RU" sz="34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Трансформација на протокот на информации</a:t>
            </a:r>
            <a:endParaRPr lang="en-US" sz="3450" dirty="0"/>
          </a:p>
        </p:txBody>
      </p:sp>
      <p:sp>
        <p:nvSpPr>
          <p:cNvPr id="4" name="Text 2"/>
          <p:cNvSpPr/>
          <p:nvPr/>
        </p:nvSpPr>
        <p:spPr>
          <a:xfrm>
            <a:off x="655677" y="1978462"/>
            <a:ext cx="6431042" cy="1199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ru-RU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Дигиталните медиуми ја револуционизираа начинот на кој информациите се создаваат, споделуваат и консумираат, рушејќи ги традиционалните бариери и поттикнувајќи интерактивна комуникација. Нивната зависност од интернетот овозможува речиси моментална глобална дистрибуција и повратна реакција.</a:t>
            </a:r>
            <a:endParaRPr lang="en-US" sz="1450" dirty="0"/>
          </a:p>
        </p:txBody>
      </p:sp>
      <p:sp>
        <p:nvSpPr>
          <p:cNvPr id="5" name="Text 3"/>
          <p:cNvSpPr/>
          <p:nvPr/>
        </p:nvSpPr>
        <p:spPr>
          <a:xfrm>
            <a:off x="655677" y="3860860"/>
            <a:ext cx="2645093" cy="3306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mk-MK" sz="20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Веб-страници и блогови</a:t>
            </a:r>
            <a:endParaRPr lang="en-US" sz="2050" dirty="0"/>
          </a:p>
        </p:txBody>
      </p:sp>
      <p:sp>
        <p:nvSpPr>
          <p:cNvPr id="6" name="Text 4"/>
          <p:cNvSpPr/>
          <p:nvPr/>
        </p:nvSpPr>
        <p:spPr>
          <a:xfrm>
            <a:off x="655677" y="4245834"/>
            <a:ext cx="6431042" cy="8993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ru-RU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Претставуваат основни платформи за организации, медиуми и поединци да споделуваат разновидна содржина.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ru-RU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Веб-страниците служат како официјални канали за информации, додека блоговите нудат личен пристап и содржини засновани на мислење и искуство.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endParaRPr lang="en-US" sz="145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1301" y="2020610"/>
            <a:ext cx="6431042" cy="643104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07048" y="201132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mk-MK" sz="22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Социјални медиуми</a:t>
            </a:r>
            <a:endParaRPr lang="en-US" sz="2200" dirty="0"/>
          </a:p>
        </p:txBody>
      </p:sp>
      <p:sp>
        <p:nvSpPr>
          <p:cNvPr id="3" name="Text 1"/>
          <p:cNvSpPr/>
          <p:nvPr/>
        </p:nvSpPr>
        <p:spPr>
          <a:xfrm>
            <a:off x="387429" y="2592184"/>
            <a:ext cx="10335101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ru-RU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Содржина создадена од корисници и интерактивност</a:t>
            </a:r>
            <a:endParaRPr lang="en-US" sz="44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3665577"/>
            <a:ext cx="598408" cy="598408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735336" y="380761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mk-MK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Платформи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735336" y="4303157"/>
            <a:ext cx="3221236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ru-RU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Facebook, Twitter, Instagram и LinkedIn го редефинираат дигиталното новинарство преку содржина создадена од корисници и високо ниво на интерактивност.</a:t>
            </a:r>
            <a:endParaRPr lang="en-US" sz="18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5776" y="3665577"/>
            <a:ext cx="598408" cy="59840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153388" y="380761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mk-MK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Видео стриминг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6153388" y="4303157"/>
            <a:ext cx="3221236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ru-RU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YouTube, Netflix и Twitch нудат персонализирана содржина, а преносите во живо овозможуваат интеракција во реално време помеѓу креаторите и публиката.</a:t>
            </a:r>
            <a:endParaRPr lang="en-US" sz="18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3828" y="3665577"/>
            <a:ext cx="598408" cy="598408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0571440" y="380761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mk-MK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Интерактивни медиуми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10571440" y="4303157"/>
            <a:ext cx="3221236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VR, AR, </a:t>
            </a:r>
            <a:r>
              <a:rPr lang="mk-MK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и </a:t>
            </a:r>
            <a:r>
              <a:rPr lang="ru-RU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интерактивните веб-страници нудат длабоки и реалистични искуства, овозможувајќи им на корисниците активно да го обликуваат сопственото медиумско доживување.</a:t>
            </a:r>
            <a:endParaRPr lang="en-US" sz="18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884307" y="584597"/>
            <a:ext cx="2861667" cy="3120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mk-MK" sz="19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Споредба на видови медиуми</a:t>
            </a:r>
            <a:endParaRPr lang="en-US" sz="1950" dirty="0"/>
          </a:p>
        </p:txBody>
      </p:sp>
      <p:sp>
        <p:nvSpPr>
          <p:cNvPr id="3" name="Text 1"/>
          <p:cNvSpPr/>
          <p:nvPr/>
        </p:nvSpPr>
        <p:spPr>
          <a:xfrm>
            <a:off x="742593" y="1108829"/>
            <a:ext cx="4992529" cy="624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r>
              <a:rPr lang="mk-MK" sz="39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Интеракција со публиката</a:t>
            </a:r>
            <a:endParaRPr lang="en-US" sz="3900" dirty="0"/>
          </a:p>
        </p:txBody>
      </p:sp>
      <p:sp>
        <p:nvSpPr>
          <p:cNvPr id="4" name="Text 2"/>
          <p:cNvSpPr/>
          <p:nvPr/>
        </p:nvSpPr>
        <p:spPr>
          <a:xfrm>
            <a:off x="742593" y="2263259"/>
            <a:ext cx="2995493" cy="3744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mk-MK" sz="2350" dirty="0">
                <a:solidFill>
                  <a:srgbClr val="051D3A"/>
                </a:solidFill>
              </a:rPr>
              <a:t>Традиционални медиуми</a:t>
            </a:r>
            <a:endParaRPr lang="en-US" sz="2350" dirty="0"/>
          </a:p>
        </p:txBody>
      </p:sp>
      <p:sp>
        <p:nvSpPr>
          <p:cNvPr id="5" name="Text 3"/>
          <p:cNvSpPr/>
          <p:nvPr/>
        </p:nvSpPr>
        <p:spPr>
          <a:xfrm>
            <a:off x="742593" y="2849880"/>
            <a:ext cx="6313765" cy="10183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ru-RU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Познати се по еднонасочна комуникација и пасивна консумација на содржина. Повратните механизми, како писма до уредникот, се бавни и ограничени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6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593" y="4106823"/>
            <a:ext cx="2286000" cy="2286000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7581662" y="2263259"/>
            <a:ext cx="2995493" cy="3744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mk-MK" sz="23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Дигитални медиуми</a:t>
            </a:r>
            <a:endParaRPr lang="en-US" sz="2350" dirty="0"/>
          </a:p>
        </p:txBody>
      </p:sp>
      <p:sp>
        <p:nvSpPr>
          <p:cNvPr id="8" name="Text 5"/>
          <p:cNvSpPr/>
          <p:nvPr/>
        </p:nvSpPr>
        <p:spPr>
          <a:xfrm>
            <a:off x="7581662" y="2849880"/>
            <a:ext cx="6313765" cy="6788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ru-RU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Се засноваат на двонасочна комуникација со можност за непосреден одговор преку коментари, споделувања, „лајкови“ и директни пораки.</a:t>
            </a:r>
            <a:endParaRPr lang="en-US" sz="165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1662" y="3767376"/>
            <a:ext cx="3638907" cy="363890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701427" y="1739741"/>
            <a:ext cx="3227546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mk-MK" sz="22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Споредба на видови медиуми</a:t>
            </a:r>
            <a:endParaRPr lang="en-US" sz="2200" dirty="0"/>
          </a:p>
        </p:txBody>
      </p:sp>
      <p:sp>
        <p:nvSpPr>
          <p:cNvPr id="3" name="Text 1"/>
          <p:cNvSpPr/>
          <p:nvPr/>
        </p:nvSpPr>
        <p:spPr>
          <a:xfrm>
            <a:off x="837724" y="2331006"/>
            <a:ext cx="77660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mk-MK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Пристапност и прилагодување</a:t>
            </a:r>
            <a:endParaRPr lang="en-US" sz="4400" dirty="0"/>
          </a:p>
        </p:txBody>
      </p:sp>
      <p:sp>
        <p:nvSpPr>
          <p:cNvPr id="4" name="Shape 2"/>
          <p:cNvSpPr/>
          <p:nvPr/>
        </p:nvSpPr>
        <p:spPr>
          <a:xfrm>
            <a:off x="837724" y="3393996"/>
            <a:ext cx="6357818" cy="3095863"/>
          </a:xfrm>
          <a:prstGeom prst="roundRect">
            <a:avLst>
              <a:gd name="adj" fmla="val 3248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1084659" y="3640931"/>
            <a:ext cx="718066" cy="718066"/>
          </a:xfrm>
          <a:prstGeom prst="roundRect">
            <a:avLst>
              <a:gd name="adj" fmla="val 12732932"/>
            </a:avLst>
          </a:prstGeom>
          <a:solidFill>
            <a:srgbClr val="3371A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1084659" y="4502425"/>
            <a:ext cx="310598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mk-MK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Традиционална пристапност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1084659" y="4935877"/>
            <a:ext cx="5863947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ru-RU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Ограничена со географски и временски рамки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;</a:t>
            </a:r>
            <a:r>
              <a:rPr lang="ru-RU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содржината е достапна во одредени термини или само во одредени региони.</a:t>
            </a:r>
            <a:endParaRPr lang="en-US" sz="1850" dirty="0"/>
          </a:p>
        </p:txBody>
      </p:sp>
      <p:sp>
        <p:nvSpPr>
          <p:cNvPr id="8" name="Shape 6"/>
          <p:cNvSpPr/>
          <p:nvPr/>
        </p:nvSpPr>
        <p:spPr>
          <a:xfrm>
            <a:off x="7434858" y="3393996"/>
            <a:ext cx="6357818" cy="3095863"/>
          </a:xfrm>
          <a:prstGeom prst="roundRect">
            <a:avLst>
              <a:gd name="adj" fmla="val 3248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Shape 7"/>
          <p:cNvSpPr/>
          <p:nvPr/>
        </p:nvSpPr>
        <p:spPr>
          <a:xfrm>
            <a:off x="7681793" y="3640931"/>
            <a:ext cx="718066" cy="718066"/>
          </a:xfrm>
          <a:prstGeom prst="roundRect">
            <a:avLst>
              <a:gd name="adj" fmla="val 12732932"/>
            </a:avLst>
          </a:prstGeom>
          <a:solidFill>
            <a:srgbClr val="3371A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7681793" y="4502425"/>
            <a:ext cx="2835831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mk-MK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Дигитално прилагодување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7681793" y="4892890"/>
            <a:ext cx="5863947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mk-MK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Алгоритмите ја прилагодуваат содржината </a:t>
            </a:r>
            <a:r>
              <a:rPr lang="ru-RU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според интересите и навиките на корисникот, создавајќи персонализирано искуство, но со ризик од појава на т.н. „ехо-комори“ (echo chambers).</a:t>
            </a:r>
            <a:endParaRPr lang="en-US" sz="18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958227" y="1580436"/>
            <a:ext cx="3227546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mk-MK" sz="22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Споредба на видови медиуми</a:t>
            </a:r>
            <a:endParaRPr lang="en-US" sz="2200" dirty="0"/>
          </a:p>
        </p:txBody>
      </p:sp>
      <p:sp>
        <p:nvSpPr>
          <p:cNvPr id="4" name="Text 1"/>
          <p:cNvSpPr/>
          <p:nvPr/>
        </p:nvSpPr>
        <p:spPr>
          <a:xfrm>
            <a:off x="837724" y="2171700"/>
            <a:ext cx="7117556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ru-RU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Доверливост и проверка </a:t>
            </a:r>
          </a:p>
          <a:p>
            <a:pPr marL="0" indent="0" algn="l">
              <a:lnSpc>
                <a:spcPts val="5500"/>
              </a:lnSpc>
              <a:buNone/>
            </a:pPr>
            <a:r>
              <a:rPr lang="ru-RU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на факти</a:t>
            </a:r>
            <a:endParaRPr lang="en-US" sz="4400" dirty="0"/>
          </a:p>
        </p:txBody>
      </p:sp>
      <p:sp>
        <p:nvSpPr>
          <p:cNvPr id="5" name="Text 2"/>
          <p:cNvSpPr/>
          <p:nvPr/>
        </p:nvSpPr>
        <p:spPr>
          <a:xfrm>
            <a:off x="514280" y="3932595"/>
            <a:ext cx="3379470" cy="4223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mk-MK" sz="26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Традиционални медиуми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599122" y="4482452"/>
            <a:ext cx="3442335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ru-RU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Се сметаат за поверливи поради високите стандарди на уредување, воспоставените редакциски процеси и темелната проверка на фактите.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4871561" y="3932594"/>
            <a:ext cx="3379470" cy="4223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mk-MK" sz="26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Дигитални медиуми</a:t>
            </a:r>
            <a:endParaRPr lang="en-US" sz="2650" dirty="0"/>
          </a:p>
        </p:txBody>
      </p:sp>
      <p:sp>
        <p:nvSpPr>
          <p:cNvPr id="8" name="Text 5"/>
          <p:cNvSpPr/>
          <p:nvPr/>
        </p:nvSpPr>
        <p:spPr>
          <a:xfrm>
            <a:off x="4871561" y="4482452"/>
            <a:ext cx="3442335" cy="22981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mk-MK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Доверливоста варира </a:t>
            </a:r>
            <a:r>
              <a:rPr lang="ru-RU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бидејќи секој може да објавува содржина без строга контрола, што придонесува за ширење на дезинформации. Затоа, иницијативите за проверка на факти се од клучно значење.</a:t>
            </a:r>
            <a:endParaRPr lang="en-US" sz="18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>
              <a:alpha val="85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5907048" y="1478280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mk-MK" sz="22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Заклучок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837724" y="2252423"/>
            <a:ext cx="10958274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ru-RU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Иднината на медиумите: Прилагодување кон </a:t>
            </a:r>
          </a:p>
          <a:p>
            <a:pPr marL="0" indent="0" algn="l">
              <a:lnSpc>
                <a:spcPts val="5500"/>
              </a:lnSpc>
              <a:buNone/>
            </a:pPr>
            <a:r>
              <a:rPr lang="ru-RU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промените</a:t>
            </a:r>
            <a:endParaRPr lang="en-US" sz="4400" dirty="0"/>
          </a:p>
        </p:txBody>
      </p:sp>
      <p:sp>
        <p:nvSpPr>
          <p:cNvPr id="6" name="Text 3"/>
          <p:cNvSpPr/>
          <p:nvPr/>
        </p:nvSpPr>
        <p:spPr>
          <a:xfrm>
            <a:off x="837724" y="3745185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ru-RU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Медиумскиот пејзаж постојано се менува, обележан со сè поголемо спојување на традиционалните, дигиталните и </a:t>
            </a:r>
          </a:p>
          <a:p>
            <a:pPr marL="0" indent="0" algn="l">
              <a:lnSpc>
                <a:spcPts val="3000"/>
              </a:lnSpc>
              <a:buNone/>
            </a:pPr>
            <a:r>
              <a:rPr lang="ru-RU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социјалните платформи.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837724" y="4558903"/>
            <a:ext cx="1295495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ru-RU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Оваа трансформација им дава на корисниците невидено ниво на пристап и интерактивност, но истовремено бара поголема медиумска писменост и развиени вештини за критичка проценка.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837724" y="5594152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mk-MK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Разбирањето </a:t>
            </a:r>
            <a:r>
              <a:rPr lang="ru-RU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на овие динамики е клучно за создавање информирана и ангажирана иднина.</a:t>
            </a:r>
            <a:endParaRPr lang="en-US" sz="18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609</Words>
  <Application>Microsoft Office PowerPoint</Application>
  <PresentationFormat>Custom</PresentationFormat>
  <Paragraphs>71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Funnel Display</vt:lpstr>
      <vt:lpstr>Funnel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Center for Intercultural Dialogue</cp:lastModifiedBy>
  <cp:revision>3</cp:revision>
  <dcterms:created xsi:type="dcterms:W3CDTF">2025-09-11T11:18:56Z</dcterms:created>
  <dcterms:modified xsi:type="dcterms:W3CDTF">2025-10-16T11:40:08Z</dcterms:modified>
</cp:coreProperties>
</file>