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14630400" cy="8229600"/>
  <p:notesSz cx="8229600" cy="1463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02" d="100"/>
          <a:sy n="102" d="100"/>
        </p:scale>
        <p:origin x="138" y="2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6967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2C2B3"/>
          </a:solidFill>
          <a:ln/>
        </p:spPr>
      </p:sp>
      <p:sp>
        <p:nvSpPr>
          <p:cNvPr id="3" name="Shape 1"/>
          <p:cNvSpPr/>
          <p:nvPr/>
        </p:nvSpPr>
        <p:spPr>
          <a:xfrm>
            <a:off x="0" y="0"/>
            <a:ext cx="14630400" cy="8229600"/>
          </a:xfrm>
          <a:prstGeom prst="rect">
            <a:avLst/>
          </a:prstGeom>
          <a:solidFill>
            <a:srgbClr val="403234"/>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2C2B3"/>
          </a:solidFill>
          <a:ln/>
        </p:spPr>
      </p:sp>
      <p:sp>
        <p:nvSpPr>
          <p:cNvPr id="3" name="Shape 1"/>
          <p:cNvSpPr/>
          <p:nvPr/>
        </p:nvSpPr>
        <p:spPr>
          <a:xfrm>
            <a:off x="0" y="0"/>
            <a:ext cx="14630400" cy="8229600"/>
          </a:xfrm>
          <a:prstGeom prst="rect">
            <a:avLst/>
          </a:prstGeom>
          <a:solidFill>
            <a:srgbClr val="403234"/>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2C2B3"/>
          </a:solidFill>
          <a:ln/>
        </p:spPr>
      </p:sp>
      <p:sp>
        <p:nvSpPr>
          <p:cNvPr id="3" name="Shape 1"/>
          <p:cNvSpPr/>
          <p:nvPr/>
        </p:nvSpPr>
        <p:spPr>
          <a:xfrm>
            <a:off x="0" y="0"/>
            <a:ext cx="14630400" cy="8229600"/>
          </a:xfrm>
          <a:prstGeom prst="rect">
            <a:avLst/>
          </a:prstGeom>
          <a:solidFill>
            <a:srgbClr val="403234"/>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2C2B3"/>
          </a:solidFill>
          <a:ln/>
        </p:spPr>
        <p:txBody>
          <a:bodyPr/>
          <a:lstStyle/>
          <a:p>
            <a:endParaRPr lang="en-US"/>
          </a:p>
        </p:txBody>
      </p:sp>
      <p:sp>
        <p:nvSpPr>
          <p:cNvPr id="3" name="Shape 1"/>
          <p:cNvSpPr/>
          <p:nvPr/>
        </p:nvSpPr>
        <p:spPr>
          <a:xfrm>
            <a:off x="0" y="0"/>
            <a:ext cx="14630400" cy="8229600"/>
          </a:xfrm>
          <a:prstGeom prst="rect">
            <a:avLst/>
          </a:prstGeom>
          <a:solidFill>
            <a:srgbClr val="403234"/>
          </a:solidFill>
          <a:ln/>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2C2B3"/>
          </a:solidFill>
          <a:ln/>
        </p:spPr>
      </p:sp>
      <p:sp>
        <p:nvSpPr>
          <p:cNvPr id="3" name="Shape 1"/>
          <p:cNvSpPr/>
          <p:nvPr/>
        </p:nvSpPr>
        <p:spPr>
          <a:xfrm>
            <a:off x="0" y="0"/>
            <a:ext cx="14630400" cy="8229600"/>
          </a:xfrm>
          <a:prstGeom prst="rect">
            <a:avLst/>
          </a:prstGeom>
          <a:solidFill>
            <a:srgbClr val="403234"/>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2C2B3"/>
          </a:solidFill>
          <a:ln/>
        </p:spPr>
      </p:sp>
      <p:sp>
        <p:nvSpPr>
          <p:cNvPr id="3" name="Shape 1"/>
          <p:cNvSpPr/>
          <p:nvPr/>
        </p:nvSpPr>
        <p:spPr>
          <a:xfrm>
            <a:off x="0" y="0"/>
            <a:ext cx="14630400" cy="8229600"/>
          </a:xfrm>
          <a:prstGeom prst="rect">
            <a:avLst/>
          </a:prstGeom>
          <a:solidFill>
            <a:srgbClr val="403234"/>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2C2B3"/>
          </a:solidFill>
          <a:ln/>
        </p:spPr>
      </p:sp>
      <p:sp>
        <p:nvSpPr>
          <p:cNvPr id="3" name="Shape 1"/>
          <p:cNvSpPr/>
          <p:nvPr/>
        </p:nvSpPr>
        <p:spPr>
          <a:xfrm>
            <a:off x="0" y="0"/>
            <a:ext cx="14630400" cy="8229600"/>
          </a:xfrm>
          <a:prstGeom prst="rect">
            <a:avLst/>
          </a:prstGeom>
          <a:solidFill>
            <a:srgbClr val="403234"/>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2C2B3"/>
          </a:solidFill>
          <a:ln/>
        </p:spPr>
      </p:sp>
      <p:sp>
        <p:nvSpPr>
          <p:cNvPr id="3" name="Shape 1"/>
          <p:cNvSpPr/>
          <p:nvPr/>
        </p:nvSpPr>
        <p:spPr>
          <a:xfrm>
            <a:off x="0" y="0"/>
            <a:ext cx="14630400" cy="8229600"/>
          </a:xfrm>
          <a:prstGeom prst="rect">
            <a:avLst/>
          </a:prstGeom>
          <a:solidFill>
            <a:srgbClr val="403234"/>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2C2B3"/>
          </a:solidFill>
          <a:ln/>
        </p:spPr>
      </p:sp>
      <p:sp>
        <p:nvSpPr>
          <p:cNvPr id="3" name="Shape 1"/>
          <p:cNvSpPr/>
          <p:nvPr/>
        </p:nvSpPr>
        <p:spPr>
          <a:xfrm>
            <a:off x="0" y="0"/>
            <a:ext cx="14630400" cy="8229600"/>
          </a:xfrm>
          <a:prstGeom prst="rect">
            <a:avLst/>
          </a:prstGeom>
          <a:solidFill>
            <a:srgbClr val="403234"/>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2C2B3"/>
          </a:solidFill>
          <a:ln/>
        </p:spPr>
      </p:sp>
      <p:sp>
        <p:nvSpPr>
          <p:cNvPr id="3" name="Shape 1"/>
          <p:cNvSpPr/>
          <p:nvPr/>
        </p:nvSpPr>
        <p:spPr>
          <a:xfrm>
            <a:off x="0" y="0"/>
            <a:ext cx="14630400" cy="8229600"/>
          </a:xfrm>
          <a:prstGeom prst="rect">
            <a:avLst/>
          </a:prstGeom>
          <a:solidFill>
            <a:srgbClr val="403234"/>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2C2B3"/>
          </a:solidFill>
          <a:ln/>
        </p:spPr>
      </p:sp>
      <p:sp>
        <p:nvSpPr>
          <p:cNvPr id="3" name="Shape 1"/>
          <p:cNvSpPr/>
          <p:nvPr/>
        </p:nvSpPr>
        <p:spPr>
          <a:xfrm>
            <a:off x="0" y="0"/>
            <a:ext cx="14630400" cy="8229600"/>
          </a:xfrm>
          <a:prstGeom prst="rect">
            <a:avLst/>
          </a:prstGeom>
          <a:solidFill>
            <a:srgbClr val="403234"/>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pic>
        <p:nvPicPr>
          <p:cNvPr id="3" name="Image 1" descr="preencoded.png"/>
          <p:cNvPicPr>
            <a:picLocks noChangeAspect="1"/>
          </p:cNvPicPr>
          <p:nvPr/>
        </p:nvPicPr>
        <p:blipFill>
          <a:blip r:embed="rId4"/>
          <a:stretch>
            <a:fillRect/>
          </a:stretch>
        </p:blipFill>
        <p:spPr>
          <a:xfrm>
            <a:off x="6280190" y="2147411"/>
            <a:ext cx="1473994" cy="1473994"/>
          </a:xfrm>
          <a:prstGeom prst="rect">
            <a:avLst/>
          </a:prstGeom>
        </p:spPr>
      </p:pic>
      <p:sp>
        <p:nvSpPr>
          <p:cNvPr id="4" name="Text 0"/>
          <p:cNvSpPr/>
          <p:nvPr/>
        </p:nvSpPr>
        <p:spPr>
          <a:xfrm>
            <a:off x="8315206" y="2119074"/>
            <a:ext cx="5528905" cy="708660"/>
          </a:xfrm>
          <a:prstGeom prst="rect">
            <a:avLst/>
          </a:prstGeom>
          <a:noFill/>
          <a:ln/>
        </p:spPr>
        <p:txBody>
          <a:bodyPr wrap="square" lIns="0" tIns="0" rIns="0" bIns="0" rtlCol="0" anchor="t"/>
          <a:lstStyle/>
          <a:p>
            <a:pPr marL="0" indent="0" algn="ctr">
              <a:lnSpc>
                <a:spcPts val="2750"/>
              </a:lnSpc>
              <a:buNone/>
            </a:pPr>
            <a:r>
              <a:rPr lang="en-US" sz="2200" b="1" dirty="0">
                <a:solidFill>
                  <a:srgbClr val="FFF8F5"/>
                </a:solidFill>
                <a:latin typeface="Noto Serif HK Bold" pitchFamily="34" charset="0"/>
                <a:ea typeface="Noto Serif HK Bold" pitchFamily="34" charset="-122"/>
                <a:cs typeface="Noto Serif HK Bold" pitchFamily="34" charset="-120"/>
              </a:rPr>
              <a:t>MEDIActive Youth: Informing the Balkans</a:t>
            </a:r>
            <a:endParaRPr lang="en-US" sz="2200" dirty="0"/>
          </a:p>
        </p:txBody>
      </p:sp>
      <p:sp>
        <p:nvSpPr>
          <p:cNvPr id="5" name="Text 1"/>
          <p:cNvSpPr/>
          <p:nvPr/>
        </p:nvSpPr>
        <p:spPr>
          <a:xfrm>
            <a:off x="6280190" y="4216718"/>
            <a:ext cx="7556421" cy="1417558"/>
          </a:xfrm>
          <a:prstGeom prst="rect">
            <a:avLst/>
          </a:prstGeom>
          <a:noFill/>
          <a:ln/>
        </p:spPr>
        <p:txBody>
          <a:bodyPr wrap="square" lIns="0" tIns="0" rIns="0" bIns="0" rtlCol="0" anchor="t"/>
          <a:lstStyle/>
          <a:p>
            <a:pPr>
              <a:lnSpc>
                <a:spcPts val="5550"/>
              </a:lnSpc>
            </a:pPr>
            <a:r>
              <a:rPr lang="mk-MK" sz="4450" b="1" dirty="0">
                <a:solidFill>
                  <a:srgbClr val="FFF8F5"/>
                </a:solidFill>
                <a:latin typeface="Noto Serif HK Bold" pitchFamily="34" charset="0"/>
                <a:ea typeface="Noto Serif HK Bold" pitchFamily="34" charset="-122"/>
                <a:cs typeface="Noto Serif HK Bold" pitchFamily="34" charset="-120"/>
              </a:rPr>
              <a:t>Пост-вистина и информациски нарушувања</a:t>
            </a:r>
            <a:endParaRPr lang="en-US" sz="4450" dirty="0"/>
          </a:p>
        </p:txBody>
      </p:sp>
      <p:sp>
        <p:nvSpPr>
          <p:cNvPr id="6" name="Text 2"/>
          <p:cNvSpPr/>
          <p:nvPr/>
        </p:nvSpPr>
        <p:spPr>
          <a:xfrm>
            <a:off x="6280190" y="5974437"/>
            <a:ext cx="7556421" cy="362903"/>
          </a:xfrm>
          <a:prstGeom prst="rect">
            <a:avLst/>
          </a:prstGeom>
          <a:noFill/>
          <a:ln/>
        </p:spPr>
        <p:txBody>
          <a:bodyPr wrap="none" lIns="0" tIns="0" rIns="0" bIns="0" rtlCol="0" anchor="t"/>
          <a:lstStyle/>
          <a:p>
            <a:pPr marL="0" indent="0" algn="l">
              <a:lnSpc>
                <a:spcPts val="2850"/>
              </a:lnSpc>
              <a:buNone/>
            </a:pPr>
            <a:r>
              <a:rPr lang="mk-MK" sz="1750" dirty="0">
                <a:solidFill>
                  <a:srgbClr val="D3C9C5"/>
                </a:solidFill>
                <a:latin typeface="Noto Serif HK" pitchFamily="34" charset="0"/>
                <a:ea typeface="Noto Serif HK" pitchFamily="34" charset="-122"/>
                <a:cs typeface="Noto Serif HK" pitchFamily="34" charset="-120"/>
              </a:rPr>
              <a:t>Навигирање низ</a:t>
            </a:r>
            <a:r>
              <a:rPr lang="en-US" sz="1750" dirty="0">
                <a:solidFill>
                  <a:srgbClr val="D3C9C5"/>
                </a:solidFill>
                <a:latin typeface="Noto Serif HK" pitchFamily="34" charset="0"/>
                <a:ea typeface="Noto Serif HK" pitchFamily="34" charset="-122"/>
                <a:cs typeface="Noto Serif HK" pitchFamily="34" charset="-120"/>
              </a:rPr>
              <a:t> </a:t>
            </a:r>
            <a:r>
              <a:rPr lang="ru-RU" sz="1750" dirty="0">
                <a:solidFill>
                  <a:srgbClr val="D3C9C5"/>
                </a:solidFill>
                <a:latin typeface="Noto Serif HK" pitchFamily="34" charset="0"/>
                <a:ea typeface="Noto Serif HK" pitchFamily="34" charset="-122"/>
                <a:cs typeface="Noto Serif HK" pitchFamily="34" charset="-120"/>
              </a:rPr>
              <a:t>сложениот пејзаж на информации во дигиталната ера</a:t>
            </a:r>
            <a:r>
              <a:rPr lang="en-US" sz="1750" dirty="0">
                <a:solidFill>
                  <a:srgbClr val="D3C9C5"/>
                </a:solidFill>
                <a:latin typeface="Noto Serif HK" pitchFamily="34" charset="0"/>
                <a:ea typeface="Noto Serif HK" pitchFamily="34" charset="-122"/>
                <a:cs typeface="Noto Serif HK" pitchFamily="34" charset="-120"/>
              </a:rPr>
              <a:t>.</a:t>
            </a:r>
            <a:endParaRPr lang="en-US" sz="17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529120"/>
            <a:ext cx="7556421" cy="1417558"/>
          </a:xfrm>
          <a:prstGeom prst="rect">
            <a:avLst/>
          </a:prstGeom>
          <a:noFill/>
          <a:ln/>
        </p:spPr>
        <p:txBody>
          <a:bodyPr wrap="square" lIns="0" tIns="0" rIns="0" bIns="0" rtlCol="0" anchor="t"/>
          <a:lstStyle/>
          <a:p>
            <a:pPr marL="0" indent="0" algn="l">
              <a:lnSpc>
                <a:spcPts val="5550"/>
              </a:lnSpc>
              <a:buNone/>
            </a:pPr>
            <a:r>
              <a:rPr lang="mk-MK" sz="4450" b="1" dirty="0">
                <a:solidFill>
                  <a:srgbClr val="FFF8F5"/>
                </a:solidFill>
                <a:latin typeface="Noto Serif HK Bold" pitchFamily="34" charset="0"/>
                <a:ea typeface="Noto Serif HK Bold" pitchFamily="34" charset="-122"/>
                <a:cs typeface="Noto Serif HK Bold" pitchFamily="34" charset="-120"/>
              </a:rPr>
              <a:t>Создавање информирана иднина</a:t>
            </a:r>
            <a:endParaRPr lang="en-US" sz="4450" dirty="0"/>
          </a:p>
        </p:txBody>
      </p:sp>
      <p:sp>
        <p:nvSpPr>
          <p:cNvPr id="4" name="Text 1"/>
          <p:cNvSpPr/>
          <p:nvPr/>
        </p:nvSpPr>
        <p:spPr>
          <a:xfrm>
            <a:off x="6280190" y="3286839"/>
            <a:ext cx="7556421" cy="1088708"/>
          </a:xfrm>
          <a:prstGeom prst="rect">
            <a:avLst/>
          </a:prstGeom>
          <a:noFill/>
          <a:ln/>
        </p:spPr>
        <p:txBody>
          <a:bodyPr wrap="square" lIns="0" tIns="0" rIns="0" bIns="0" rtlCol="0" anchor="t"/>
          <a:lstStyle/>
          <a:p>
            <a:pPr marL="0" indent="0" algn="l">
              <a:lnSpc>
                <a:spcPts val="2850"/>
              </a:lnSpc>
              <a:buNone/>
            </a:pPr>
            <a:r>
              <a:rPr lang="ru-RU" sz="1750" dirty="0">
                <a:solidFill>
                  <a:srgbClr val="D3C9C5"/>
                </a:solidFill>
                <a:latin typeface="Noto Serif HK" pitchFamily="34" charset="0"/>
                <a:ea typeface="Noto Serif HK" pitchFamily="34" charset="-122"/>
                <a:cs typeface="Noto Serif HK" pitchFamily="34" charset="-120"/>
              </a:rPr>
              <a:t>Информациското нарушување претставува сложен предизвик во нашиот меѓусебно поврзан свет, опфаќајќи сè од ненамерна неточна информација до намерна дезинформација и манипулација.</a:t>
            </a:r>
            <a:endParaRPr lang="en-US" sz="1750" dirty="0"/>
          </a:p>
        </p:txBody>
      </p:sp>
      <p:sp>
        <p:nvSpPr>
          <p:cNvPr id="5" name="Text 2"/>
          <p:cNvSpPr/>
          <p:nvPr/>
        </p:nvSpPr>
        <p:spPr>
          <a:xfrm>
            <a:off x="6280190" y="4630698"/>
            <a:ext cx="7556421" cy="1451610"/>
          </a:xfrm>
          <a:prstGeom prst="rect">
            <a:avLst/>
          </a:prstGeom>
          <a:noFill/>
          <a:ln/>
        </p:spPr>
        <p:txBody>
          <a:bodyPr wrap="square" lIns="0" tIns="0" rIns="0" bIns="0" rtlCol="0" anchor="t"/>
          <a:lstStyle/>
          <a:p>
            <a:pPr marL="0" indent="0" algn="l">
              <a:lnSpc>
                <a:spcPts val="2850"/>
              </a:lnSpc>
              <a:buNone/>
            </a:pPr>
            <a:r>
              <a:rPr lang="mk-MK" sz="1750" dirty="0">
                <a:solidFill>
                  <a:srgbClr val="D3C9C5"/>
                </a:solidFill>
                <a:latin typeface="Noto Serif HK" pitchFamily="34" charset="0"/>
                <a:ea typeface="Noto Serif HK" pitchFamily="34" charset="-122"/>
                <a:cs typeface="Noto Serif HK" pitchFamily="34" charset="-120"/>
              </a:rPr>
              <a:t>Разбирањето на </a:t>
            </a:r>
            <a:r>
              <a:rPr lang="ru-RU" sz="1750" dirty="0">
                <a:solidFill>
                  <a:srgbClr val="D3C9C5"/>
                </a:solidFill>
                <a:latin typeface="Noto Serif HK" pitchFamily="34" charset="0"/>
                <a:ea typeface="Noto Serif HK" pitchFamily="34" charset="-122"/>
                <a:cs typeface="Noto Serif HK" pitchFamily="34" charset="-120"/>
              </a:rPr>
              <a:t>различните форми и последици е првиот чекор кон градење отпорност. Со развивање на критичко размислување, зајакнување на медиумската писменост и поттикнување на заедничко дејствување, можеме успешно да се ориентираме во овој сложен информативен пејзаж. </a:t>
            </a:r>
            <a:endParaRPr lang="en-US" sz="1750" dirty="0"/>
          </a:p>
        </p:txBody>
      </p:sp>
      <p:sp>
        <p:nvSpPr>
          <p:cNvPr id="6" name="Text 3"/>
          <p:cNvSpPr/>
          <p:nvPr/>
        </p:nvSpPr>
        <p:spPr>
          <a:xfrm>
            <a:off x="6280190" y="6337459"/>
            <a:ext cx="7556421" cy="362903"/>
          </a:xfrm>
          <a:prstGeom prst="rect">
            <a:avLst/>
          </a:prstGeom>
          <a:noFill/>
          <a:ln/>
        </p:spPr>
        <p:txBody>
          <a:bodyPr wrap="none" lIns="0" tIns="0" rIns="0" bIns="0" rtlCol="0" anchor="t"/>
          <a:lstStyle/>
          <a:p>
            <a:pPr marL="0" indent="0" algn="l">
              <a:lnSpc>
                <a:spcPts val="2850"/>
              </a:lnSpc>
              <a:buNone/>
            </a:pPr>
            <a:endParaRPr lang="en-US" sz="17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3408878"/>
            <a:ext cx="5670590" cy="708779"/>
          </a:xfrm>
          <a:prstGeom prst="rect">
            <a:avLst/>
          </a:prstGeom>
          <a:noFill/>
          <a:ln/>
        </p:spPr>
        <p:txBody>
          <a:bodyPr wrap="none" lIns="0" tIns="0" rIns="0" bIns="0" rtlCol="0" anchor="t"/>
          <a:lstStyle/>
          <a:p>
            <a:pPr marL="0" indent="0" algn="l">
              <a:lnSpc>
                <a:spcPts val="5550"/>
              </a:lnSpc>
              <a:buNone/>
            </a:pPr>
            <a:r>
              <a:rPr lang="mk-MK" sz="4450" b="1" dirty="0">
                <a:solidFill>
                  <a:srgbClr val="FFF8F5"/>
                </a:solidFill>
                <a:latin typeface="Noto Serif HK Bold" pitchFamily="34" charset="0"/>
                <a:ea typeface="Noto Serif HK Bold" pitchFamily="34" charset="-122"/>
                <a:cs typeface="Noto Serif HK Bold" pitchFamily="34" charset="-120"/>
              </a:rPr>
              <a:t>Ви благодариме!</a:t>
            </a:r>
            <a:endParaRPr lang="en-US" sz="4450" dirty="0"/>
          </a:p>
        </p:txBody>
      </p:sp>
      <p:sp>
        <p:nvSpPr>
          <p:cNvPr id="4" name="Text 1"/>
          <p:cNvSpPr/>
          <p:nvPr/>
        </p:nvSpPr>
        <p:spPr>
          <a:xfrm>
            <a:off x="793790" y="4457819"/>
            <a:ext cx="7556421" cy="362903"/>
          </a:xfrm>
          <a:prstGeom prst="rect">
            <a:avLst/>
          </a:prstGeom>
          <a:noFill/>
          <a:ln/>
        </p:spPr>
        <p:txBody>
          <a:bodyPr wrap="none" lIns="0" tIns="0" rIns="0" bIns="0" rtlCol="0" anchor="t"/>
          <a:lstStyle/>
          <a:p>
            <a:pPr marL="0" indent="0" algn="l">
              <a:lnSpc>
                <a:spcPts val="2850"/>
              </a:lnSpc>
              <a:buNone/>
            </a:pPr>
            <a:r>
              <a:rPr lang="mk-MK" sz="1750" dirty="0">
                <a:solidFill>
                  <a:srgbClr val="D3C9C5"/>
                </a:solidFill>
                <a:latin typeface="Noto Serif HK" pitchFamily="34" charset="0"/>
                <a:ea typeface="Noto Serif HK" pitchFamily="34" charset="-122"/>
                <a:cs typeface="Noto Serif HK" pitchFamily="34" charset="-120"/>
              </a:rPr>
              <a:t>Прашања?</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2080855"/>
            <a:ext cx="9040297" cy="566976"/>
          </a:xfrm>
          <a:prstGeom prst="rect">
            <a:avLst/>
          </a:prstGeom>
          <a:noFill/>
          <a:ln/>
        </p:spPr>
        <p:txBody>
          <a:bodyPr wrap="none" lIns="0" tIns="0" rIns="0" bIns="0" rtlCol="0" anchor="t"/>
          <a:lstStyle/>
          <a:p>
            <a:pPr marL="0" indent="0" algn="l">
              <a:lnSpc>
                <a:spcPts val="4450"/>
              </a:lnSpc>
              <a:buNone/>
            </a:pPr>
            <a:r>
              <a:rPr lang="ru-RU" sz="3550" b="1" dirty="0">
                <a:solidFill>
                  <a:srgbClr val="FFF8F5"/>
                </a:solidFill>
                <a:latin typeface="Noto Serif HK Bold" pitchFamily="34" charset="0"/>
                <a:ea typeface="Noto Serif HK Bold" pitchFamily="34" charset="-122"/>
                <a:cs typeface="Noto Serif HK Bold" pitchFamily="34" charset="-120"/>
              </a:rPr>
              <a:t>Предизвикот на преголемата количина информации</a:t>
            </a:r>
            <a:endParaRPr lang="en-US" sz="3550" dirty="0"/>
          </a:p>
        </p:txBody>
      </p:sp>
      <p:pic>
        <p:nvPicPr>
          <p:cNvPr id="3" name="Image 0" descr="preencoded.png"/>
          <p:cNvPicPr>
            <a:picLocks noChangeAspect="1"/>
          </p:cNvPicPr>
          <p:nvPr/>
        </p:nvPicPr>
        <p:blipFill>
          <a:blip r:embed="rId3"/>
          <a:stretch>
            <a:fillRect/>
          </a:stretch>
        </p:blipFill>
        <p:spPr>
          <a:xfrm>
            <a:off x="793790" y="3158133"/>
            <a:ext cx="2165747" cy="2117408"/>
          </a:xfrm>
          <a:prstGeom prst="rect">
            <a:avLst/>
          </a:prstGeom>
        </p:spPr>
      </p:pic>
      <p:sp>
        <p:nvSpPr>
          <p:cNvPr id="4" name="Text 1"/>
          <p:cNvSpPr/>
          <p:nvPr/>
        </p:nvSpPr>
        <p:spPr>
          <a:xfrm>
            <a:off x="3520559" y="3107055"/>
            <a:ext cx="10323552" cy="1088708"/>
          </a:xfrm>
          <a:prstGeom prst="rect">
            <a:avLst/>
          </a:prstGeom>
          <a:noFill/>
          <a:ln/>
        </p:spPr>
        <p:txBody>
          <a:bodyPr wrap="square" lIns="0" tIns="0" rIns="0" bIns="0" rtlCol="0" anchor="t"/>
          <a:lstStyle/>
          <a:p>
            <a:pPr marL="0" indent="0" algn="l">
              <a:lnSpc>
                <a:spcPts val="2850"/>
              </a:lnSpc>
              <a:buNone/>
            </a:pPr>
            <a:r>
              <a:rPr lang="ru-RU" sz="1750" dirty="0">
                <a:solidFill>
                  <a:srgbClr val="D3C9C5"/>
                </a:solidFill>
                <a:latin typeface="Noto Serif HK" pitchFamily="34" charset="0"/>
                <a:ea typeface="Noto Serif HK" pitchFamily="34" charset="-122"/>
                <a:cs typeface="Noto Serif HK" pitchFamily="34" charset="-120"/>
              </a:rPr>
              <a:t>Интернетот е преплавен со информации, од кои голем дел се неточни, оставајќи ја одговорноста на поединците да ја разликуваат вистината. Ширењето на дезинформации може да доведе до погрешни уверувања што влијаат врз политичките и општествените одлуки, нарушувајќи го благосостојбата на заедницата.</a:t>
            </a:r>
            <a:endParaRPr lang="en-US" sz="1750" dirty="0"/>
          </a:p>
        </p:txBody>
      </p:sp>
      <p:sp>
        <p:nvSpPr>
          <p:cNvPr id="5" name="Text 2"/>
          <p:cNvSpPr/>
          <p:nvPr/>
        </p:nvSpPr>
        <p:spPr>
          <a:xfrm>
            <a:off x="3520559" y="4549736"/>
            <a:ext cx="10323552" cy="725805"/>
          </a:xfrm>
          <a:prstGeom prst="rect">
            <a:avLst/>
          </a:prstGeom>
          <a:noFill/>
          <a:ln/>
        </p:spPr>
        <p:txBody>
          <a:bodyPr wrap="square" lIns="0" tIns="0" rIns="0" bIns="0" rtlCol="0" anchor="t"/>
          <a:lstStyle/>
          <a:p>
            <a:pPr marL="0" indent="0" algn="l">
              <a:lnSpc>
                <a:spcPts val="2850"/>
              </a:lnSpc>
              <a:buNone/>
            </a:pPr>
            <a:r>
              <a:rPr lang="mk-MK" sz="1750" dirty="0">
                <a:solidFill>
                  <a:srgbClr val="D3C9C5"/>
                </a:solidFill>
                <a:latin typeface="Noto Serif HK" pitchFamily="34" charset="0"/>
                <a:ea typeface="Noto Serif HK" pitchFamily="34" charset="-122"/>
                <a:cs typeface="Noto Serif HK" pitchFamily="34" charset="-120"/>
              </a:rPr>
              <a:t>За да се спротивставиме на тоа</a:t>
            </a:r>
            <a:r>
              <a:rPr lang="en-US" sz="1750" dirty="0">
                <a:solidFill>
                  <a:srgbClr val="D3C9C5"/>
                </a:solidFill>
                <a:latin typeface="Noto Serif HK" pitchFamily="34" charset="0"/>
                <a:ea typeface="Noto Serif HK" pitchFamily="34" charset="-122"/>
                <a:cs typeface="Noto Serif HK" pitchFamily="34" charset="-120"/>
              </a:rPr>
              <a:t>, </a:t>
            </a:r>
            <a:r>
              <a:rPr lang="ru-RU" sz="1750" dirty="0">
                <a:solidFill>
                  <a:srgbClr val="D3C9C5"/>
                </a:solidFill>
                <a:latin typeface="Noto Serif HK" pitchFamily="34" charset="0"/>
                <a:ea typeface="Noto Serif HK" pitchFamily="34" charset="-122"/>
                <a:cs typeface="Noto Serif HK" pitchFamily="34" charset="-120"/>
              </a:rPr>
              <a:t>мора да разбереме како луѓето формираат мислења и како се создава, шири и зошто е толку ефикасна лажната информација.</a:t>
            </a:r>
            <a:endParaRPr lang="en-US" sz="1750" dirty="0"/>
          </a:p>
        </p:txBody>
      </p:sp>
      <p:sp>
        <p:nvSpPr>
          <p:cNvPr id="6" name="Text 3"/>
          <p:cNvSpPr/>
          <p:nvPr/>
        </p:nvSpPr>
        <p:spPr>
          <a:xfrm>
            <a:off x="793790" y="5785842"/>
            <a:ext cx="13042821" cy="362903"/>
          </a:xfrm>
          <a:prstGeom prst="rect">
            <a:avLst/>
          </a:prstGeom>
          <a:noFill/>
          <a:ln/>
        </p:spPr>
        <p:txBody>
          <a:bodyPr wrap="none" lIns="0" tIns="0" rIns="0" bIns="0" rtlCol="0" anchor="t"/>
          <a:lstStyle/>
          <a:p>
            <a:pPr marL="0" indent="0" algn="l">
              <a:lnSpc>
                <a:spcPts val="2850"/>
              </a:lnSpc>
              <a:buNone/>
            </a:pP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2595205"/>
            <a:ext cx="6007656" cy="566976"/>
          </a:xfrm>
          <a:prstGeom prst="rect">
            <a:avLst/>
          </a:prstGeom>
          <a:noFill/>
          <a:ln/>
        </p:spPr>
        <p:txBody>
          <a:bodyPr wrap="none" lIns="0" tIns="0" rIns="0" bIns="0" rtlCol="0" anchor="t"/>
          <a:lstStyle/>
          <a:p>
            <a:pPr marL="0" indent="0" algn="l">
              <a:lnSpc>
                <a:spcPts val="4450"/>
              </a:lnSpc>
              <a:buNone/>
            </a:pPr>
            <a:r>
              <a:rPr lang="mk-MK" sz="3550" b="1" dirty="0">
                <a:solidFill>
                  <a:srgbClr val="FFF8F5"/>
                </a:solidFill>
                <a:latin typeface="Noto Serif HK Bold" pitchFamily="34" charset="0"/>
                <a:ea typeface="Noto Serif HK Bold" pitchFamily="34" charset="-122"/>
                <a:cs typeface="Noto Serif HK Bold" pitchFamily="34" charset="-120"/>
              </a:rPr>
              <a:t>Разбирање на пост-вистина</a:t>
            </a:r>
            <a:endParaRPr lang="en-US" sz="3550" dirty="0"/>
          </a:p>
        </p:txBody>
      </p:sp>
      <p:sp>
        <p:nvSpPr>
          <p:cNvPr id="3" name="Text 1"/>
          <p:cNvSpPr/>
          <p:nvPr/>
        </p:nvSpPr>
        <p:spPr>
          <a:xfrm>
            <a:off x="1133951" y="3672483"/>
            <a:ext cx="12702659" cy="725805"/>
          </a:xfrm>
          <a:prstGeom prst="rect">
            <a:avLst/>
          </a:prstGeom>
          <a:noFill/>
          <a:ln/>
        </p:spPr>
        <p:txBody>
          <a:bodyPr wrap="square" lIns="0" tIns="0" rIns="0" bIns="0" rtlCol="0" anchor="t"/>
          <a:lstStyle/>
          <a:p>
            <a:pPr marL="0" indent="0" algn="l">
              <a:lnSpc>
                <a:spcPts val="2850"/>
              </a:lnSpc>
              <a:buNone/>
            </a:pPr>
            <a:r>
              <a:rPr lang="ru-RU" sz="1750" dirty="0">
                <a:solidFill>
                  <a:srgbClr val="D3C9C5"/>
                </a:solidFill>
                <a:latin typeface="Noto Serif HK" pitchFamily="34" charset="0"/>
                <a:ea typeface="Noto Serif HK" pitchFamily="34" charset="-122"/>
                <a:cs typeface="Noto Serif HK" pitchFamily="34" charset="-120"/>
              </a:rPr>
              <a:t>„Пост-вистина се дефинира како состојба во која објективните факти имаат помало влијание врз формирањето на јавното мислење од апелите на емоциите и личните уверувања.“</a:t>
            </a:r>
            <a:endParaRPr lang="en-US" sz="1750" dirty="0"/>
          </a:p>
        </p:txBody>
      </p:sp>
      <p:sp>
        <p:nvSpPr>
          <p:cNvPr id="4" name="Shape 2"/>
          <p:cNvSpPr/>
          <p:nvPr/>
        </p:nvSpPr>
        <p:spPr>
          <a:xfrm>
            <a:off x="793790" y="3417332"/>
            <a:ext cx="30480" cy="1236107"/>
          </a:xfrm>
          <a:prstGeom prst="rect">
            <a:avLst/>
          </a:prstGeom>
          <a:solidFill>
            <a:srgbClr val="E2C2B3"/>
          </a:solidFill>
          <a:ln/>
        </p:spPr>
        <p:txBody>
          <a:bodyPr/>
          <a:lstStyle/>
          <a:p>
            <a:endParaRPr lang="en-US"/>
          </a:p>
        </p:txBody>
      </p:sp>
      <p:sp>
        <p:nvSpPr>
          <p:cNvPr id="5" name="Text 3"/>
          <p:cNvSpPr/>
          <p:nvPr/>
        </p:nvSpPr>
        <p:spPr>
          <a:xfrm>
            <a:off x="793790" y="4908590"/>
            <a:ext cx="13042821" cy="725805"/>
          </a:xfrm>
          <a:prstGeom prst="rect">
            <a:avLst/>
          </a:prstGeom>
          <a:noFill/>
          <a:ln/>
        </p:spPr>
        <p:txBody>
          <a:bodyPr wrap="square" lIns="0" tIns="0" rIns="0" bIns="0" rtlCol="0" anchor="t"/>
          <a:lstStyle/>
          <a:p>
            <a:pPr marL="0" indent="0" algn="l">
              <a:lnSpc>
                <a:spcPts val="2850"/>
              </a:lnSpc>
              <a:buNone/>
            </a:pPr>
            <a:r>
              <a:rPr lang="mk-MK" sz="1750" dirty="0">
                <a:solidFill>
                  <a:srgbClr val="D3C9C5"/>
                </a:solidFill>
                <a:latin typeface="Noto Serif HK" pitchFamily="34" charset="0"/>
                <a:ea typeface="Noto Serif HK" pitchFamily="34" charset="-122"/>
                <a:cs typeface="Noto Serif HK" pitchFamily="34" charset="-120"/>
              </a:rPr>
              <a:t>Политиката на пост-вистината </a:t>
            </a:r>
            <a:r>
              <a:rPr lang="ru-RU" sz="1750" dirty="0">
                <a:solidFill>
                  <a:srgbClr val="D3C9C5"/>
                </a:solidFill>
                <a:latin typeface="Noto Serif HK" pitchFamily="34" charset="0"/>
                <a:ea typeface="Noto Serif HK" pitchFamily="34" charset="-122"/>
                <a:cs typeface="Noto Serif HK" pitchFamily="34" charset="-120"/>
              </a:rPr>
              <a:t>напредува во поларизирана средина, каде што „вистината“ се дели на „моја вистина“ и „твоја вистина“, дополнително зајакнувајќи ги постојните општествени поделби.</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1922621"/>
            <a:ext cx="8805386" cy="566976"/>
          </a:xfrm>
          <a:prstGeom prst="rect">
            <a:avLst/>
          </a:prstGeom>
          <a:noFill/>
          <a:ln/>
        </p:spPr>
        <p:txBody>
          <a:bodyPr wrap="none" lIns="0" tIns="0" rIns="0" bIns="0" rtlCol="0" anchor="t"/>
          <a:lstStyle/>
          <a:p>
            <a:pPr marL="0" indent="0" algn="l">
              <a:lnSpc>
                <a:spcPts val="4450"/>
              </a:lnSpc>
              <a:buNone/>
            </a:pPr>
            <a:r>
              <a:rPr lang="mk-MK" sz="3550" b="1" dirty="0">
                <a:solidFill>
                  <a:srgbClr val="FFF8F5"/>
                </a:solidFill>
                <a:latin typeface="Noto Serif HK Bold" pitchFamily="34" charset="0"/>
                <a:ea typeface="Noto Serif HK Bold" pitchFamily="34" charset="-122"/>
                <a:cs typeface="Noto Serif HK Bold" pitchFamily="34" charset="-120"/>
              </a:rPr>
              <a:t>Информациски нарушувања: Поширока перспектива</a:t>
            </a:r>
            <a:endParaRPr lang="en-US" sz="3550" dirty="0"/>
          </a:p>
        </p:txBody>
      </p:sp>
      <p:sp>
        <p:nvSpPr>
          <p:cNvPr id="3" name="Text 1"/>
          <p:cNvSpPr/>
          <p:nvPr/>
        </p:nvSpPr>
        <p:spPr>
          <a:xfrm>
            <a:off x="793790" y="2943225"/>
            <a:ext cx="13042821" cy="725805"/>
          </a:xfrm>
          <a:prstGeom prst="rect">
            <a:avLst/>
          </a:prstGeom>
          <a:noFill/>
          <a:ln/>
        </p:spPr>
        <p:txBody>
          <a:bodyPr wrap="square" lIns="0" tIns="0" rIns="0" bIns="0" rtlCol="0" anchor="t"/>
          <a:lstStyle/>
          <a:p>
            <a:pPr marL="0" indent="0" algn="l">
              <a:lnSpc>
                <a:spcPts val="2850"/>
              </a:lnSpc>
              <a:buNone/>
            </a:pPr>
            <a:r>
              <a:rPr lang="ru-RU" sz="1750" dirty="0">
                <a:solidFill>
                  <a:srgbClr val="D3C9C5"/>
                </a:solidFill>
                <a:latin typeface="Noto Serif HK" pitchFamily="34" charset="0"/>
                <a:ea typeface="Noto Serif HK" pitchFamily="34" charset="-122"/>
                <a:cs typeface="Noto Serif HK" pitchFamily="34" charset="-120"/>
              </a:rPr>
              <a:t>Терминот „лажни вести“ е недоволен, бидејќи не секоја заблудувачка содржина е целосно невистинита. „Информациски нарушувања“ ги опфаќа различните степени на измама и штета, од блага информациска загаденост до длабоко манипулативна содржина.</a:t>
            </a:r>
            <a:endParaRPr lang="en-US" sz="1750" dirty="0"/>
          </a:p>
        </p:txBody>
      </p:sp>
      <p:sp>
        <p:nvSpPr>
          <p:cNvPr id="4" name="Shape 2"/>
          <p:cNvSpPr/>
          <p:nvPr/>
        </p:nvSpPr>
        <p:spPr>
          <a:xfrm>
            <a:off x="793790" y="3924181"/>
            <a:ext cx="510302" cy="510302"/>
          </a:xfrm>
          <a:prstGeom prst="roundRect">
            <a:avLst>
              <a:gd name="adj" fmla="val 6667"/>
            </a:avLst>
          </a:prstGeom>
          <a:solidFill>
            <a:srgbClr val="5F5153"/>
          </a:solidFill>
          <a:ln/>
        </p:spPr>
        <p:txBody>
          <a:bodyPr/>
          <a:lstStyle/>
          <a:p>
            <a:endParaRPr lang="en-US"/>
          </a:p>
        </p:txBody>
      </p:sp>
      <p:pic>
        <p:nvPicPr>
          <p:cNvPr id="5" name="Image 0" descr="preencoded.png"/>
          <p:cNvPicPr>
            <a:picLocks noChangeAspect="1"/>
          </p:cNvPicPr>
          <p:nvPr/>
        </p:nvPicPr>
        <p:blipFill>
          <a:blip r:embed="rId3"/>
          <a:stretch>
            <a:fillRect/>
          </a:stretch>
        </p:blipFill>
        <p:spPr>
          <a:xfrm>
            <a:off x="878860" y="3966686"/>
            <a:ext cx="340162" cy="425291"/>
          </a:xfrm>
          <a:prstGeom prst="rect">
            <a:avLst/>
          </a:prstGeom>
        </p:spPr>
      </p:pic>
      <p:sp>
        <p:nvSpPr>
          <p:cNvPr id="6" name="Text 3"/>
          <p:cNvSpPr/>
          <p:nvPr/>
        </p:nvSpPr>
        <p:spPr>
          <a:xfrm>
            <a:off x="1530906" y="4002048"/>
            <a:ext cx="2835235" cy="354330"/>
          </a:xfrm>
          <a:prstGeom prst="rect">
            <a:avLst/>
          </a:prstGeom>
          <a:noFill/>
          <a:ln/>
        </p:spPr>
        <p:txBody>
          <a:bodyPr wrap="none" lIns="0" tIns="0" rIns="0" bIns="0" rtlCol="0" anchor="t"/>
          <a:lstStyle/>
          <a:p>
            <a:pPr marL="0" indent="0" algn="l">
              <a:lnSpc>
                <a:spcPts val="2750"/>
              </a:lnSpc>
              <a:buNone/>
            </a:pPr>
            <a:r>
              <a:rPr lang="mk-MK" sz="2200" b="1" dirty="0">
                <a:solidFill>
                  <a:srgbClr val="D3C9C5"/>
                </a:solidFill>
                <a:latin typeface="Noto Serif HK Bold" pitchFamily="34" charset="0"/>
                <a:ea typeface="Noto Serif HK Bold" pitchFamily="34" charset="-122"/>
                <a:cs typeface="Noto Serif HK Bold" pitchFamily="34" charset="-120"/>
              </a:rPr>
              <a:t>Дезинформација</a:t>
            </a:r>
            <a:endParaRPr lang="en-US" sz="2200" dirty="0"/>
          </a:p>
        </p:txBody>
      </p:sp>
      <p:sp>
        <p:nvSpPr>
          <p:cNvPr id="7" name="Text 4"/>
          <p:cNvSpPr/>
          <p:nvPr/>
        </p:nvSpPr>
        <p:spPr>
          <a:xfrm>
            <a:off x="1530906" y="4492466"/>
            <a:ext cx="3421499" cy="1451610"/>
          </a:xfrm>
          <a:prstGeom prst="rect">
            <a:avLst/>
          </a:prstGeom>
          <a:noFill/>
          <a:ln/>
        </p:spPr>
        <p:txBody>
          <a:bodyPr wrap="square" lIns="0" tIns="0" rIns="0" bIns="0" rtlCol="0" anchor="t"/>
          <a:lstStyle/>
          <a:p>
            <a:pPr marL="0" indent="0" algn="l">
              <a:lnSpc>
                <a:spcPts val="2850"/>
              </a:lnSpc>
              <a:buNone/>
            </a:pPr>
            <a:r>
              <a:rPr lang="ru-RU" sz="1750" dirty="0">
                <a:solidFill>
                  <a:srgbClr val="D3C9C5"/>
                </a:solidFill>
                <a:latin typeface="Noto Serif HK" pitchFamily="34" charset="0"/>
                <a:ea typeface="Noto Serif HK" pitchFamily="34" charset="-122"/>
                <a:cs typeface="Noto Serif HK" pitchFamily="34" charset="-120"/>
              </a:rPr>
              <a:t>Намерно лажна содржина споделена со цел да предизвика штета (на пр., фабрикувани видео/аудио материјали, теории на заговор).</a:t>
            </a:r>
            <a:endParaRPr lang="en-US" sz="1750" dirty="0"/>
          </a:p>
        </p:txBody>
      </p:sp>
      <p:sp>
        <p:nvSpPr>
          <p:cNvPr id="8" name="Shape 5"/>
          <p:cNvSpPr/>
          <p:nvPr/>
        </p:nvSpPr>
        <p:spPr>
          <a:xfrm>
            <a:off x="5235893" y="3924181"/>
            <a:ext cx="510302" cy="510302"/>
          </a:xfrm>
          <a:prstGeom prst="roundRect">
            <a:avLst>
              <a:gd name="adj" fmla="val 6667"/>
            </a:avLst>
          </a:prstGeom>
          <a:solidFill>
            <a:srgbClr val="5F5153"/>
          </a:solidFill>
          <a:ln/>
        </p:spPr>
        <p:txBody>
          <a:bodyPr/>
          <a:lstStyle/>
          <a:p>
            <a:endParaRPr lang="en-US"/>
          </a:p>
        </p:txBody>
      </p:sp>
      <p:pic>
        <p:nvPicPr>
          <p:cNvPr id="9" name="Image 1" descr="preencoded.png"/>
          <p:cNvPicPr>
            <a:picLocks noChangeAspect="1"/>
          </p:cNvPicPr>
          <p:nvPr/>
        </p:nvPicPr>
        <p:blipFill>
          <a:blip r:embed="rId4"/>
          <a:stretch>
            <a:fillRect/>
          </a:stretch>
        </p:blipFill>
        <p:spPr>
          <a:xfrm>
            <a:off x="5320963" y="3966686"/>
            <a:ext cx="340162" cy="425291"/>
          </a:xfrm>
          <a:prstGeom prst="rect">
            <a:avLst/>
          </a:prstGeom>
        </p:spPr>
      </p:pic>
      <p:sp>
        <p:nvSpPr>
          <p:cNvPr id="10" name="Text 6"/>
          <p:cNvSpPr/>
          <p:nvPr/>
        </p:nvSpPr>
        <p:spPr>
          <a:xfrm>
            <a:off x="5973008" y="4002048"/>
            <a:ext cx="2835235" cy="354330"/>
          </a:xfrm>
          <a:prstGeom prst="rect">
            <a:avLst/>
          </a:prstGeom>
          <a:noFill/>
          <a:ln/>
        </p:spPr>
        <p:txBody>
          <a:bodyPr wrap="none" lIns="0" tIns="0" rIns="0" bIns="0" rtlCol="0" anchor="t"/>
          <a:lstStyle/>
          <a:p>
            <a:pPr marL="0" indent="0" algn="l">
              <a:lnSpc>
                <a:spcPts val="2750"/>
              </a:lnSpc>
              <a:buNone/>
            </a:pPr>
            <a:r>
              <a:rPr lang="mk-MK" sz="2200" b="1" dirty="0">
                <a:solidFill>
                  <a:srgbClr val="D3C9C5"/>
                </a:solidFill>
                <a:latin typeface="Noto Serif HK Bold" pitchFamily="34" charset="0"/>
                <a:ea typeface="Noto Serif HK Bold" pitchFamily="34" charset="-122"/>
                <a:cs typeface="Noto Serif HK Bold" pitchFamily="34" charset="-120"/>
              </a:rPr>
              <a:t>Мисинформација</a:t>
            </a:r>
            <a:endParaRPr lang="en-US" sz="2200" dirty="0"/>
          </a:p>
        </p:txBody>
      </p:sp>
      <p:sp>
        <p:nvSpPr>
          <p:cNvPr id="11" name="Text 7"/>
          <p:cNvSpPr/>
          <p:nvPr/>
        </p:nvSpPr>
        <p:spPr>
          <a:xfrm>
            <a:off x="5973008" y="4492466"/>
            <a:ext cx="3421499" cy="1451610"/>
          </a:xfrm>
          <a:prstGeom prst="rect">
            <a:avLst/>
          </a:prstGeom>
          <a:noFill/>
          <a:ln/>
        </p:spPr>
        <p:txBody>
          <a:bodyPr wrap="square" lIns="0" tIns="0" rIns="0" bIns="0" rtlCol="0" anchor="t"/>
          <a:lstStyle/>
          <a:p>
            <a:pPr marL="0" indent="0" algn="l">
              <a:lnSpc>
                <a:spcPts val="2850"/>
              </a:lnSpc>
              <a:buNone/>
            </a:pPr>
            <a:r>
              <a:rPr lang="ru-RU" sz="1750" dirty="0">
                <a:solidFill>
                  <a:srgbClr val="D3C9C5"/>
                </a:solidFill>
                <a:latin typeface="Noto Serif HK" pitchFamily="34" charset="0"/>
                <a:ea typeface="Noto Serif HK" pitchFamily="34" charset="-122"/>
                <a:cs typeface="Noto Serif HK" pitchFamily="34" charset="-120"/>
              </a:rPr>
              <a:t>Неточна содржина споделена без намера за штета (на пр., погрешни описи на фотографии, неточни статистики).</a:t>
            </a:r>
            <a:endParaRPr lang="en-US" sz="1750" dirty="0"/>
          </a:p>
        </p:txBody>
      </p:sp>
      <p:sp>
        <p:nvSpPr>
          <p:cNvPr id="12" name="Shape 8"/>
          <p:cNvSpPr/>
          <p:nvPr/>
        </p:nvSpPr>
        <p:spPr>
          <a:xfrm>
            <a:off x="9677995" y="3924181"/>
            <a:ext cx="510302" cy="510302"/>
          </a:xfrm>
          <a:prstGeom prst="roundRect">
            <a:avLst>
              <a:gd name="adj" fmla="val 6667"/>
            </a:avLst>
          </a:prstGeom>
          <a:solidFill>
            <a:srgbClr val="5F5153"/>
          </a:solidFill>
          <a:ln/>
        </p:spPr>
        <p:txBody>
          <a:bodyPr/>
          <a:lstStyle/>
          <a:p>
            <a:endParaRPr lang="en-US"/>
          </a:p>
        </p:txBody>
      </p:sp>
      <p:pic>
        <p:nvPicPr>
          <p:cNvPr id="13" name="Image 2" descr="preencoded.png"/>
          <p:cNvPicPr>
            <a:picLocks noChangeAspect="1"/>
          </p:cNvPicPr>
          <p:nvPr/>
        </p:nvPicPr>
        <p:blipFill>
          <a:blip r:embed="rId5"/>
          <a:stretch>
            <a:fillRect/>
          </a:stretch>
        </p:blipFill>
        <p:spPr>
          <a:xfrm>
            <a:off x="9763065" y="3966686"/>
            <a:ext cx="340162" cy="425291"/>
          </a:xfrm>
          <a:prstGeom prst="rect">
            <a:avLst/>
          </a:prstGeom>
        </p:spPr>
      </p:pic>
      <p:sp>
        <p:nvSpPr>
          <p:cNvPr id="14" name="Text 9"/>
          <p:cNvSpPr/>
          <p:nvPr/>
        </p:nvSpPr>
        <p:spPr>
          <a:xfrm>
            <a:off x="10415111" y="4002048"/>
            <a:ext cx="2835235" cy="354330"/>
          </a:xfrm>
          <a:prstGeom prst="rect">
            <a:avLst/>
          </a:prstGeom>
          <a:noFill/>
          <a:ln/>
        </p:spPr>
        <p:txBody>
          <a:bodyPr wrap="none" lIns="0" tIns="0" rIns="0" bIns="0" rtlCol="0" anchor="t"/>
          <a:lstStyle/>
          <a:p>
            <a:pPr marL="0" indent="0" algn="l">
              <a:lnSpc>
                <a:spcPts val="2750"/>
              </a:lnSpc>
              <a:buNone/>
            </a:pPr>
            <a:r>
              <a:rPr lang="mk-MK" sz="2200" b="1" dirty="0">
                <a:solidFill>
                  <a:srgbClr val="D3C9C5"/>
                </a:solidFill>
                <a:latin typeface="Noto Serif HK Bold" pitchFamily="34" charset="0"/>
                <a:ea typeface="Noto Serif HK Bold" pitchFamily="34" charset="-122"/>
                <a:cs typeface="Noto Serif HK Bold" pitchFamily="34" charset="-120"/>
              </a:rPr>
              <a:t>Малинформација</a:t>
            </a:r>
            <a:endParaRPr lang="en-US" sz="2200" dirty="0"/>
          </a:p>
        </p:txBody>
      </p:sp>
      <p:sp>
        <p:nvSpPr>
          <p:cNvPr id="15" name="Text 10"/>
          <p:cNvSpPr/>
          <p:nvPr/>
        </p:nvSpPr>
        <p:spPr>
          <a:xfrm>
            <a:off x="10415111" y="4492466"/>
            <a:ext cx="3421499" cy="1814513"/>
          </a:xfrm>
          <a:prstGeom prst="rect">
            <a:avLst/>
          </a:prstGeom>
          <a:noFill/>
          <a:ln/>
        </p:spPr>
        <p:txBody>
          <a:bodyPr wrap="square" lIns="0" tIns="0" rIns="0" bIns="0" rtlCol="0" anchor="t"/>
          <a:lstStyle/>
          <a:p>
            <a:pPr marL="0" indent="0" algn="l">
              <a:lnSpc>
                <a:spcPts val="2850"/>
              </a:lnSpc>
              <a:buNone/>
            </a:pPr>
            <a:r>
              <a:rPr lang="mk-MK" sz="1750" dirty="0">
                <a:solidFill>
                  <a:srgbClr val="D3C9C5"/>
                </a:solidFill>
                <a:latin typeface="Noto Serif HK" pitchFamily="34" charset="0"/>
                <a:ea typeface="Noto Serif HK" pitchFamily="34" charset="-122"/>
                <a:cs typeface="Noto Serif HK" pitchFamily="34" charset="-120"/>
              </a:rPr>
              <a:t>Вистинита</a:t>
            </a:r>
            <a:r>
              <a:rPr lang="en-US" sz="1750" dirty="0">
                <a:solidFill>
                  <a:srgbClr val="D3C9C5"/>
                </a:solidFill>
                <a:latin typeface="Noto Serif HK" pitchFamily="34" charset="0"/>
                <a:ea typeface="Noto Serif HK" pitchFamily="34" charset="-122"/>
                <a:cs typeface="Noto Serif HK" pitchFamily="34" charset="-120"/>
              </a:rPr>
              <a:t> </a:t>
            </a:r>
            <a:r>
              <a:rPr lang="mk-MK" sz="1750" dirty="0">
                <a:solidFill>
                  <a:srgbClr val="D3C9C5"/>
                </a:solidFill>
                <a:latin typeface="Noto Serif HK" pitchFamily="34" charset="0"/>
                <a:ea typeface="Noto Serif HK" pitchFamily="34" charset="-122"/>
                <a:cs typeface="Noto Serif HK" pitchFamily="34" charset="-120"/>
              </a:rPr>
              <a:t>содржина споделена со цел да се наштети, </a:t>
            </a:r>
            <a:r>
              <a:rPr lang="ru-RU" sz="1750" dirty="0">
                <a:solidFill>
                  <a:srgbClr val="D3C9C5"/>
                </a:solidFill>
                <a:latin typeface="Noto Serif HK" pitchFamily="34" charset="0"/>
                <a:ea typeface="Noto Serif HK" pitchFamily="34" charset="-122"/>
                <a:cs typeface="Noto Serif HK" pitchFamily="34" charset="-120"/>
              </a:rPr>
              <a:t>често преку откривање приватни информации во јавната сфера (пр.намерно изместување на контекстот).</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511492" y="401955"/>
            <a:ext cx="3708797" cy="365284"/>
          </a:xfrm>
          <a:prstGeom prst="rect">
            <a:avLst/>
          </a:prstGeom>
          <a:noFill/>
          <a:ln/>
        </p:spPr>
        <p:txBody>
          <a:bodyPr wrap="none" lIns="0" tIns="0" rIns="0" bIns="0" rtlCol="0" anchor="t"/>
          <a:lstStyle/>
          <a:p>
            <a:pPr marL="0" indent="0" algn="l">
              <a:lnSpc>
                <a:spcPts val="2850"/>
              </a:lnSpc>
              <a:buNone/>
            </a:pPr>
            <a:r>
              <a:rPr lang="mk-MK" sz="2300" b="1" dirty="0">
                <a:solidFill>
                  <a:srgbClr val="FFF8F5"/>
                </a:solidFill>
                <a:latin typeface="Noto Serif HK Bold" pitchFamily="34" charset="0"/>
                <a:ea typeface="Noto Serif HK Bold" pitchFamily="34" charset="-122"/>
                <a:cs typeface="Noto Serif HK Bold" pitchFamily="34" charset="-120"/>
              </a:rPr>
              <a:t>Дезинформација во пракса</a:t>
            </a:r>
            <a:endParaRPr lang="en-US" sz="2300" dirty="0"/>
          </a:p>
        </p:txBody>
      </p:sp>
      <p:sp>
        <p:nvSpPr>
          <p:cNvPr id="3" name="Text 1"/>
          <p:cNvSpPr/>
          <p:nvPr/>
        </p:nvSpPr>
        <p:spPr>
          <a:xfrm>
            <a:off x="511492" y="1077754"/>
            <a:ext cx="3077528" cy="228362"/>
          </a:xfrm>
          <a:prstGeom prst="rect">
            <a:avLst/>
          </a:prstGeom>
          <a:noFill/>
          <a:ln/>
        </p:spPr>
        <p:txBody>
          <a:bodyPr wrap="none" lIns="0" tIns="0" rIns="0" bIns="0" rtlCol="0" anchor="t"/>
          <a:lstStyle/>
          <a:p>
            <a:pPr marL="0" indent="0" algn="l">
              <a:lnSpc>
                <a:spcPts val="1750"/>
              </a:lnSpc>
              <a:buNone/>
            </a:pPr>
            <a:r>
              <a:rPr lang="ru-RU" sz="1400" b="1" dirty="0">
                <a:solidFill>
                  <a:srgbClr val="FFF8F5"/>
                </a:solidFill>
                <a:latin typeface="Noto Serif HK Bold" pitchFamily="34" charset="0"/>
                <a:ea typeface="Noto Serif HK Bold" pitchFamily="34" charset="-122"/>
                <a:cs typeface="Noto Serif HK Bold" pitchFamily="34" charset="-120"/>
              </a:rPr>
              <a:t>Гласини за офшор сметка на Макрон</a:t>
            </a:r>
            <a:endParaRPr lang="en-US" sz="1400" dirty="0"/>
          </a:p>
        </p:txBody>
      </p:sp>
      <p:sp>
        <p:nvSpPr>
          <p:cNvPr id="4" name="Text 2"/>
          <p:cNvSpPr/>
          <p:nvPr/>
        </p:nvSpPr>
        <p:spPr>
          <a:xfrm>
            <a:off x="511492" y="1452205"/>
            <a:ext cx="6625471" cy="701516"/>
          </a:xfrm>
          <a:prstGeom prst="rect">
            <a:avLst/>
          </a:prstGeom>
          <a:noFill/>
          <a:ln/>
        </p:spPr>
        <p:txBody>
          <a:bodyPr wrap="square" lIns="0" tIns="0" rIns="0" bIns="0" rtlCol="0" anchor="t"/>
          <a:lstStyle/>
          <a:p>
            <a:pPr marL="0" indent="0" algn="l">
              <a:lnSpc>
                <a:spcPts val="1800"/>
              </a:lnSpc>
              <a:buNone/>
            </a:pPr>
            <a:r>
              <a:rPr lang="ru-RU" sz="1150" dirty="0">
                <a:solidFill>
                  <a:srgbClr val="D3C9C5"/>
                </a:solidFill>
                <a:latin typeface="Noto Serif HK" pitchFamily="34" charset="0"/>
                <a:ea typeface="Noto Serif HK" pitchFamily="34" charset="-122"/>
                <a:cs typeface="Noto Serif HK" pitchFamily="34" charset="-120"/>
              </a:rPr>
              <a:t>За време на претседателските избори во Франција во 2017 година, на интернет се појавија фабрикувани документи со тврдења дека Емануел Макрон има тајна офшор сметка на Бахамите. Целта беше да се обесхрабрат гласачите да го поддржат.</a:t>
            </a:r>
            <a:endParaRPr lang="en-US" sz="1150" dirty="0"/>
          </a:p>
        </p:txBody>
      </p:sp>
      <p:pic>
        <p:nvPicPr>
          <p:cNvPr id="5" name="Image 0" descr="preencoded.png"/>
          <p:cNvPicPr>
            <a:picLocks noChangeAspect="1"/>
          </p:cNvPicPr>
          <p:nvPr/>
        </p:nvPicPr>
        <p:blipFill>
          <a:blip r:embed="rId3"/>
          <a:stretch>
            <a:fillRect/>
          </a:stretch>
        </p:blipFill>
        <p:spPr>
          <a:xfrm>
            <a:off x="511492" y="2318147"/>
            <a:ext cx="3413760" cy="4244340"/>
          </a:xfrm>
          <a:prstGeom prst="rect">
            <a:avLst/>
          </a:prstGeom>
        </p:spPr>
      </p:pic>
      <p:sp>
        <p:nvSpPr>
          <p:cNvPr id="6" name="Text 3"/>
          <p:cNvSpPr/>
          <p:nvPr/>
        </p:nvSpPr>
        <p:spPr>
          <a:xfrm>
            <a:off x="7501057" y="1077754"/>
            <a:ext cx="1827133" cy="228362"/>
          </a:xfrm>
          <a:prstGeom prst="rect">
            <a:avLst/>
          </a:prstGeom>
          <a:noFill/>
          <a:ln/>
        </p:spPr>
        <p:txBody>
          <a:bodyPr wrap="none" lIns="0" tIns="0" rIns="0" bIns="0" rtlCol="0" anchor="t"/>
          <a:lstStyle/>
          <a:p>
            <a:pPr marL="0" indent="0" algn="l">
              <a:lnSpc>
                <a:spcPts val="1750"/>
              </a:lnSpc>
              <a:buNone/>
            </a:pPr>
            <a:r>
              <a:rPr lang="ru-RU" sz="1400" b="1" dirty="0">
                <a:solidFill>
                  <a:srgbClr val="FFF8F5"/>
                </a:solidFill>
                <a:latin typeface="Noto Serif HK Bold" pitchFamily="34" charset="0"/>
                <a:ea typeface="Noto Serif HK Bold" pitchFamily="34" charset="-122"/>
                <a:cs typeface="Noto Serif HK Bold" pitchFamily="34" charset="-120"/>
              </a:rPr>
              <a:t>Протекување на е-поштата на Подеста</a:t>
            </a:r>
            <a:endParaRPr lang="en-US" sz="1400" dirty="0"/>
          </a:p>
        </p:txBody>
      </p:sp>
      <p:sp>
        <p:nvSpPr>
          <p:cNvPr id="7" name="Text 4"/>
          <p:cNvSpPr/>
          <p:nvPr/>
        </p:nvSpPr>
        <p:spPr>
          <a:xfrm>
            <a:off x="7501057" y="1452205"/>
            <a:ext cx="6625471" cy="701516"/>
          </a:xfrm>
          <a:prstGeom prst="rect">
            <a:avLst/>
          </a:prstGeom>
          <a:noFill/>
          <a:ln/>
        </p:spPr>
        <p:txBody>
          <a:bodyPr wrap="square" lIns="0" tIns="0" rIns="0" bIns="0" rtlCol="0" anchor="t"/>
          <a:lstStyle/>
          <a:p>
            <a:pPr marL="0" indent="0" algn="l">
              <a:lnSpc>
                <a:spcPts val="1800"/>
              </a:lnSpc>
              <a:buNone/>
            </a:pPr>
            <a:r>
              <a:rPr lang="ru-RU" sz="1150" dirty="0">
                <a:solidFill>
                  <a:srgbClr val="D3C9C5"/>
                </a:solidFill>
                <a:latin typeface="Noto Serif HK" pitchFamily="34" charset="0"/>
                <a:ea typeface="Noto Serif HK" pitchFamily="34" charset="-122"/>
                <a:cs typeface="Noto Serif HK" pitchFamily="34" charset="-120"/>
              </a:rPr>
              <a:t>Во 2016 година, е-поштата на Џон Подеста беше хакирана и објавена од Wikileaks. Иако разузнавачките служби не пронајдоа докази за фалсификат, објавата откри детали од внатрешното функционирање на претседателската кампања, нанесувајќи штета преку изложување на вистински информации.</a:t>
            </a:r>
            <a:endParaRPr lang="en-US" sz="1150" dirty="0"/>
          </a:p>
        </p:txBody>
      </p:sp>
      <p:pic>
        <p:nvPicPr>
          <p:cNvPr id="8" name="Image 1" descr="preencoded.png"/>
          <p:cNvPicPr>
            <a:picLocks noChangeAspect="1"/>
          </p:cNvPicPr>
          <p:nvPr/>
        </p:nvPicPr>
        <p:blipFill>
          <a:blip r:embed="rId4"/>
          <a:stretch>
            <a:fillRect/>
          </a:stretch>
        </p:blipFill>
        <p:spPr>
          <a:xfrm>
            <a:off x="7501057" y="2318147"/>
            <a:ext cx="6625471" cy="662547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796421"/>
            <a:ext cx="5768221" cy="566976"/>
          </a:xfrm>
          <a:prstGeom prst="rect">
            <a:avLst/>
          </a:prstGeom>
          <a:noFill/>
          <a:ln/>
        </p:spPr>
        <p:txBody>
          <a:bodyPr wrap="none" lIns="0" tIns="0" rIns="0" bIns="0" rtlCol="0" anchor="t"/>
          <a:lstStyle/>
          <a:p>
            <a:pPr marL="0" indent="0" algn="l">
              <a:lnSpc>
                <a:spcPts val="4450"/>
              </a:lnSpc>
              <a:buNone/>
            </a:pPr>
            <a:r>
              <a:rPr lang="mk-MK" sz="3550" b="1" dirty="0">
                <a:solidFill>
                  <a:srgbClr val="FFF8F5"/>
                </a:solidFill>
                <a:latin typeface="Noto Serif HK Bold" pitchFamily="34" charset="0"/>
                <a:ea typeface="Noto Serif HK Bold" pitchFamily="34" charset="-122"/>
                <a:cs typeface="Noto Serif HK Bold" pitchFamily="34" charset="-120"/>
              </a:rPr>
              <a:t>Пример за мисинформација</a:t>
            </a:r>
            <a:endParaRPr lang="en-US" sz="3550" dirty="0"/>
          </a:p>
        </p:txBody>
      </p:sp>
      <p:sp>
        <p:nvSpPr>
          <p:cNvPr id="4" name="Text 1"/>
          <p:cNvSpPr/>
          <p:nvPr/>
        </p:nvSpPr>
        <p:spPr>
          <a:xfrm>
            <a:off x="793790" y="3618548"/>
            <a:ext cx="7556421" cy="1814513"/>
          </a:xfrm>
          <a:prstGeom prst="rect">
            <a:avLst/>
          </a:prstGeom>
          <a:noFill/>
          <a:ln/>
        </p:spPr>
        <p:txBody>
          <a:bodyPr wrap="square" lIns="0" tIns="0" rIns="0" bIns="0" rtlCol="0" anchor="t"/>
          <a:lstStyle/>
          <a:p>
            <a:pPr marL="0" indent="0" algn="l">
              <a:lnSpc>
                <a:spcPts val="2850"/>
              </a:lnSpc>
              <a:buNone/>
            </a:pPr>
            <a:r>
              <a:rPr lang="ru-RU" sz="1750" dirty="0">
                <a:solidFill>
                  <a:srgbClr val="D3C9C5"/>
                </a:solidFill>
                <a:latin typeface="Noto Serif HK" pitchFamily="34" charset="0"/>
                <a:ea typeface="Noto Serif HK" pitchFamily="34" charset="-122"/>
                <a:cs typeface="Noto Serif HK" pitchFamily="34" charset="-120"/>
              </a:rPr>
              <a:t>Во 2017 година, по терористичкиот напад во Париз, на социјалните мрежи се сподели видео со тврдење дека муслимани во Лондон слават по нападот. Видеото, всушност, било од 2009 година и прикажувало Пакистанци кои славеле победа во крикет.</a:t>
            </a:r>
            <a:r>
              <a:rPr lang="en-US" sz="1750" dirty="0">
                <a:solidFill>
                  <a:srgbClr val="D3C9C5"/>
                </a:solidFill>
                <a:latin typeface="Noto Serif HK" pitchFamily="34" charset="0"/>
                <a:ea typeface="Noto Serif HK" pitchFamily="34" charset="-122"/>
                <a:cs typeface="Noto Serif HK" pitchFamily="34" charset="-120"/>
              </a:rPr>
              <a:t> </a:t>
            </a:r>
            <a:r>
              <a:rPr lang="ru-RU" sz="1750" dirty="0">
                <a:solidFill>
                  <a:srgbClr val="D3C9C5"/>
                </a:solidFill>
                <a:latin typeface="Noto Serif HK" pitchFamily="34" charset="0"/>
                <a:ea typeface="Noto Serif HK" pitchFamily="34" charset="-122"/>
                <a:cs typeface="Noto Serif HK" pitchFamily="34" charset="-120"/>
              </a:rPr>
              <a:t>Ова е пример за мисинформација</a:t>
            </a:r>
            <a:r>
              <a:rPr lang="en-US" sz="1750" dirty="0">
                <a:solidFill>
                  <a:srgbClr val="D3C9C5"/>
                </a:solidFill>
                <a:latin typeface="Noto Serif HK" pitchFamily="34" charset="0"/>
                <a:ea typeface="Noto Serif HK" pitchFamily="34" charset="-122"/>
                <a:cs typeface="Noto Serif HK" pitchFamily="34" charset="-120"/>
              </a:rPr>
              <a:t>:</a:t>
            </a:r>
            <a:r>
              <a:rPr lang="ru-RU" sz="1750" dirty="0">
                <a:solidFill>
                  <a:srgbClr val="D3C9C5"/>
                </a:solidFill>
                <a:latin typeface="Noto Serif HK" pitchFamily="34" charset="0"/>
                <a:ea typeface="Noto Serif HK" pitchFamily="34" charset="-122"/>
                <a:cs typeface="Noto Serif HK" pitchFamily="34" charset="-120"/>
              </a:rPr>
              <a:t> неточна информација споделена од некој што не е свесен дека е лажна.</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85813" y="617458"/>
            <a:ext cx="10315932" cy="561380"/>
          </a:xfrm>
          <a:prstGeom prst="rect">
            <a:avLst/>
          </a:prstGeom>
          <a:noFill/>
          <a:ln/>
        </p:spPr>
        <p:txBody>
          <a:bodyPr wrap="none" lIns="0" tIns="0" rIns="0" bIns="0" rtlCol="0" anchor="t"/>
          <a:lstStyle/>
          <a:p>
            <a:pPr marL="0" indent="0" algn="l">
              <a:lnSpc>
                <a:spcPts val="4400"/>
              </a:lnSpc>
              <a:buNone/>
            </a:pPr>
            <a:r>
              <a:rPr lang="ru-RU" sz="3500" b="1" dirty="0">
                <a:solidFill>
                  <a:srgbClr val="FFF8F5"/>
                </a:solidFill>
                <a:latin typeface="Noto Serif HK Bold" pitchFamily="34" charset="0"/>
                <a:ea typeface="Noto Serif HK Bold" pitchFamily="34" charset="-122"/>
                <a:cs typeface="Noto Serif HK Bold" pitchFamily="34" charset="-120"/>
              </a:rPr>
              <a:t>Видови на информациски нарушувања: Манипулација</a:t>
            </a:r>
            <a:endParaRPr lang="en-US" sz="3500" dirty="0"/>
          </a:p>
        </p:txBody>
      </p:sp>
      <p:sp>
        <p:nvSpPr>
          <p:cNvPr id="3" name="Shape 1"/>
          <p:cNvSpPr/>
          <p:nvPr/>
        </p:nvSpPr>
        <p:spPr>
          <a:xfrm>
            <a:off x="785813" y="1627822"/>
            <a:ext cx="4203263" cy="6015633"/>
          </a:xfrm>
          <a:prstGeom prst="roundRect">
            <a:avLst>
              <a:gd name="adj" fmla="val 801"/>
            </a:avLst>
          </a:prstGeom>
          <a:solidFill>
            <a:srgbClr val="403234"/>
          </a:solidFill>
          <a:ln w="30480">
            <a:solidFill>
              <a:srgbClr val="786A6C"/>
            </a:solidFill>
            <a:prstDash val="solid"/>
          </a:ln>
        </p:spPr>
        <p:txBody>
          <a:bodyPr/>
          <a:lstStyle/>
          <a:p>
            <a:endParaRPr lang="en-US"/>
          </a:p>
        </p:txBody>
      </p:sp>
      <p:sp>
        <p:nvSpPr>
          <p:cNvPr id="4" name="Shape 2"/>
          <p:cNvSpPr/>
          <p:nvPr/>
        </p:nvSpPr>
        <p:spPr>
          <a:xfrm>
            <a:off x="785813" y="1627822"/>
            <a:ext cx="121920" cy="6015633"/>
          </a:xfrm>
          <a:prstGeom prst="roundRect">
            <a:avLst>
              <a:gd name="adj" fmla="val 27626"/>
            </a:avLst>
          </a:prstGeom>
          <a:solidFill>
            <a:srgbClr val="E2C2B3"/>
          </a:solidFill>
          <a:ln/>
        </p:spPr>
        <p:txBody>
          <a:bodyPr/>
          <a:lstStyle/>
          <a:p>
            <a:endParaRPr lang="en-US"/>
          </a:p>
        </p:txBody>
      </p:sp>
      <p:sp>
        <p:nvSpPr>
          <p:cNvPr id="5" name="Text 3"/>
          <p:cNvSpPr/>
          <p:nvPr/>
        </p:nvSpPr>
        <p:spPr>
          <a:xfrm>
            <a:off x="1162645" y="1882735"/>
            <a:ext cx="3027521" cy="350758"/>
          </a:xfrm>
          <a:prstGeom prst="rect">
            <a:avLst/>
          </a:prstGeom>
          <a:noFill/>
          <a:ln/>
        </p:spPr>
        <p:txBody>
          <a:bodyPr wrap="none" lIns="0" tIns="0" rIns="0" bIns="0" rtlCol="0" anchor="t"/>
          <a:lstStyle/>
          <a:p>
            <a:pPr marL="0" indent="0" algn="l">
              <a:lnSpc>
                <a:spcPts val="2750"/>
              </a:lnSpc>
              <a:buNone/>
            </a:pPr>
            <a:r>
              <a:rPr lang="mk-MK" sz="2200" b="1" dirty="0">
                <a:solidFill>
                  <a:srgbClr val="D3C9C5"/>
                </a:solidFill>
                <a:latin typeface="Noto Serif HK Bold" pitchFamily="34" charset="0"/>
                <a:ea typeface="Noto Serif HK Bold" pitchFamily="34" charset="-122"/>
                <a:cs typeface="Noto Serif HK Bold" pitchFamily="34" charset="-120"/>
              </a:rPr>
              <a:t>Манипулирана содржина</a:t>
            </a:r>
            <a:endParaRPr lang="en-US" sz="2200" dirty="0"/>
          </a:p>
        </p:txBody>
      </p:sp>
      <p:sp>
        <p:nvSpPr>
          <p:cNvPr id="6" name="Text 4"/>
          <p:cNvSpPr/>
          <p:nvPr/>
        </p:nvSpPr>
        <p:spPr>
          <a:xfrm>
            <a:off x="1050429" y="2368153"/>
            <a:ext cx="3795951" cy="1796058"/>
          </a:xfrm>
          <a:prstGeom prst="rect">
            <a:avLst/>
          </a:prstGeom>
          <a:noFill/>
          <a:ln/>
        </p:spPr>
        <p:txBody>
          <a:bodyPr wrap="square" lIns="0" tIns="0" rIns="0" bIns="0" rtlCol="0" anchor="t"/>
          <a:lstStyle/>
          <a:p>
            <a:pPr marL="0" indent="0" algn="l">
              <a:lnSpc>
                <a:spcPts val="2800"/>
              </a:lnSpc>
              <a:buNone/>
            </a:pPr>
            <a:r>
              <a:rPr lang="ru-RU" sz="1750" dirty="0">
                <a:solidFill>
                  <a:srgbClr val="D3C9C5"/>
                </a:solidFill>
                <a:latin typeface="Noto Serif HK" pitchFamily="34" charset="0"/>
                <a:ea typeface="Noto Serif HK" pitchFamily="34" charset="-122"/>
                <a:cs typeface="Noto Serif HK" pitchFamily="34" charset="-120"/>
              </a:rPr>
              <a:t>Вистинска содржина што е изменета со цел да измами.</a:t>
            </a:r>
            <a:r>
              <a:rPr lang="en-US" sz="1750" dirty="0">
                <a:solidFill>
                  <a:srgbClr val="D3C9C5"/>
                </a:solidFill>
                <a:latin typeface="Noto Serif HK" pitchFamily="34" charset="0"/>
                <a:ea typeface="Noto Serif HK" pitchFamily="34" charset="-122"/>
                <a:cs typeface="Noto Serif HK" pitchFamily="34" charset="-120"/>
              </a:rPr>
              <a:t> </a:t>
            </a:r>
            <a:r>
              <a:rPr lang="ru-RU" sz="1750" dirty="0">
                <a:solidFill>
                  <a:srgbClr val="D3C9C5"/>
                </a:solidFill>
                <a:latin typeface="Noto Serif HK" pitchFamily="34" charset="0"/>
                <a:ea typeface="Noto Serif HK" pitchFamily="34" charset="-122"/>
                <a:cs typeface="Noto Serif HK" pitchFamily="34" charset="-120"/>
              </a:rPr>
              <a:t>Пример: Видео од Ема Гонзалез како кине цел на стрелиште беше изменето за да изгледа како да го кине Уставот на САД.</a:t>
            </a:r>
            <a:endParaRPr lang="en-US" sz="1750" dirty="0"/>
          </a:p>
        </p:txBody>
      </p:sp>
      <p:pic>
        <p:nvPicPr>
          <p:cNvPr id="7" name="Image 0" descr="preencoded.png"/>
          <p:cNvPicPr>
            <a:picLocks noChangeAspect="1"/>
          </p:cNvPicPr>
          <p:nvPr/>
        </p:nvPicPr>
        <p:blipFill>
          <a:blip r:embed="rId3"/>
          <a:stretch>
            <a:fillRect/>
          </a:stretch>
        </p:blipFill>
        <p:spPr>
          <a:xfrm>
            <a:off x="1162645" y="4416743"/>
            <a:ext cx="3002280" cy="2971800"/>
          </a:xfrm>
          <a:prstGeom prst="rect">
            <a:avLst/>
          </a:prstGeom>
        </p:spPr>
      </p:pic>
      <p:sp>
        <p:nvSpPr>
          <p:cNvPr id="8" name="Shape 5"/>
          <p:cNvSpPr/>
          <p:nvPr/>
        </p:nvSpPr>
        <p:spPr>
          <a:xfrm>
            <a:off x="5213509" y="1627822"/>
            <a:ext cx="4203263" cy="6015633"/>
          </a:xfrm>
          <a:prstGeom prst="roundRect">
            <a:avLst>
              <a:gd name="adj" fmla="val 801"/>
            </a:avLst>
          </a:prstGeom>
          <a:solidFill>
            <a:srgbClr val="403234"/>
          </a:solidFill>
          <a:ln w="30480">
            <a:solidFill>
              <a:srgbClr val="786A6C"/>
            </a:solidFill>
            <a:prstDash val="solid"/>
          </a:ln>
        </p:spPr>
        <p:txBody>
          <a:bodyPr/>
          <a:lstStyle/>
          <a:p>
            <a:endParaRPr lang="en-US"/>
          </a:p>
        </p:txBody>
      </p:sp>
      <p:sp>
        <p:nvSpPr>
          <p:cNvPr id="9" name="Shape 6"/>
          <p:cNvSpPr/>
          <p:nvPr/>
        </p:nvSpPr>
        <p:spPr>
          <a:xfrm>
            <a:off x="5213509" y="1627822"/>
            <a:ext cx="121920" cy="6015633"/>
          </a:xfrm>
          <a:prstGeom prst="roundRect">
            <a:avLst>
              <a:gd name="adj" fmla="val 27626"/>
            </a:avLst>
          </a:prstGeom>
          <a:solidFill>
            <a:srgbClr val="E2C2B3"/>
          </a:solidFill>
          <a:ln/>
        </p:spPr>
        <p:txBody>
          <a:bodyPr/>
          <a:lstStyle/>
          <a:p>
            <a:endParaRPr lang="en-US"/>
          </a:p>
        </p:txBody>
      </p:sp>
      <p:sp>
        <p:nvSpPr>
          <p:cNvPr id="10" name="Text 7"/>
          <p:cNvSpPr/>
          <p:nvPr/>
        </p:nvSpPr>
        <p:spPr>
          <a:xfrm>
            <a:off x="5590342" y="1882735"/>
            <a:ext cx="2806660" cy="350758"/>
          </a:xfrm>
          <a:prstGeom prst="rect">
            <a:avLst/>
          </a:prstGeom>
          <a:noFill/>
          <a:ln/>
        </p:spPr>
        <p:txBody>
          <a:bodyPr wrap="none" lIns="0" tIns="0" rIns="0" bIns="0" rtlCol="0" anchor="t"/>
          <a:lstStyle/>
          <a:p>
            <a:pPr marL="0" indent="0" algn="l">
              <a:lnSpc>
                <a:spcPts val="2750"/>
              </a:lnSpc>
              <a:buNone/>
            </a:pPr>
            <a:r>
              <a:rPr lang="mk-MK" sz="2200" b="1" dirty="0">
                <a:solidFill>
                  <a:srgbClr val="D3C9C5"/>
                </a:solidFill>
                <a:latin typeface="Noto Serif HK Bold" pitchFamily="34" charset="0"/>
                <a:ea typeface="Noto Serif HK Bold" pitchFamily="34" charset="-122"/>
                <a:cs typeface="Noto Serif HK Bold" pitchFamily="34" charset="-120"/>
              </a:rPr>
              <a:t>Фабрикувана содржина</a:t>
            </a:r>
            <a:endParaRPr lang="en-US" sz="2200" dirty="0"/>
          </a:p>
        </p:txBody>
      </p:sp>
      <p:sp>
        <p:nvSpPr>
          <p:cNvPr id="11" name="Text 8"/>
          <p:cNvSpPr/>
          <p:nvPr/>
        </p:nvSpPr>
        <p:spPr>
          <a:xfrm>
            <a:off x="5590342" y="2368153"/>
            <a:ext cx="3571518" cy="1796058"/>
          </a:xfrm>
          <a:prstGeom prst="rect">
            <a:avLst/>
          </a:prstGeom>
          <a:noFill/>
          <a:ln/>
        </p:spPr>
        <p:txBody>
          <a:bodyPr wrap="square" lIns="0" tIns="0" rIns="0" bIns="0" rtlCol="0" anchor="t"/>
          <a:lstStyle/>
          <a:p>
            <a:pPr marL="0" indent="0" algn="l">
              <a:lnSpc>
                <a:spcPts val="2800"/>
              </a:lnSpc>
              <a:buNone/>
            </a:pPr>
            <a:r>
              <a:rPr lang="ru-RU" sz="1750" dirty="0">
                <a:solidFill>
                  <a:srgbClr val="D3C9C5"/>
                </a:solidFill>
                <a:latin typeface="Noto Serif HK" pitchFamily="34" charset="0"/>
                <a:ea typeface="Noto Serif HK" pitchFamily="34" charset="-122"/>
                <a:cs typeface="Noto Serif HK" pitchFamily="34" charset="-120"/>
              </a:rPr>
              <a:t>Содржина без никаква фактичка основа</a:t>
            </a:r>
            <a:r>
              <a:rPr lang="en-US" sz="1750" dirty="0">
                <a:solidFill>
                  <a:srgbClr val="D3C9C5"/>
                </a:solidFill>
                <a:latin typeface="Noto Serif HK" pitchFamily="34" charset="0"/>
                <a:ea typeface="Noto Serif HK" pitchFamily="34" charset="-122"/>
                <a:cs typeface="Noto Serif HK" pitchFamily="34" charset="-120"/>
              </a:rPr>
              <a:t>, </a:t>
            </a:r>
            <a:r>
              <a:rPr lang="ru-RU" sz="1750" dirty="0">
                <a:solidFill>
                  <a:srgbClr val="D3C9C5"/>
                </a:solidFill>
                <a:latin typeface="Noto Serif HK" pitchFamily="34" charset="0"/>
                <a:ea typeface="Noto Serif HK" pitchFamily="34" charset="-122"/>
                <a:cs typeface="Noto Serif HK" pitchFamily="34" charset="-120"/>
              </a:rPr>
              <a:t>целосно измислена. Пример: Лажно видео на орел што грабнува бебе, создадено од студенти по дизајн.</a:t>
            </a:r>
            <a:endParaRPr lang="en-US" sz="1750" dirty="0"/>
          </a:p>
        </p:txBody>
      </p:sp>
      <p:pic>
        <p:nvPicPr>
          <p:cNvPr id="12" name="Image 1" descr="preencoded.png"/>
          <p:cNvPicPr>
            <a:picLocks noChangeAspect="1"/>
          </p:cNvPicPr>
          <p:nvPr/>
        </p:nvPicPr>
        <p:blipFill>
          <a:blip r:embed="rId4"/>
          <a:stretch>
            <a:fillRect/>
          </a:stretch>
        </p:blipFill>
        <p:spPr>
          <a:xfrm>
            <a:off x="5590342" y="4416743"/>
            <a:ext cx="3571518" cy="2037517"/>
          </a:xfrm>
          <a:prstGeom prst="rect">
            <a:avLst/>
          </a:prstGeom>
        </p:spPr>
      </p:pic>
      <p:sp>
        <p:nvSpPr>
          <p:cNvPr id="13" name="Shape 9"/>
          <p:cNvSpPr/>
          <p:nvPr/>
        </p:nvSpPr>
        <p:spPr>
          <a:xfrm>
            <a:off x="9641205" y="1627822"/>
            <a:ext cx="4203383" cy="6015633"/>
          </a:xfrm>
          <a:prstGeom prst="roundRect">
            <a:avLst>
              <a:gd name="adj" fmla="val 801"/>
            </a:avLst>
          </a:prstGeom>
          <a:solidFill>
            <a:srgbClr val="403234"/>
          </a:solidFill>
          <a:ln w="30480">
            <a:solidFill>
              <a:srgbClr val="786A6C"/>
            </a:solidFill>
            <a:prstDash val="solid"/>
          </a:ln>
        </p:spPr>
        <p:txBody>
          <a:bodyPr/>
          <a:lstStyle/>
          <a:p>
            <a:endParaRPr lang="en-US"/>
          </a:p>
        </p:txBody>
      </p:sp>
      <p:sp>
        <p:nvSpPr>
          <p:cNvPr id="14" name="Shape 10"/>
          <p:cNvSpPr/>
          <p:nvPr/>
        </p:nvSpPr>
        <p:spPr>
          <a:xfrm>
            <a:off x="9641205" y="1627822"/>
            <a:ext cx="121920" cy="6015633"/>
          </a:xfrm>
          <a:prstGeom prst="roundRect">
            <a:avLst>
              <a:gd name="adj" fmla="val 27626"/>
            </a:avLst>
          </a:prstGeom>
          <a:solidFill>
            <a:srgbClr val="E2C2B3"/>
          </a:solidFill>
          <a:ln/>
        </p:spPr>
        <p:txBody>
          <a:bodyPr/>
          <a:lstStyle/>
          <a:p>
            <a:endParaRPr lang="en-US"/>
          </a:p>
        </p:txBody>
      </p:sp>
      <p:sp>
        <p:nvSpPr>
          <p:cNvPr id="15" name="Text 11"/>
          <p:cNvSpPr/>
          <p:nvPr/>
        </p:nvSpPr>
        <p:spPr>
          <a:xfrm>
            <a:off x="10018038" y="1882735"/>
            <a:ext cx="2806660" cy="350758"/>
          </a:xfrm>
          <a:prstGeom prst="rect">
            <a:avLst/>
          </a:prstGeom>
          <a:noFill/>
          <a:ln/>
        </p:spPr>
        <p:txBody>
          <a:bodyPr wrap="none" lIns="0" tIns="0" rIns="0" bIns="0" rtlCol="0" anchor="t"/>
          <a:lstStyle/>
          <a:p>
            <a:pPr marL="0" indent="0" algn="l">
              <a:lnSpc>
                <a:spcPts val="2750"/>
              </a:lnSpc>
              <a:buNone/>
            </a:pPr>
            <a:r>
              <a:rPr lang="mk-MK" sz="2200" b="1" dirty="0">
                <a:solidFill>
                  <a:srgbClr val="D3C9C5"/>
                </a:solidFill>
                <a:latin typeface="Noto Serif HK Bold" pitchFamily="34" charset="0"/>
                <a:ea typeface="Noto Serif HK Bold" pitchFamily="34" charset="-122"/>
                <a:cs typeface="Noto Serif HK Bold" pitchFamily="34" charset="-120"/>
              </a:rPr>
              <a:t>Дипфејкови</a:t>
            </a:r>
            <a:endParaRPr lang="en-US" sz="2200" dirty="0"/>
          </a:p>
        </p:txBody>
      </p:sp>
      <p:sp>
        <p:nvSpPr>
          <p:cNvPr id="16" name="Text 12"/>
          <p:cNvSpPr/>
          <p:nvPr/>
        </p:nvSpPr>
        <p:spPr>
          <a:xfrm>
            <a:off x="10018038" y="2235518"/>
            <a:ext cx="3571637" cy="1077635"/>
          </a:xfrm>
          <a:prstGeom prst="rect">
            <a:avLst/>
          </a:prstGeom>
          <a:noFill/>
          <a:ln/>
        </p:spPr>
        <p:txBody>
          <a:bodyPr wrap="square" lIns="0" tIns="0" rIns="0" bIns="0" rtlCol="0" anchor="t"/>
          <a:lstStyle/>
          <a:p>
            <a:pPr marL="0" indent="0" algn="l">
              <a:lnSpc>
                <a:spcPts val="2800"/>
              </a:lnSpc>
              <a:buNone/>
            </a:pPr>
            <a:r>
              <a:rPr lang="mk-MK" sz="1750" dirty="0">
                <a:solidFill>
                  <a:srgbClr val="D3C9C5"/>
                </a:solidFill>
                <a:latin typeface="Noto Serif HK" pitchFamily="34" charset="0"/>
                <a:ea typeface="Noto Serif HK" pitchFamily="34" charset="-122"/>
                <a:cs typeface="Noto Serif HK" pitchFamily="34" charset="-120"/>
              </a:rPr>
              <a:t>Фабрикувани видео и аудио материјали </a:t>
            </a:r>
            <a:r>
              <a:rPr lang="ru-RU" sz="1750" dirty="0">
                <a:solidFill>
                  <a:srgbClr val="D3C9C5"/>
                </a:solidFill>
                <a:latin typeface="Noto Serif HK" pitchFamily="34" charset="0"/>
                <a:ea typeface="Noto Serif HK" pitchFamily="34" charset="-122"/>
                <a:cs typeface="Noto Serif HK" pitchFamily="34" charset="-120"/>
              </a:rPr>
              <a:t>кои создаваат уверливи, но целосно лажни претстави за вистински личности.</a:t>
            </a:r>
            <a:endParaRPr lang="en-US" sz="1750" dirty="0"/>
          </a:p>
        </p:txBody>
      </p:sp>
      <p:pic>
        <p:nvPicPr>
          <p:cNvPr id="17" name="Image 2" descr="preencoded.png"/>
          <p:cNvPicPr>
            <a:picLocks noChangeAspect="1"/>
          </p:cNvPicPr>
          <p:nvPr/>
        </p:nvPicPr>
        <p:blipFill>
          <a:blip r:embed="rId5"/>
          <a:stretch>
            <a:fillRect/>
          </a:stretch>
        </p:blipFill>
        <p:spPr>
          <a:xfrm>
            <a:off x="10018038" y="3698319"/>
            <a:ext cx="3571637" cy="244363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606147" y="476250"/>
            <a:ext cx="10011727" cy="432911"/>
          </a:xfrm>
          <a:prstGeom prst="rect">
            <a:avLst/>
          </a:prstGeom>
          <a:noFill/>
          <a:ln/>
        </p:spPr>
        <p:txBody>
          <a:bodyPr wrap="none" lIns="0" tIns="0" rIns="0" bIns="0" rtlCol="0" anchor="t"/>
          <a:lstStyle/>
          <a:p>
            <a:pPr marL="0" indent="0" algn="l">
              <a:lnSpc>
                <a:spcPts val="3400"/>
              </a:lnSpc>
              <a:buNone/>
            </a:pPr>
            <a:r>
              <a:rPr lang="ru-RU" sz="2700" b="1" dirty="0">
                <a:solidFill>
                  <a:srgbClr val="FFF8F5"/>
                </a:solidFill>
                <a:latin typeface="Noto Serif HK Bold" pitchFamily="34" charset="0"/>
                <a:ea typeface="Noto Serif HK Bold" pitchFamily="34" charset="-122"/>
                <a:cs typeface="Noto Serif HK Bold" pitchFamily="34" charset="-120"/>
              </a:rPr>
              <a:t>Видови на информациски нарушувања: Контекст и имитација</a:t>
            </a:r>
            <a:endParaRPr lang="en-US" sz="2700" dirty="0"/>
          </a:p>
        </p:txBody>
      </p:sp>
      <p:sp>
        <p:nvSpPr>
          <p:cNvPr id="3" name="Text 1"/>
          <p:cNvSpPr/>
          <p:nvPr/>
        </p:nvSpPr>
        <p:spPr>
          <a:xfrm>
            <a:off x="606147" y="1277064"/>
            <a:ext cx="3903583" cy="270510"/>
          </a:xfrm>
          <a:prstGeom prst="rect">
            <a:avLst/>
          </a:prstGeom>
          <a:noFill/>
          <a:ln/>
        </p:spPr>
        <p:txBody>
          <a:bodyPr wrap="none" lIns="0" tIns="0" rIns="0" bIns="0" rtlCol="0" anchor="t"/>
          <a:lstStyle/>
          <a:p>
            <a:pPr marL="0" indent="0" algn="l">
              <a:lnSpc>
                <a:spcPts val="2100"/>
              </a:lnSpc>
              <a:buNone/>
            </a:pPr>
            <a:r>
              <a:rPr lang="ru-RU" sz="1700" b="1" dirty="0">
                <a:solidFill>
                  <a:srgbClr val="FFF8F5"/>
                </a:solidFill>
                <a:latin typeface="Noto Serif HK Bold" pitchFamily="34" charset="0"/>
                <a:ea typeface="Noto Serif HK Bold" pitchFamily="34" charset="-122"/>
                <a:cs typeface="Noto Serif HK Bold" pitchFamily="34" charset="-120"/>
              </a:rPr>
              <a:t>Заблудувачка содржина и лажен контекст</a:t>
            </a:r>
            <a:endParaRPr lang="en-US" sz="1700" dirty="0"/>
          </a:p>
        </p:txBody>
      </p:sp>
      <p:sp>
        <p:nvSpPr>
          <p:cNvPr id="4" name="Text 2"/>
          <p:cNvSpPr/>
          <p:nvPr/>
        </p:nvSpPr>
        <p:spPr>
          <a:xfrm>
            <a:off x="606147" y="1720691"/>
            <a:ext cx="6497836" cy="831532"/>
          </a:xfrm>
          <a:prstGeom prst="rect">
            <a:avLst/>
          </a:prstGeom>
          <a:noFill/>
          <a:ln/>
        </p:spPr>
        <p:txBody>
          <a:bodyPr wrap="square" lIns="0" tIns="0" rIns="0" bIns="0" rtlCol="0" anchor="t"/>
          <a:lstStyle/>
          <a:p>
            <a:pPr marL="0" indent="0" algn="l">
              <a:lnSpc>
                <a:spcPts val="2150"/>
              </a:lnSpc>
              <a:buNone/>
            </a:pPr>
            <a:r>
              <a:rPr lang="ru-RU" sz="1350" dirty="0">
                <a:solidFill>
                  <a:srgbClr val="D3C9C5"/>
                </a:solidFill>
                <a:latin typeface="Noto Serif HK" pitchFamily="34" charset="0"/>
                <a:ea typeface="Noto Serif HK" pitchFamily="34" charset="-122"/>
                <a:cs typeface="Noto Serif HK" pitchFamily="34" charset="-120"/>
              </a:rPr>
              <a:t>Автентични информации претставени надвор од вистинскиот контекст (на пр., делумни цитати, селективна статистика). Вистинска содржина повторно прикажана со погрешен контекст (на пр., ѓубре во Хајд Парк погрешно поврзано со протест).</a:t>
            </a:r>
            <a:endParaRPr lang="en-US" sz="1350" dirty="0"/>
          </a:p>
        </p:txBody>
      </p:sp>
      <p:pic>
        <p:nvPicPr>
          <p:cNvPr id="5" name="Image 0" descr="preencoded.png"/>
          <p:cNvPicPr>
            <a:picLocks noChangeAspect="1"/>
          </p:cNvPicPr>
          <p:nvPr/>
        </p:nvPicPr>
        <p:blipFill>
          <a:blip r:embed="rId3"/>
          <a:stretch>
            <a:fillRect/>
          </a:stretch>
        </p:blipFill>
        <p:spPr>
          <a:xfrm>
            <a:off x="606147" y="2747010"/>
            <a:ext cx="4091940" cy="5082540"/>
          </a:xfrm>
          <a:prstGeom prst="rect">
            <a:avLst/>
          </a:prstGeom>
        </p:spPr>
      </p:pic>
      <p:sp>
        <p:nvSpPr>
          <p:cNvPr id="6" name="Text 3"/>
          <p:cNvSpPr/>
          <p:nvPr/>
        </p:nvSpPr>
        <p:spPr>
          <a:xfrm>
            <a:off x="7534037" y="1277064"/>
            <a:ext cx="4114681" cy="270510"/>
          </a:xfrm>
          <a:prstGeom prst="rect">
            <a:avLst/>
          </a:prstGeom>
          <a:noFill/>
          <a:ln/>
        </p:spPr>
        <p:txBody>
          <a:bodyPr wrap="none" lIns="0" tIns="0" rIns="0" bIns="0" rtlCol="0" anchor="t"/>
          <a:lstStyle/>
          <a:p>
            <a:pPr marL="0" indent="0" algn="l">
              <a:lnSpc>
                <a:spcPts val="2100"/>
              </a:lnSpc>
              <a:buNone/>
            </a:pPr>
            <a:r>
              <a:rPr lang="ru-RU" sz="1700" b="1" dirty="0">
                <a:solidFill>
                  <a:srgbClr val="FFF8F5"/>
                </a:solidFill>
                <a:latin typeface="Noto Serif HK Bold" pitchFamily="34" charset="0"/>
                <a:ea typeface="Noto Serif HK Bold" pitchFamily="34" charset="-122"/>
                <a:cs typeface="Noto Serif HK Bold" pitchFamily="34" charset="-120"/>
              </a:rPr>
              <a:t>Лажна поврзаност и имитирана содржина</a:t>
            </a:r>
            <a:endParaRPr lang="en-US" sz="1700" dirty="0"/>
          </a:p>
        </p:txBody>
      </p:sp>
      <p:sp>
        <p:nvSpPr>
          <p:cNvPr id="7" name="Text 4"/>
          <p:cNvSpPr/>
          <p:nvPr/>
        </p:nvSpPr>
        <p:spPr>
          <a:xfrm>
            <a:off x="7534037" y="1720691"/>
            <a:ext cx="6497836" cy="554355"/>
          </a:xfrm>
          <a:prstGeom prst="rect">
            <a:avLst/>
          </a:prstGeom>
          <a:noFill/>
          <a:ln/>
        </p:spPr>
        <p:txBody>
          <a:bodyPr wrap="square" lIns="0" tIns="0" rIns="0" bIns="0" rtlCol="0" anchor="t"/>
          <a:lstStyle/>
          <a:p>
            <a:pPr marL="0" indent="0" algn="l">
              <a:lnSpc>
                <a:spcPts val="2150"/>
              </a:lnSpc>
              <a:buNone/>
            </a:pPr>
            <a:r>
              <a:rPr lang="mk-MK" sz="1350" dirty="0">
                <a:solidFill>
                  <a:srgbClr val="D3C9C5"/>
                </a:solidFill>
                <a:latin typeface="Noto Serif HK" pitchFamily="34" charset="0"/>
                <a:ea typeface="Noto Serif HK" pitchFamily="34" charset="-122"/>
                <a:cs typeface="Noto Serif HK" pitchFamily="34" charset="-120"/>
              </a:rPr>
              <a:t>Кликбејт што користи</a:t>
            </a:r>
            <a:r>
              <a:rPr lang="en-US" sz="1350" dirty="0">
                <a:solidFill>
                  <a:srgbClr val="D3C9C5"/>
                </a:solidFill>
                <a:latin typeface="Noto Serif HK" pitchFamily="34" charset="0"/>
                <a:ea typeface="Noto Serif HK" pitchFamily="34" charset="-122"/>
                <a:cs typeface="Noto Serif HK" pitchFamily="34" charset="-120"/>
              </a:rPr>
              <a:t> </a:t>
            </a:r>
            <a:r>
              <a:rPr lang="mk-MK" sz="1350" dirty="0">
                <a:solidFill>
                  <a:srgbClr val="D3C9C5"/>
                </a:solidFill>
                <a:latin typeface="Noto Serif HK" pitchFamily="34" charset="0"/>
                <a:ea typeface="Noto Serif HK" pitchFamily="34" charset="-122"/>
                <a:cs typeface="Noto Serif HK" pitchFamily="34" charset="-120"/>
              </a:rPr>
              <a:t>заблудувачки наслови</a:t>
            </a:r>
            <a:r>
              <a:rPr lang="en-US" sz="1350" dirty="0">
                <a:solidFill>
                  <a:srgbClr val="D3C9C5"/>
                </a:solidFill>
                <a:latin typeface="Noto Serif HK" pitchFamily="34" charset="0"/>
                <a:ea typeface="Noto Serif HK" pitchFamily="34" charset="-122"/>
                <a:cs typeface="Noto Serif HK" pitchFamily="34" charset="-120"/>
              </a:rPr>
              <a:t>. </a:t>
            </a:r>
            <a:r>
              <a:rPr lang="mk-MK" sz="1350" dirty="0">
                <a:solidFill>
                  <a:srgbClr val="D3C9C5"/>
                </a:solidFill>
                <a:latin typeface="Noto Serif HK" pitchFamily="34" charset="0"/>
                <a:ea typeface="Noto Serif HK" pitchFamily="34" charset="-122"/>
                <a:cs typeface="Noto Serif HK" pitchFamily="34" charset="-120"/>
              </a:rPr>
              <a:t>Имитирање на </a:t>
            </a:r>
            <a:r>
              <a:rPr lang="ru-RU" sz="1350" dirty="0">
                <a:solidFill>
                  <a:srgbClr val="D3C9C5"/>
                </a:solidFill>
                <a:latin typeface="Noto Serif HK" pitchFamily="34" charset="0"/>
                <a:ea typeface="Noto Serif HK" pitchFamily="34" charset="-122"/>
                <a:cs typeface="Noto Serif HK" pitchFamily="34" charset="-120"/>
              </a:rPr>
              <a:t>вистински извори (на пр., лажни веб-страници за вести што користат логотипи на познати медиуми).</a:t>
            </a:r>
            <a:endParaRPr lang="en-US" sz="1350" dirty="0"/>
          </a:p>
        </p:txBody>
      </p:sp>
      <p:pic>
        <p:nvPicPr>
          <p:cNvPr id="8" name="Image 1" descr="preencoded.png"/>
          <p:cNvPicPr>
            <a:picLocks noChangeAspect="1"/>
          </p:cNvPicPr>
          <p:nvPr/>
        </p:nvPicPr>
        <p:blipFill>
          <a:blip r:embed="rId4"/>
          <a:stretch>
            <a:fillRect/>
          </a:stretch>
        </p:blipFill>
        <p:spPr>
          <a:xfrm>
            <a:off x="7534037" y="2469832"/>
            <a:ext cx="5882640" cy="48768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1847136"/>
            <a:ext cx="7687032" cy="566976"/>
          </a:xfrm>
          <a:prstGeom prst="rect">
            <a:avLst/>
          </a:prstGeom>
          <a:noFill/>
          <a:ln/>
        </p:spPr>
        <p:txBody>
          <a:bodyPr wrap="none" lIns="0" tIns="0" rIns="0" bIns="0" rtlCol="0" anchor="t"/>
          <a:lstStyle/>
          <a:p>
            <a:pPr marL="0" indent="0" algn="l">
              <a:lnSpc>
                <a:spcPts val="4450"/>
              </a:lnSpc>
              <a:buNone/>
            </a:pPr>
            <a:r>
              <a:rPr lang="mk-MK" sz="3550" b="1" dirty="0">
                <a:solidFill>
                  <a:srgbClr val="FFF8F5"/>
                </a:solidFill>
                <a:latin typeface="Noto Serif HK Bold" pitchFamily="34" charset="0"/>
                <a:ea typeface="Noto Serif HK Bold" pitchFamily="34" charset="-122"/>
                <a:cs typeface="Noto Serif HK Bold" pitchFamily="34" charset="-120"/>
              </a:rPr>
              <a:t>Справување со информацискиот нарушувања</a:t>
            </a:r>
            <a:endParaRPr lang="en-US" sz="3550" dirty="0"/>
          </a:p>
        </p:txBody>
      </p:sp>
      <p:sp>
        <p:nvSpPr>
          <p:cNvPr id="3" name="Text 1"/>
          <p:cNvSpPr/>
          <p:nvPr/>
        </p:nvSpPr>
        <p:spPr>
          <a:xfrm>
            <a:off x="793790" y="2867739"/>
            <a:ext cx="13042821" cy="362903"/>
          </a:xfrm>
          <a:prstGeom prst="rect">
            <a:avLst/>
          </a:prstGeom>
          <a:noFill/>
          <a:ln/>
        </p:spPr>
        <p:txBody>
          <a:bodyPr wrap="none" lIns="0" tIns="0" rIns="0" bIns="0" rtlCol="0" anchor="t"/>
          <a:lstStyle/>
          <a:p>
            <a:pPr marL="0" indent="0" algn="l">
              <a:lnSpc>
                <a:spcPts val="2850"/>
              </a:lnSpc>
              <a:buNone/>
            </a:pPr>
            <a:r>
              <a:rPr lang="ru-RU" sz="1750" dirty="0">
                <a:solidFill>
                  <a:srgbClr val="D3C9C5"/>
                </a:solidFill>
                <a:latin typeface="Noto Serif HK" pitchFamily="34" charset="0"/>
                <a:ea typeface="Noto Serif HK" pitchFamily="34" charset="-122"/>
                <a:cs typeface="Noto Serif HK" pitchFamily="34" charset="-120"/>
              </a:rPr>
              <a:t>Снаоѓањето во светот на дезинформациите бара критичко размислување и сеопфатен пристап:</a:t>
            </a:r>
            <a:endParaRPr lang="en-US" sz="1750" dirty="0"/>
          </a:p>
        </p:txBody>
      </p:sp>
      <p:sp>
        <p:nvSpPr>
          <p:cNvPr id="4" name="Text 2"/>
          <p:cNvSpPr/>
          <p:nvPr/>
        </p:nvSpPr>
        <p:spPr>
          <a:xfrm>
            <a:off x="793790" y="3485793"/>
            <a:ext cx="226814" cy="283488"/>
          </a:xfrm>
          <a:prstGeom prst="rect">
            <a:avLst/>
          </a:prstGeom>
          <a:noFill/>
          <a:ln/>
        </p:spPr>
        <p:txBody>
          <a:bodyPr wrap="none" lIns="0" tIns="0" rIns="0" bIns="0" rtlCol="0" anchor="t"/>
          <a:lstStyle/>
          <a:p>
            <a:pPr marL="0" indent="0" algn="l">
              <a:lnSpc>
                <a:spcPts val="2850"/>
              </a:lnSpc>
              <a:buNone/>
            </a:pPr>
            <a:r>
              <a:rPr lang="en-US" sz="1750" dirty="0">
                <a:solidFill>
                  <a:srgbClr val="D3C9C5"/>
                </a:solidFill>
                <a:latin typeface="Noto Serif HK Light" pitchFamily="34" charset="0"/>
                <a:ea typeface="Noto Serif HK Light" pitchFamily="34" charset="-122"/>
                <a:cs typeface="Noto Serif HK Light" pitchFamily="34" charset="-120"/>
              </a:rPr>
              <a:t>01</a:t>
            </a:r>
            <a:endParaRPr lang="en-US" sz="1750" dirty="0"/>
          </a:p>
        </p:txBody>
      </p:sp>
      <p:sp>
        <p:nvSpPr>
          <p:cNvPr id="5" name="Shape 3"/>
          <p:cNvSpPr/>
          <p:nvPr/>
        </p:nvSpPr>
        <p:spPr>
          <a:xfrm>
            <a:off x="793790" y="3840837"/>
            <a:ext cx="4196358" cy="30480"/>
          </a:xfrm>
          <a:prstGeom prst="rect">
            <a:avLst/>
          </a:prstGeom>
          <a:solidFill>
            <a:srgbClr val="E2C2B3"/>
          </a:solidFill>
          <a:ln/>
        </p:spPr>
        <p:txBody>
          <a:bodyPr/>
          <a:lstStyle/>
          <a:p>
            <a:endParaRPr lang="en-US"/>
          </a:p>
        </p:txBody>
      </p:sp>
      <p:sp>
        <p:nvSpPr>
          <p:cNvPr id="6" name="Text 4"/>
          <p:cNvSpPr/>
          <p:nvPr/>
        </p:nvSpPr>
        <p:spPr>
          <a:xfrm>
            <a:off x="793790" y="4015145"/>
            <a:ext cx="2835235" cy="354330"/>
          </a:xfrm>
          <a:prstGeom prst="rect">
            <a:avLst/>
          </a:prstGeom>
          <a:noFill/>
          <a:ln/>
        </p:spPr>
        <p:txBody>
          <a:bodyPr wrap="none" lIns="0" tIns="0" rIns="0" bIns="0" rtlCol="0" anchor="t"/>
          <a:lstStyle/>
          <a:p>
            <a:pPr marL="0" indent="0" algn="l">
              <a:lnSpc>
                <a:spcPts val="2750"/>
              </a:lnSpc>
              <a:buNone/>
            </a:pPr>
            <a:r>
              <a:rPr lang="mk-MK" sz="2200" b="1" dirty="0">
                <a:solidFill>
                  <a:srgbClr val="D3C9C5"/>
                </a:solidFill>
                <a:latin typeface="Noto Serif HK Bold" pitchFamily="34" charset="0"/>
                <a:ea typeface="Noto Serif HK Bold" pitchFamily="34" charset="-122"/>
                <a:cs typeface="Noto Serif HK Bold" pitchFamily="34" charset="-120"/>
              </a:rPr>
              <a:t>Едукација</a:t>
            </a:r>
            <a:endParaRPr lang="en-US" sz="2200" dirty="0"/>
          </a:p>
        </p:txBody>
      </p:sp>
      <p:sp>
        <p:nvSpPr>
          <p:cNvPr id="7" name="Text 5"/>
          <p:cNvSpPr/>
          <p:nvPr/>
        </p:nvSpPr>
        <p:spPr>
          <a:xfrm>
            <a:off x="793790" y="4505563"/>
            <a:ext cx="4196358" cy="1088708"/>
          </a:xfrm>
          <a:prstGeom prst="rect">
            <a:avLst/>
          </a:prstGeom>
          <a:noFill/>
          <a:ln/>
        </p:spPr>
        <p:txBody>
          <a:bodyPr wrap="square" lIns="0" tIns="0" rIns="0" bIns="0" rtlCol="0" anchor="t"/>
          <a:lstStyle/>
          <a:p>
            <a:pPr marL="0" indent="0" algn="l">
              <a:lnSpc>
                <a:spcPts val="2850"/>
              </a:lnSpc>
              <a:buNone/>
            </a:pPr>
            <a:r>
              <a:rPr lang="mk-MK" sz="1750" dirty="0">
                <a:solidFill>
                  <a:srgbClr val="D3C9C5"/>
                </a:solidFill>
                <a:latin typeface="Noto Serif HK" pitchFamily="34" charset="0"/>
                <a:ea typeface="Noto Serif HK" pitchFamily="34" charset="-122"/>
                <a:cs typeface="Noto Serif HK" pitchFamily="34" charset="-120"/>
              </a:rPr>
              <a:t>Поттикнување </a:t>
            </a:r>
            <a:r>
              <a:rPr lang="ru-RU" sz="1750" dirty="0">
                <a:solidFill>
                  <a:srgbClr val="D3C9C5"/>
                </a:solidFill>
                <a:latin typeface="Noto Serif HK" pitchFamily="34" charset="0"/>
                <a:ea typeface="Noto Serif HK" pitchFamily="34" charset="-122"/>
                <a:cs typeface="Noto Serif HK" pitchFamily="34" charset="-120"/>
              </a:rPr>
              <a:t>на медиумска писменост за да им се помогне на луѓето критички да ја оценуваат содржината.</a:t>
            </a:r>
            <a:endParaRPr lang="en-US" sz="1750" dirty="0"/>
          </a:p>
        </p:txBody>
      </p:sp>
      <p:sp>
        <p:nvSpPr>
          <p:cNvPr id="8" name="Text 6"/>
          <p:cNvSpPr/>
          <p:nvPr/>
        </p:nvSpPr>
        <p:spPr>
          <a:xfrm>
            <a:off x="5216962" y="3485793"/>
            <a:ext cx="226814" cy="283488"/>
          </a:xfrm>
          <a:prstGeom prst="rect">
            <a:avLst/>
          </a:prstGeom>
          <a:noFill/>
          <a:ln/>
        </p:spPr>
        <p:txBody>
          <a:bodyPr wrap="none" lIns="0" tIns="0" rIns="0" bIns="0" rtlCol="0" anchor="t"/>
          <a:lstStyle/>
          <a:p>
            <a:pPr marL="0" indent="0" algn="l">
              <a:lnSpc>
                <a:spcPts val="2850"/>
              </a:lnSpc>
              <a:buNone/>
            </a:pPr>
            <a:r>
              <a:rPr lang="en-US" sz="1750" dirty="0">
                <a:solidFill>
                  <a:srgbClr val="D3C9C5"/>
                </a:solidFill>
                <a:latin typeface="Noto Serif HK Light" pitchFamily="34" charset="0"/>
                <a:ea typeface="Noto Serif HK Light" pitchFamily="34" charset="-122"/>
                <a:cs typeface="Noto Serif HK Light" pitchFamily="34" charset="-120"/>
              </a:rPr>
              <a:t>02</a:t>
            </a:r>
            <a:endParaRPr lang="en-US" sz="1750" dirty="0"/>
          </a:p>
        </p:txBody>
      </p:sp>
      <p:sp>
        <p:nvSpPr>
          <p:cNvPr id="9" name="Shape 7"/>
          <p:cNvSpPr/>
          <p:nvPr/>
        </p:nvSpPr>
        <p:spPr>
          <a:xfrm>
            <a:off x="5216962" y="3840837"/>
            <a:ext cx="4196358" cy="30480"/>
          </a:xfrm>
          <a:prstGeom prst="rect">
            <a:avLst/>
          </a:prstGeom>
          <a:solidFill>
            <a:srgbClr val="E2C2B3"/>
          </a:solidFill>
          <a:ln/>
        </p:spPr>
        <p:txBody>
          <a:bodyPr/>
          <a:lstStyle/>
          <a:p>
            <a:endParaRPr lang="en-US"/>
          </a:p>
        </p:txBody>
      </p:sp>
      <p:sp>
        <p:nvSpPr>
          <p:cNvPr id="10" name="Text 8"/>
          <p:cNvSpPr/>
          <p:nvPr/>
        </p:nvSpPr>
        <p:spPr>
          <a:xfrm>
            <a:off x="5216962" y="4015145"/>
            <a:ext cx="2835235" cy="354330"/>
          </a:xfrm>
          <a:prstGeom prst="rect">
            <a:avLst/>
          </a:prstGeom>
          <a:noFill/>
          <a:ln/>
        </p:spPr>
        <p:txBody>
          <a:bodyPr wrap="none" lIns="0" tIns="0" rIns="0" bIns="0" rtlCol="0" anchor="t"/>
          <a:lstStyle/>
          <a:p>
            <a:pPr marL="0" indent="0" algn="l">
              <a:lnSpc>
                <a:spcPts val="2750"/>
              </a:lnSpc>
              <a:buNone/>
            </a:pPr>
            <a:r>
              <a:rPr lang="mk-MK" sz="2200" b="1" dirty="0">
                <a:solidFill>
                  <a:srgbClr val="D3C9C5"/>
                </a:solidFill>
                <a:latin typeface="Noto Serif HK Bold" pitchFamily="34" charset="0"/>
                <a:ea typeface="Noto Serif HK Bold" pitchFamily="34" charset="-122"/>
                <a:cs typeface="Noto Serif HK Bold" pitchFamily="34" charset="-120"/>
              </a:rPr>
              <a:t>Регулација</a:t>
            </a:r>
            <a:endParaRPr lang="en-US" sz="2200" dirty="0"/>
          </a:p>
        </p:txBody>
      </p:sp>
      <p:sp>
        <p:nvSpPr>
          <p:cNvPr id="11" name="Text 9"/>
          <p:cNvSpPr/>
          <p:nvPr/>
        </p:nvSpPr>
        <p:spPr>
          <a:xfrm>
            <a:off x="5216962" y="4505563"/>
            <a:ext cx="4196358" cy="1088708"/>
          </a:xfrm>
          <a:prstGeom prst="rect">
            <a:avLst/>
          </a:prstGeom>
          <a:noFill/>
          <a:ln/>
        </p:spPr>
        <p:txBody>
          <a:bodyPr wrap="square" lIns="0" tIns="0" rIns="0" bIns="0" rtlCol="0" anchor="t"/>
          <a:lstStyle/>
          <a:p>
            <a:pPr marL="0" indent="0" algn="l">
              <a:lnSpc>
                <a:spcPts val="2850"/>
              </a:lnSpc>
              <a:buNone/>
            </a:pPr>
            <a:r>
              <a:rPr lang="mk-MK" sz="1750" dirty="0">
                <a:solidFill>
                  <a:srgbClr val="D3C9C5"/>
                </a:solidFill>
                <a:latin typeface="Noto Serif HK" pitchFamily="34" charset="0"/>
                <a:ea typeface="Noto Serif HK" pitchFamily="34" charset="-122"/>
                <a:cs typeface="Noto Serif HK" pitchFamily="34" charset="-120"/>
              </a:rPr>
              <a:t>Платформите треба да</a:t>
            </a:r>
            <a:r>
              <a:rPr lang="ru-RU" sz="1750" dirty="0">
                <a:solidFill>
                  <a:srgbClr val="D3C9C5"/>
                </a:solidFill>
                <a:latin typeface="Noto Serif HK" pitchFamily="34" charset="0"/>
                <a:ea typeface="Noto Serif HK" pitchFamily="34" charset="-122"/>
                <a:cs typeface="Noto Serif HK" pitchFamily="34" charset="-120"/>
              </a:rPr>
              <a:t> спроведат мерки за намалување на ширењето на дезинформации.</a:t>
            </a:r>
            <a:r>
              <a:rPr lang="en-US" sz="1750" dirty="0">
                <a:solidFill>
                  <a:srgbClr val="D3C9C5"/>
                </a:solidFill>
                <a:latin typeface="Noto Serif HK" pitchFamily="34" charset="0"/>
                <a:ea typeface="Noto Serif HK" pitchFamily="34" charset="-122"/>
                <a:cs typeface="Noto Serif HK" pitchFamily="34" charset="-120"/>
              </a:rPr>
              <a:t> </a:t>
            </a:r>
            <a:endParaRPr lang="en-US" sz="1750" dirty="0"/>
          </a:p>
        </p:txBody>
      </p:sp>
      <p:sp>
        <p:nvSpPr>
          <p:cNvPr id="12" name="Text 10"/>
          <p:cNvSpPr/>
          <p:nvPr/>
        </p:nvSpPr>
        <p:spPr>
          <a:xfrm>
            <a:off x="9640133" y="3485793"/>
            <a:ext cx="226814" cy="283488"/>
          </a:xfrm>
          <a:prstGeom prst="rect">
            <a:avLst/>
          </a:prstGeom>
          <a:noFill/>
          <a:ln/>
        </p:spPr>
        <p:txBody>
          <a:bodyPr wrap="none" lIns="0" tIns="0" rIns="0" bIns="0" rtlCol="0" anchor="t"/>
          <a:lstStyle/>
          <a:p>
            <a:pPr marL="0" indent="0" algn="l">
              <a:lnSpc>
                <a:spcPts val="2850"/>
              </a:lnSpc>
              <a:buNone/>
            </a:pPr>
            <a:r>
              <a:rPr lang="en-US" sz="1750" dirty="0">
                <a:solidFill>
                  <a:srgbClr val="D3C9C5"/>
                </a:solidFill>
                <a:latin typeface="Noto Serif HK Light" pitchFamily="34" charset="0"/>
                <a:ea typeface="Noto Serif HK Light" pitchFamily="34" charset="-122"/>
                <a:cs typeface="Noto Serif HK Light" pitchFamily="34" charset="-120"/>
              </a:rPr>
              <a:t>03</a:t>
            </a:r>
            <a:endParaRPr lang="en-US" sz="1750" dirty="0"/>
          </a:p>
        </p:txBody>
      </p:sp>
      <p:sp>
        <p:nvSpPr>
          <p:cNvPr id="13" name="Shape 11"/>
          <p:cNvSpPr/>
          <p:nvPr/>
        </p:nvSpPr>
        <p:spPr>
          <a:xfrm>
            <a:off x="9640133" y="3840837"/>
            <a:ext cx="4196358" cy="30480"/>
          </a:xfrm>
          <a:prstGeom prst="rect">
            <a:avLst/>
          </a:prstGeom>
          <a:solidFill>
            <a:srgbClr val="E2C2B3"/>
          </a:solidFill>
          <a:ln/>
        </p:spPr>
        <p:txBody>
          <a:bodyPr/>
          <a:lstStyle/>
          <a:p>
            <a:endParaRPr lang="en-US"/>
          </a:p>
        </p:txBody>
      </p:sp>
      <p:sp>
        <p:nvSpPr>
          <p:cNvPr id="14" name="Text 12"/>
          <p:cNvSpPr/>
          <p:nvPr/>
        </p:nvSpPr>
        <p:spPr>
          <a:xfrm>
            <a:off x="9640133" y="4015145"/>
            <a:ext cx="2835235" cy="354330"/>
          </a:xfrm>
          <a:prstGeom prst="rect">
            <a:avLst/>
          </a:prstGeom>
          <a:noFill/>
          <a:ln/>
        </p:spPr>
        <p:txBody>
          <a:bodyPr wrap="none" lIns="0" tIns="0" rIns="0" bIns="0" rtlCol="0" anchor="t"/>
          <a:lstStyle/>
          <a:p>
            <a:pPr marL="0" indent="0" algn="l">
              <a:lnSpc>
                <a:spcPts val="2750"/>
              </a:lnSpc>
              <a:buNone/>
            </a:pPr>
            <a:r>
              <a:rPr lang="mk-MK" sz="2200" b="1" dirty="0">
                <a:solidFill>
                  <a:srgbClr val="D3C9C5"/>
                </a:solidFill>
                <a:latin typeface="Noto Serif HK Bold" pitchFamily="34" charset="0"/>
                <a:ea typeface="Noto Serif HK Bold" pitchFamily="34" charset="-122"/>
                <a:cs typeface="Noto Serif HK Bold" pitchFamily="34" charset="-120"/>
              </a:rPr>
              <a:t>Технологија</a:t>
            </a:r>
            <a:endParaRPr lang="en-US" sz="2200" dirty="0"/>
          </a:p>
        </p:txBody>
      </p:sp>
      <p:sp>
        <p:nvSpPr>
          <p:cNvPr id="15" name="Text 13"/>
          <p:cNvSpPr/>
          <p:nvPr/>
        </p:nvSpPr>
        <p:spPr>
          <a:xfrm>
            <a:off x="9640133" y="4505563"/>
            <a:ext cx="4196358" cy="725805"/>
          </a:xfrm>
          <a:prstGeom prst="rect">
            <a:avLst/>
          </a:prstGeom>
          <a:noFill/>
          <a:ln/>
        </p:spPr>
        <p:txBody>
          <a:bodyPr wrap="square" lIns="0" tIns="0" rIns="0" bIns="0" rtlCol="0" anchor="t"/>
          <a:lstStyle/>
          <a:p>
            <a:pPr marL="0" indent="0" algn="l">
              <a:lnSpc>
                <a:spcPts val="2850"/>
              </a:lnSpc>
              <a:buNone/>
            </a:pPr>
            <a:r>
              <a:rPr lang="mk-MK" sz="1750" dirty="0">
                <a:solidFill>
                  <a:srgbClr val="D3C9C5"/>
                </a:solidFill>
                <a:latin typeface="Noto Serif HK" pitchFamily="34" charset="0"/>
                <a:ea typeface="Noto Serif HK" pitchFamily="34" charset="-122"/>
                <a:cs typeface="Noto Serif HK" pitchFamily="34" charset="-120"/>
              </a:rPr>
              <a:t>Развивање на алатки за откривање и означување на фабрикувана содржина.</a:t>
            </a:r>
            <a:endParaRPr lang="en-US" sz="1750" dirty="0"/>
          </a:p>
        </p:txBody>
      </p:sp>
      <p:sp>
        <p:nvSpPr>
          <p:cNvPr id="16" name="Text 14"/>
          <p:cNvSpPr/>
          <p:nvPr/>
        </p:nvSpPr>
        <p:spPr>
          <a:xfrm>
            <a:off x="793790" y="6019443"/>
            <a:ext cx="13042821" cy="362903"/>
          </a:xfrm>
          <a:prstGeom prst="rect">
            <a:avLst/>
          </a:prstGeom>
          <a:noFill/>
          <a:ln/>
        </p:spPr>
        <p:txBody>
          <a:bodyPr wrap="none" lIns="0" tIns="0" rIns="0" bIns="0" rtlCol="0" anchor="t"/>
          <a:lstStyle/>
          <a:p>
            <a:pPr marL="0" indent="0" algn="l">
              <a:lnSpc>
                <a:spcPts val="2850"/>
              </a:lnSpc>
              <a:buNone/>
            </a:pP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55</TotalTime>
  <Words>745</Words>
  <Application>Microsoft Office PowerPoint</Application>
  <PresentationFormat>Custom</PresentationFormat>
  <Paragraphs>63</Paragraphs>
  <Slides>11</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Noto Serif HK</vt:lpstr>
      <vt:lpstr>Noto Serif HK Bold</vt:lpstr>
      <vt:lpstr>Noto Serif HK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Center for Intercultural Dialogue</cp:lastModifiedBy>
  <cp:revision>2</cp:revision>
  <dcterms:created xsi:type="dcterms:W3CDTF">2025-09-11T12:49:13Z</dcterms:created>
  <dcterms:modified xsi:type="dcterms:W3CDTF">2025-10-20T11:26:02Z</dcterms:modified>
</cp:coreProperties>
</file>