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Source Sans 3" panose="020B0604020202020204" charset="0"/>
      <p:regular r:id="rId15"/>
    </p:embeddedFont>
    <p:embeddedFont>
      <p:font typeface="Source Serif 4 Semi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2" d="100"/>
          <a:sy n="102" d="100"/>
        </p:scale>
        <p:origin x="138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117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>
              <a:alpha val="8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969526"/>
            <a:ext cx="1401842" cy="140184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118723" y="943332"/>
            <a:ext cx="4952524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MEDIActive Youth: Informing the Balkans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8618696" y="922377"/>
            <a:ext cx="518910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837724" y="2842617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837724" y="3491746"/>
            <a:ext cx="12954952" cy="2464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9700"/>
              </a:lnSpc>
              <a:buNone/>
            </a:pPr>
            <a:r>
              <a:rPr lang="ru-RU" sz="66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Навигирање низ лавиринтот на лажните вести</a:t>
            </a:r>
            <a:endParaRPr lang="en-US" sz="6600" dirty="0"/>
          </a:p>
        </p:txBody>
      </p:sp>
      <p:sp>
        <p:nvSpPr>
          <p:cNvPr id="9" name="Text 5"/>
          <p:cNvSpPr/>
          <p:nvPr/>
        </p:nvSpPr>
        <p:spPr>
          <a:xfrm>
            <a:off x="2427803" y="6269950"/>
            <a:ext cx="9774674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50"/>
              </a:lnSpc>
              <a:buNone/>
            </a:pPr>
            <a:r>
              <a:rPr lang="mk-MK" sz="31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Разбирање на дезинформацијата и мисинформацијата</a:t>
            </a:r>
            <a:endParaRPr lang="en-US" sz="3100" dirty="0"/>
          </a:p>
        </p:txBody>
      </p:sp>
      <p:sp>
        <p:nvSpPr>
          <p:cNvPr id="10" name="Text 6"/>
          <p:cNvSpPr/>
          <p:nvPr/>
        </p:nvSpPr>
        <p:spPr>
          <a:xfrm>
            <a:off x="837724" y="7076718"/>
            <a:ext cx="12954952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50"/>
              </a:lnSpc>
              <a:buNone/>
            </a:pPr>
            <a:endParaRPr lang="en-US" sz="20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59825"/>
            <a:ext cx="12399883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ru-RU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Практична примена: Анализа на лажна вест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1151811" y="2808684"/>
            <a:ext cx="6146721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ru-RU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„Чудотворно овошје пронајдено во Албанија ги лекува сите болести!“</a:t>
            </a:r>
            <a:endParaRPr lang="en-US" sz="1900" dirty="0"/>
          </a:p>
        </p:txBody>
      </p:sp>
      <p:sp>
        <p:nvSpPr>
          <p:cNvPr id="4" name="Shape 2"/>
          <p:cNvSpPr/>
          <p:nvPr/>
        </p:nvSpPr>
        <p:spPr>
          <a:xfrm>
            <a:off x="837724" y="2494598"/>
            <a:ext cx="22860" cy="936188"/>
          </a:xfrm>
          <a:prstGeom prst="rect">
            <a:avLst/>
          </a:prstGeom>
          <a:solidFill>
            <a:srgbClr val="BE49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837724" y="3875842"/>
            <a:ext cx="2822377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Предупредувачки знаци во статијата: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837724" y="4393287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mk-MK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Исклучителни тврдења без научни докази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37724" y="480155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mk-MK" sz="1600" dirty="0">
                <a:solidFill>
                  <a:srgbClr val="272525"/>
                </a:solidFill>
                <a:latin typeface="Source Sans 3" pitchFamily="34" charset="0"/>
              </a:rPr>
              <a:t>Анонимни </a:t>
            </a:r>
            <a:r>
              <a:rPr lang="ru-RU" sz="1600" dirty="0">
                <a:solidFill>
                  <a:srgbClr val="272525"/>
                </a:solidFill>
                <a:latin typeface="Source Sans 3" pitchFamily="34" charset="0"/>
              </a:rPr>
              <a:t>извори („еден жител“, „локален земјоделец“)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837724" y="5209818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mk-MK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Елементи </a:t>
            </a:r>
            <a:r>
              <a:rPr lang="ru-RU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на теорија на заговор („Големата фармацевтска индустрија не сака да дознаете“)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837724" y="5953125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mk-MK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Емоционално </a:t>
            </a:r>
            <a:r>
              <a:rPr lang="ru-RU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набиен јазик („чудо“, „волшебен лек“)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837724" y="6361390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mk-MK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Нема </a:t>
            </a:r>
            <a:r>
              <a:rPr lang="ru-RU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потврда од надлежни институции или експерти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7578328" y="387584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ru-RU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Прашања што треба да си ги поставиш: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7578328" y="4393287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mk-MK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Кој ја објавил оваа статија?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7578328" y="480155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mk-MK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Дали </a:t>
            </a:r>
            <a:r>
              <a:rPr lang="ru-RU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се наведени веродостојни научни истражувања?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7578328" y="520981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mk-MK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Може </a:t>
            </a:r>
            <a:r>
              <a:rPr lang="ru-RU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ли оваа информација да се потврди од други извори?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7578328" y="561808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mk-MK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Зошто </a:t>
            </a:r>
            <a:r>
              <a:rPr lang="ru-RU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„чудотворниот лек“ не би бил широко објавен ако е вистинит?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7578328" y="602634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mk-MK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Кој </a:t>
            </a:r>
            <a:r>
              <a:rPr lang="ru-RU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би можел да има мотив да ја создаде оваа приказна?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698540"/>
            <a:ext cx="8473678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ru-RU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Твоја чек-листа за откривање лажни вести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2047399"/>
            <a:ext cx="4178618" cy="2194679"/>
          </a:xfrm>
          <a:prstGeom prst="roundRect">
            <a:avLst>
              <a:gd name="adj" fmla="val 5000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837724" y="2024539"/>
            <a:ext cx="4178618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2612886" y="1733312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2801362" y="1890355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70015" y="257103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Провери го изворот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1070015" y="3004661"/>
            <a:ext cx="3714036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Кој ја споделува оваа информација? Дали е доверлива новинска организација или непозната веб-страница?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5225772" y="2047399"/>
            <a:ext cx="4178737" cy="2194679"/>
          </a:xfrm>
          <a:prstGeom prst="roundRect">
            <a:avLst>
              <a:gd name="adj" fmla="val 5000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5225772" y="2024539"/>
            <a:ext cx="4178737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7000935" y="1733312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7189410" y="1890355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5458063" y="257103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Провери го насловот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5458063" y="3004661"/>
            <a:ext cx="3714155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Дали има цел да те шокира или исплаши? Дали навистина одговара на содржината на статијата?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9613940" y="2047399"/>
            <a:ext cx="4178737" cy="2194679"/>
          </a:xfrm>
          <a:prstGeom prst="roundRect">
            <a:avLst>
              <a:gd name="adj" fmla="val 5000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9613940" y="2024539"/>
            <a:ext cx="4178737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11389102" y="1733312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11577578" y="1890355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3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9846231" y="257103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Вкрсти информации</a:t>
            </a:r>
            <a:endParaRPr lang="en-US" sz="1900" dirty="0"/>
          </a:p>
        </p:txBody>
      </p:sp>
      <p:sp>
        <p:nvSpPr>
          <p:cNvPr id="20" name="Text 18"/>
          <p:cNvSpPr/>
          <p:nvPr/>
        </p:nvSpPr>
        <p:spPr>
          <a:xfrm>
            <a:off x="9846231" y="3004661"/>
            <a:ext cx="3714155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Дали можеш да ја најдеш истата вест и на други доверливи страници? Дали повеќе извори ја потврдуваат?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837724" y="4765596"/>
            <a:ext cx="6372701" cy="1859637"/>
          </a:xfrm>
          <a:prstGeom prst="roundRect">
            <a:avLst>
              <a:gd name="adj" fmla="val 5901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837724" y="4742736"/>
            <a:ext cx="6372701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3709928" y="4451509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3898404" y="4608552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4</a:t>
            </a:r>
            <a:endParaRPr lang="en-US" sz="1950" dirty="0"/>
          </a:p>
        </p:txBody>
      </p:sp>
      <p:sp>
        <p:nvSpPr>
          <p:cNvPr id="25" name="Text 23"/>
          <p:cNvSpPr/>
          <p:nvPr/>
        </p:nvSpPr>
        <p:spPr>
          <a:xfrm>
            <a:off x="1070015" y="528923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Побарај докази</a:t>
            </a:r>
            <a:endParaRPr lang="en-US" sz="1900" dirty="0"/>
          </a:p>
        </p:txBody>
      </p:sp>
      <p:sp>
        <p:nvSpPr>
          <p:cNvPr id="26" name="Text 24"/>
          <p:cNvSpPr/>
          <p:nvPr/>
        </p:nvSpPr>
        <p:spPr>
          <a:xfrm>
            <a:off x="1070015" y="5722858"/>
            <a:ext cx="5908119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Дали има наведени извори или конкретни докази за тврдењата? Дали се цитирани експерти по име?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7419856" y="4765596"/>
            <a:ext cx="6372820" cy="1859637"/>
          </a:xfrm>
          <a:prstGeom prst="roundRect">
            <a:avLst>
              <a:gd name="adj" fmla="val 5901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Shape 26"/>
          <p:cNvSpPr/>
          <p:nvPr/>
        </p:nvSpPr>
        <p:spPr>
          <a:xfrm>
            <a:off x="7419856" y="4742736"/>
            <a:ext cx="6372820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9" name="Shape 27"/>
          <p:cNvSpPr/>
          <p:nvPr/>
        </p:nvSpPr>
        <p:spPr>
          <a:xfrm>
            <a:off x="10292060" y="4451509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0" name="Text 28"/>
          <p:cNvSpPr/>
          <p:nvPr/>
        </p:nvSpPr>
        <p:spPr>
          <a:xfrm>
            <a:off x="10480536" y="4608552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5</a:t>
            </a:r>
            <a:endParaRPr lang="en-US" sz="1950" dirty="0"/>
          </a:p>
        </p:txBody>
      </p:sp>
      <p:sp>
        <p:nvSpPr>
          <p:cNvPr id="31" name="Text 29"/>
          <p:cNvSpPr/>
          <p:nvPr/>
        </p:nvSpPr>
        <p:spPr>
          <a:xfrm>
            <a:off x="7652147" y="528923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Користи проверувачи на факти</a:t>
            </a:r>
            <a:endParaRPr lang="en-US" sz="1900" dirty="0"/>
          </a:p>
        </p:txBody>
      </p:sp>
      <p:sp>
        <p:nvSpPr>
          <p:cNvPr id="32" name="Text 30"/>
          <p:cNvSpPr/>
          <p:nvPr/>
        </p:nvSpPr>
        <p:spPr>
          <a:xfrm>
            <a:off x="7652147" y="5722858"/>
            <a:ext cx="590823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Дали си ја проверил информацијата преку сигурна страница за </a:t>
            </a:r>
            <a:endParaRPr lang="en-US" sz="1600" dirty="0">
              <a:solidFill>
                <a:srgbClr val="272525"/>
              </a:solidFill>
              <a:latin typeface="Source Sans 3" pitchFamily="34" charset="0"/>
              <a:ea typeface="Source Sans 3" pitchFamily="34" charset="-122"/>
              <a:cs typeface="Source Sans 3" pitchFamily="34" charset="-120"/>
            </a:endParaRPr>
          </a:p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проверка на факти?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837724" y="6860858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mk-MK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Запомни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 </a:t>
            </a:r>
            <a:r>
              <a:rPr lang="ru-RU" sz="1600" b="1" dirty="0">
                <a:solidFill>
                  <a:srgbClr val="8C98CA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Да бидеш информиран значи да бидеш критичен!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ru-RU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Со примена на овие алатки и техники, можеш да се заштитиш од заблудувачки информации на интернет.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837724" y="3196947"/>
            <a:ext cx="4928354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mk-MK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Прашања?</a:t>
            </a:r>
            <a:endParaRPr lang="en-US" sz="3850" dirty="0"/>
          </a:p>
        </p:txBody>
      </p:sp>
      <p:sp>
        <p:nvSpPr>
          <p:cNvPr id="5" name="Text 2"/>
          <p:cNvSpPr/>
          <p:nvPr/>
        </p:nvSpPr>
        <p:spPr>
          <a:xfrm>
            <a:off x="837724" y="4126944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mk-MK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Ви благодариме на вниманието!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837724" y="4697611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067645"/>
            <a:ext cx="7468553" cy="2094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ru-RU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Во денешниот дигитален свет, разликувањето меѓу факти и измислици е од суштинско значење.Оваа презентација ќе ти помогне да препознаеш „лажни вести“ и да ја разбереш разликата помеѓу дезинформација и мисинформација, нудејќи практични алатки за проверка на информациите и процена на нивната доверливост.</a:t>
            </a:r>
            <a:endParaRPr lang="en-US" sz="2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360414"/>
            <a:ext cx="4928354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mk-MK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Цели на учењето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3395186"/>
            <a:ext cx="4178618" cy="1903333"/>
          </a:xfrm>
          <a:prstGeom prst="roundRect">
            <a:avLst>
              <a:gd name="adj" fmla="val 462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6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837724" y="3395186"/>
            <a:ext cx="91440" cy="1903333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161455" y="362747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Дефинирај ги клучните поими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1161455" y="4061103"/>
            <a:ext cx="3740586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Разбери што претставуваат лажни вести, дезинформација и мисинформација, и како се разликуваат меѓусебно.</a:t>
            </a:r>
            <a:endParaRPr lang="en-US" sz="1500" dirty="0"/>
          </a:p>
        </p:txBody>
      </p:sp>
      <p:sp>
        <p:nvSpPr>
          <p:cNvPr id="7" name="Shape 5"/>
          <p:cNvSpPr/>
          <p:nvPr/>
        </p:nvSpPr>
        <p:spPr>
          <a:xfrm>
            <a:off x="5225772" y="3395186"/>
            <a:ext cx="4178737" cy="1903333"/>
          </a:xfrm>
          <a:prstGeom prst="roundRect">
            <a:avLst>
              <a:gd name="adj" fmla="val 462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6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5225772" y="3395186"/>
            <a:ext cx="91440" cy="1903333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5549503" y="362747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Идентификувај примери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5549503" y="4061103"/>
            <a:ext cx="3622715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Препознај реални случаи на дезинформација и мисинформација во медиумите.</a:t>
            </a:r>
            <a:endParaRPr lang="en-US" sz="1500" dirty="0"/>
          </a:p>
        </p:txBody>
      </p:sp>
      <p:sp>
        <p:nvSpPr>
          <p:cNvPr id="11" name="Shape 9"/>
          <p:cNvSpPr/>
          <p:nvPr/>
        </p:nvSpPr>
        <p:spPr>
          <a:xfrm>
            <a:off x="9613940" y="3395186"/>
            <a:ext cx="4178737" cy="1903333"/>
          </a:xfrm>
          <a:prstGeom prst="roundRect">
            <a:avLst>
              <a:gd name="adj" fmla="val 462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6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9613940" y="3395186"/>
            <a:ext cx="91440" cy="1903333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9937671" y="3627477"/>
            <a:ext cx="2852976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Примени алатки за проверка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9937671" y="4061103"/>
            <a:ext cx="3622715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Користи практични алатки и техники за проверка на информации и процена на нивната доверливост.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837724" y="5534144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mk-MK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Со совладување </a:t>
            </a:r>
            <a:r>
              <a:rPr lang="ru-RU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на овие вештини, ќе станеш покритичен и посвесен потрошувач на информации во сè покомплексниот медиумски свет.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531739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mk-MK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Разбирање на терминологијата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324124" y="3077647"/>
            <a:ext cx="3629501" cy="1872853"/>
          </a:xfrm>
          <a:prstGeom prst="roundRect">
            <a:avLst>
              <a:gd name="adj" fmla="val 4697"/>
            </a:avLst>
          </a:prstGeom>
          <a:solidFill>
            <a:srgbClr val="8C98CA"/>
          </a:solidFill>
          <a:ln w="7620">
            <a:solidFill>
              <a:srgbClr val="727EB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541175" y="329469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Лажни вести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541175" y="3626498"/>
            <a:ext cx="3404830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4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Неточни или измислени информации претставени како вистински вести. Може да се шират преку традиционални медиуми или социјални мрежи.</a:t>
            </a:r>
            <a:endParaRPr lang="en-US" sz="1400" dirty="0"/>
          </a:p>
        </p:txBody>
      </p:sp>
      <p:sp>
        <p:nvSpPr>
          <p:cNvPr id="7" name="Shape 4"/>
          <p:cNvSpPr/>
          <p:nvPr/>
        </p:nvSpPr>
        <p:spPr>
          <a:xfrm>
            <a:off x="10163056" y="3077647"/>
            <a:ext cx="3629620" cy="1872853"/>
          </a:xfrm>
          <a:prstGeom prst="roundRect">
            <a:avLst>
              <a:gd name="adj" fmla="val 4697"/>
            </a:avLst>
          </a:prstGeom>
          <a:solidFill>
            <a:srgbClr val="8C98CA"/>
          </a:solidFill>
          <a:ln w="7620">
            <a:solidFill>
              <a:srgbClr val="727EB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0380107" y="329469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Дезинформација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0380107" y="3728323"/>
            <a:ext cx="319551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Лажни информации што </a:t>
            </a:r>
            <a:r>
              <a:rPr lang="ru-RU" sz="160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намерно се создаваат </a:t>
            </a:r>
            <a:r>
              <a:rPr lang="ru-RU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со цел да измамат или манипулираат со јавноста.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324124" y="5159931"/>
            <a:ext cx="7468553" cy="1537811"/>
          </a:xfrm>
          <a:prstGeom prst="roundRect">
            <a:avLst>
              <a:gd name="adj" fmla="val 5721"/>
            </a:avLst>
          </a:prstGeom>
          <a:solidFill>
            <a:srgbClr val="8C98CA"/>
          </a:solidFill>
          <a:ln w="7620">
            <a:solidFill>
              <a:srgbClr val="727EB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541175" y="537698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Мисинформација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541175" y="5810607"/>
            <a:ext cx="7034451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Неточни информации што се споделуваат без намера за штета — најчесто поради грешка или недоразбирање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5455" y="539948"/>
            <a:ext cx="4620339" cy="577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mk-MK" sz="36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</a:rPr>
              <a:t>Пример</a:t>
            </a:r>
            <a:endParaRPr lang="en-US" sz="3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55" y="1632823"/>
            <a:ext cx="6290191" cy="629019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62374" y="1608296"/>
            <a:ext cx="3541514" cy="288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ru-RU" sz="18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Гласина за промена на кариера кај позната личност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7562374" y="2093357"/>
            <a:ext cx="6290191" cy="628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ru-RU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Како мисинформација: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ru-RU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Гласина споделена без проверка на фактите дека позната личност ја напушта својата кариера за да започне нов бизнис.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7562374" y="2898219"/>
            <a:ext cx="6290191" cy="628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ru-RU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Како дезинформација: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ru-RU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Иста таква приказна, но намерно создадена со цел да се промовира неповрзан производ, користејќи го името на познатата личност.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7562374" y="3996663"/>
            <a:ext cx="629019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mk-MK" sz="1500" dirty="0">
                <a:solidFill>
                  <a:srgbClr val="8C98CA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Клучната разлика</a:t>
            </a:r>
            <a:r>
              <a:rPr lang="mk-MK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лежи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ru-RU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во намерите зад неточната информација</a:t>
            </a:r>
            <a:r>
              <a:rPr lang="en-US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199918"/>
            <a:ext cx="10517743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ru-RU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Зошто луѓето создаваат и споделуваат лажни вести?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234690"/>
            <a:ext cx="523637" cy="52363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4020145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Финансиска добивка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837724" y="4453771"/>
            <a:ext cx="414373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Создавање лажни вести за привлекување кликови и остварување приход од реклами.</a:t>
            </a:r>
            <a:endParaRPr lang="en-US" sz="16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274" y="3234690"/>
            <a:ext cx="523637" cy="52363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43274" y="4020145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Политичка агенда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5243274" y="4453771"/>
            <a:ext cx="414373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Користење дезинформации за влијание врз јавното мислење или манипулирање со изборни резултати.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8825" y="3234690"/>
            <a:ext cx="523637" cy="52363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48825" y="4020145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Забава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9648825" y="4453771"/>
            <a:ext cx="4143851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Сатирични вести што понекогаш можат да бидат погрешно разбрани како вистински, ако не се јасно означени како такви.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837724" y="5574182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Размисли за неодамнешен пример кога си наишол/а на лажна информација. Дали таа била споделена намерно или по грешка? Што можело да биде мотивот за нејзиното создавање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5696" y="874990"/>
            <a:ext cx="7683341" cy="592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ru-RU" sz="32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Предупредувачки знаци: Како да препознаеш лажни вести</a:t>
            </a:r>
            <a:endParaRPr lang="en-US" sz="3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2" y="1964531"/>
            <a:ext cx="302062" cy="37766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460183" y="1996083"/>
            <a:ext cx="2369820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mk-MK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Сомнителни извори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1460183" y="2493526"/>
            <a:ext cx="6960275" cy="644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Информации што доаѓаат од непознати или недоверливи извори, или од медиуми познати по сензационализам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2" y="3440192"/>
            <a:ext cx="302062" cy="3776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460183" y="3440192"/>
            <a:ext cx="2612946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mk-MK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Претерени наслови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1460183" y="3937635"/>
            <a:ext cx="6960275" cy="644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Наслови како „Шокантно!“ или „Неверојатно!“ создадени за да привлечат внимание, а не за да информираат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2" y="4865370"/>
            <a:ext cx="302062" cy="37766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460183" y="4934664"/>
            <a:ext cx="3578304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mk-MK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Емоционално набиен јазик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1460182" y="5337453"/>
            <a:ext cx="6960275" cy="322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Содржина што има за цел да предизвика гнев или страв често користи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емоции за манипулација со читателот.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2" y="6276737"/>
            <a:ext cx="302062" cy="37766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460183" y="6308288"/>
            <a:ext cx="2369820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mk-MK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Недостиг на докази</a:t>
            </a:r>
            <a:endParaRPr lang="en-US" sz="1850" dirty="0"/>
          </a:p>
        </p:txBody>
      </p:sp>
      <p:sp>
        <p:nvSpPr>
          <p:cNvPr id="14" name="Text 8"/>
          <p:cNvSpPr/>
          <p:nvPr/>
        </p:nvSpPr>
        <p:spPr>
          <a:xfrm>
            <a:off x="1460183" y="6805732"/>
            <a:ext cx="6960275" cy="322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Недостасуваат извори, референци или конкретни докази што ги поткрепуваат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тврдењата во статијата</a:t>
            </a:r>
            <a:endParaRPr lang="en-US" sz="15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9567" y="1996083"/>
            <a:ext cx="4912638" cy="49126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1818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420308"/>
            <a:ext cx="8966835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ru-RU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Студија на случај: Дезинформации за COVID-19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37724" y="4350306"/>
            <a:ext cx="12954952" cy="889873"/>
          </a:xfrm>
          <a:prstGeom prst="roundRect">
            <a:avLst>
              <a:gd name="adj" fmla="val 9886"/>
            </a:avLst>
          </a:prstGeom>
          <a:solidFill>
            <a:srgbClr val="FCF2B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155" y="4657249"/>
            <a:ext cx="261818" cy="20943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18404" y="4612005"/>
            <a:ext cx="1206484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За време на пандемијата, гласини за „чудотворни лекови“ против COVID-19 широко се распространуваа на социјалните мрежи.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837724" y="5685234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Како дезинформација: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743456" y="6202679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mk-MK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Тврдења </a:t>
            </a:r>
            <a:r>
              <a:rPr lang="ru-RU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создадени од поединци со цел да продадат одредени производи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743456" y="6610945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mk-MK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Намерно фабрикувани „истражувања“ или „исповеди“.</a:t>
            </a:r>
            <a:endParaRPr lang="en-US" sz="1400" dirty="0"/>
          </a:p>
        </p:txBody>
      </p:sp>
      <p:sp>
        <p:nvSpPr>
          <p:cNvPr id="10" name="Text 6"/>
          <p:cNvSpPr/>
          <p:nvPr/>
        </p:nvSpPr>
        <p:spPr>
          <a:xfrm>
            <a:off x="743456" y="7019211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mk-MK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Координирани </a:t>
            </a:r>
            <a:r>
              <a:rPr lang="ru-RU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кампањи за поткопување на официјалните здравствени препораки</a:t>
            </a:r>
            <a:endParaRPr lang="en-US" sz="1400" dirty="0"/>
          </a:p>
        </p:txBody>
      </p:sp>
      <p:sp>
        <p:nvSpPr>
          <p:cNvPr id="11" name="Text 7"/>
          <p:cNvSpPr/>
          <p:nvPr/>
        </p:nvSpPr>
        <p:spPr>
          <a:xfrm>
            <a:off x="7578328" y="5685234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Како мисинформација:</a:t>
            </a:r>
            <a:endParaRPr lang="en-US" sz="1900" dirty="0"/>
          </a:p>
        </p:txBody>
      </p:sp>
      <p:sp>
        <p:nvSpPr>
          <p:cNvPr id="12" name="Text 8"/>
          <p:cNvSpPr/>
          <p:nvPr/>
        </p:nvSpPr>
        <p:spPr>
          <a:xfrm>
            <a:off x="7578328" y="6202680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mk-MK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Добронамерно </a:t>
            </a:r>
            <a:r>
              <a:rPr lang="ru-RU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споделување од луѓе кои верувале во непроверени лекови</a:t>
            </a:r>
            <a:endParaRPr lang="en-US" sz="1400" dirty="0"/>
          </a:p>
        </p:txBody>
      </p:sp>
      <p:sp>
        <p:nvSpPr>
          <p:cNvPr id="13" name="Text 9"/>
          <p:cNvSpPr/>
          <p:nvPr/>
        </p:nvSpPr>
        <p:spPr>
          <a:xfrm>
            <a:off x="7578328" y="6610945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mk-MK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Погрешно толкување на научни истражувања</a:t>
            </a:r>
            <a:endParaRPr lang="en-US" sz="1400" dirty="0"/>
          </a:p>
        </p:txBody>
      </p:sp>
      <p:sp>
        <p:nvSpPr>
          <p:cNvPr id="14" name="Text 10"/>
          <p:cNvSpPr/>
          <p:nvPr/>
        </p:nvSpPr>
        <p:spPr>
          <a:xfrm>
            <a:off x="7578328" y="7019211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mk-MK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Споделување </a:t>
            </a:r>
            <a:r>
              <a:rPr lang="ru-RU" sz="14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традиционални или културни лекови без намера за штета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848558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ru-RU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Практични алатки за проверка на информации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37724" y="2394466"/>
            <a:ext cx="209431" cy="1522571"/>
          </a:xfrm>
          <a:prstGeom prst="roundRect">
            <a:avLst>
              <a:gd name="adj" fmla="val 42005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256586" y="2603897"/>
            <a:ext cx="2806065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ru-RU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Веб-страници за проверка на факти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1256586" y="3037522"/>
            <a:ext cx="7049691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Користи страници како Faktograf (Хрватска) или Raskrikavanje (Србија) за да провериш вести и тврдења.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151811" y="4126468"/>
            <a:ext cx="209431" cy="1522571"/>
          </a:xfrm>
          <a:prstGeom prst="roundRect">
            <a:avLst>
              <a:gd name="adj" fmla="val 42005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570673" y="4335899"/>
            <a:ext cx="2594729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Обрнато пребарување на слики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570673" y="4769525"/>
            <a:ext cx="6735604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Користи Google Reverse Image Search или TinEye за да провериш дали сликата е изменета или извадена од контекст.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466017" y="5858470"/>
            <a:ext cx="209431" cy="1522571"/>
          </a:xfrm>
          <a:prstGeom prst="roundRect">
            <a:avLst>
              <a:gd name="adj" fmla="val 42005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884878" y="6067901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Проверка на изворот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1884878" y="6501527"/>
            <a:ext cx="642139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ru-RU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Следи ја информацијата до нејзиниот оригинален извор. Ако не може да се поврзе со доверлив извор, биди скептичен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875</Words>
  <Application>Microsoft Office PowerPoint</Application>
  <PresentationFormat>Custom</PresentationFormat>
  <Paragraphs>106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Source Sans 3</vt:lpstr>
      <vt:lpstr>Source Serif 4 Semi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Center for Intercultural Dialogue</cp:lastModifiedBy>
  <cp:revision>3</cp:revision>
  <dcterms:created xsi:type="dcterms:W3CDTF">2025-09-11T13:06:23Z</dcterms:created>
  <dcterms:modified xsi:type="dcterms:W3CDTF">2025-10-22T12:01:34Z</dcterms:modified>
</cp:coreProperties>
</file>