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embeddedFontLst>
    <p:embeddedFont>
      <p:font typeface="Host Grotesk Medium" panose="020B0604020202020204" charset="0"/>
      <p:regular r:id="rId15"/>
    </p:embeddedFont>
    <p:embeddedFont>
      <p:font typeface="Roboto" panose="02000000000000000000"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2" d="100"/>
          <a:sy n="102" d="100"/>
        </p:scale>
        <p:origin x="13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15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txBody>
          <a:bodyPr/>
          <a:lstStyle/>
          <a:p>
            <a:endParaRPr lang="en-US"/>
          </a:p>
        </p:txBody>
      </p:sp>
      <p:sp>
        <p:nvSpPr>
          <p:cNvPr id="3" name="Shape 1"/>
          <p:cNvSpPr/>
          <p:nvPr/>
        </p:nvSpPr>
        <p:spPr>
          <a:xfrm>
            <a:off x="0" y="0"/>
            <a:ext cx="14630400" cy="8229600"/>
          </a:xfrm>
          <a:prstGeom prst="rect">
            <a:avLst/>
          </a:prstGeom>
          <a:solidFill>
            <a:srgbClr val="FAF9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pic>
        <p:nvPicPr>
          <p:cNvPr id="3" name="Image 1" descr="preencoded.png"/>
          <p:cNvPicPr>
            <a:picLocks noChangeAspect="1"/>
          </p:cNvPicPr>
          <p:nvPr/>
        </p:nvPicPr>
        <p:blipFill>
          <a:blip r:embed="rId4"/>
          <a:stretch>
            <a:fillRect/>
          </a:stretch>
        </p:blipFill>
        <p:spPr>
          <a:xfrm>
            <a:off x="793790" y="2148364"/>
            <a:ext cx="1328261" cy="1328261"/>
          </a:xfrm>
          <a:prstGeom prst="rect">
            <a:avLst/>
          </a:prstGeom>
        </p:spPr>
      </p:pic>
      <p:sp>
        <p:nvSpPr>
          <p:cNvPr id="4" name="Text 0"/>
          <p:cNvSpPr/>
          <p:nvPr/>
        </p:nvSpPr>
        <p:spPr>
          <a:xfrm>
            <a:off x="3448645" y="2123480"/>
            <a:ext cx="4586168" cy="310158"/>
          </a:xfrm>
          <a:prstGeom prst="rect">
            <a:avLst/>
          </a:prstGeom>
          <a:noFill/>
          <a:ln/>
        </p:spPr>
        <p:txBody>
          <a:bodyPr wrap="none" lIns="0" tIns="0" rIns="0" bIns="0" rtlCol="0" anchor="t"/>
          <a:lstStyle/>
          <a:p>
            <a:pPr marL="0" indent="0" algn="ctr">
              <a:lnSpc>
                <a:spcPts val="2400"/>
              </a:lnSpc>
              <a:buNone/>
            </a:pPr>
            <a:r>
              <a:rPr lang="en-US" sz="1950" dirty="0">
                <a:solidFill>
                  <a:srgbClr val="2E3C4E"/>
                </a:solidFill>
                <a:latin typeface="Host Grotesk Medium" pitchFamily="34" charset="0"/>
                <a:ea typeface="Host Grotesk Medium" pitchFamily="34" charset="-122"/>
                <a:cs typeface="Host Grotesk Medium" pitchFamily="34" charset="-120"/>
              </a:rPr>
              <a:t>MEDIActive Youth: Informing the Balkans</a:t>
            </a:r>
            <a:endParaRPr lang="en-US" sz="1950" dirty="0"/>
          </a:p>
        </p:txBody>
      </p:sp>
      <p:sp>
        <p:nvSpPr>
          <p:cNvPr id="5" name="Text 1"/>
          <p:cNvSpPr/>
          <p:nvPr/>
        </p:nvSpPr>
        <p:spPr>
          <a:xfrm>
            <a:off x="793790" y="3997523"/>
            <a:ext cx="7556421" cy="1711642"/>
          </a:xfrm>
          <a:prstGeom prst="rect">
            <a:avLst/>
          </a:prstGeom>
          <a:noFill/>
          <a:ln/>
        </p:spPr>
        <p:txBody>
          <a:bodyPr wrap="square" lIns="0" tIns="0" rIns="0" bIns="0" rtlCol="0" anchor="t"/>
          <a:lstStyle/>
          <a:p>
            <a:pPr marL="0" indent="0" algn="l">
              <a:lnSpc>
                <a:spcPts val="6700"/>
              </a:lnSpc>
              <a:buNone/>
            </a:pPr>
            <a:r>
              <a:rPr lang="ru-RU" sz="5350" dirty="0">
                <a:solidFill>
                  <a:srgbClr val="2E3C4E"/>
                </a:solidFill>
                <a:latin typeface="Host Grotesk Medium" pitchFamily="34" charset="0"/>
                <a:ea typeface="Host Grotesk Medium" pitchFamily="34" charset="-122"/>
                <a:cs typeface="Host Grotesk Medium" pitchFamily="34" charset="-120"/>
              </a:rPr>
              <a:t>Алатки за проверка на факти и верификација</a:t>
            </a:r>
            <a:endParaRPr lang="en-US" sz="5350" dirty="0"/>
          </a:p>
        </p:txBody>
      </p:sp>
      <p:sp>
        <p:nvSpPr>
          <p:cNvPr id="6" name="Text 2"/>
          <p:cNvSpPr/>
          <p:nvPr/>
        </p:nvSpPr>
        <p:spPr>
          <a:xfrm>
            <a:off x="793790" y="6006822"/>
            <a:ext cx="7556421" cy="297656"/>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Навигирање низ информативниот пејзаж со самодоверба.</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793790" y="3440430"/>
            <a:ext cx="7281862"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Дополнителни предизвици при проверка на факти</a:t>
            </a:r>
            <a:endParaRPr lang="en-US" sz="3900" dirty="0"/>
          </a:p>
        </p:txBody>
      </p:sp>
      <p:sp>
        <p:nvSpPr>
          <p:cNvPr id="4" name="Text 1"/>
          <p:cNvSpPr/>
          <p:nvPr/>
        </p:nvSpPr>
        <p:spPr>
          <a:xfrm>
            <a:off x="793790" y="4556522"/>
            <a:ext cx="3503771" cy="372070"/>
          </a:xfrm>
          <a:prstGeom prst="rect">
            <a:avLst/>
          </a:prstGeom>
          <a:noFill/>
          <a:ln/>
        </p:spPr>
        <p:txBody>
          <a:bodyPr wrap="none" lIns="0" tIns="0" rIns="0" bIns="0" rtlCol="0" anchor="t"/>
          <a:lstStyle/>
          <a:p>
            <a:pPr marL="0" indent="0" algn="l">
              <a:lnSpc>
                <a:spcPts val="2900"/>
              </a:lnSpc>
              <a:buNone/>
            </a:pPr>
            <a:r>
              <a:rPr lang="mk-MK" sz="2300" dirty="0">
                <a:solidFill>
                  <a:srgbClr val="373B48"/>
                </a:solidFill>
                <a:latin typeface="Host Grotesk Medium" pitchFamily="34" charset="0"/>
                <a:ea typeface="Host Grotesk Medium" pitchFamily="34" charset="-122"/>
                <a:cs typeface="Host Grotesk Medium" pitchFamily="34" charset="-120"/>
              </a:rPr>
              <a:t>Погрешно толкување на сатира</a:t>
            </a:r>
            <a:endParaRPr lang="en-US" sz="2300" dirty="0"/>
          </a:p>
        </p:txBody>
      </p:sp>
      <p:sp>
        <p:nvSpPr>
          <p:cNvPr id="5" name="Text 2"/>
          <p:cNvSpPr/>
          <p:nvPr/>
        </p:nvSpPr>
        <p:spPr>
          <a:xfrm>
            <a:off x="793790" y="5126950"/>
            <a:ext cx="6279356" cy="1190625"/>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Сатирични веб-страници како The Onion или The Borowitz Report често објавуваат претерувани или измислени приказни со хумористична цел. Проверувачите на факти треба да бидат свесни за овие извори за да избегнат мешање на сатира со вистински вести.</a:t>
            </a:r>
            <a:endParaRPr lang="en-US" sz="1550" dirty="0"/>
          </a:p>
        </p:txBody>
      </p:sp>
      <p:sp>
        <p:nvSpPr>
          <p:cNvPr id="6" name="Text 3"/>
          <p:cNvSpPr/>
          <p:nvPr/>
        </p:nvSpPr>
        <p:spPr>
          <a:xfrm>
            <a:off x="7564874" y="4556522"/>
            <a:ext cx="2977039" cy="372070"/>
          </a:xfrm>
          <a:prstGeom prst="rect">
            <a:avLst/>
          </a:prstGeom>
          <a:noFill/>
          <a:ln/>
        </p:spPr>
        <p:txBody>
          <a:bodyPr wrap="none" lIns="0" tIns="0" rIns="0" bIns="0" rtlCol="0" anchor="t"/>
          <a:lstStyle/>
          <a:p>
            <a:pPr marL="0" indent="0" algn="l">
              <a:lnSpc>
                <a:spcPts val="2900"/>
              </a:lnSpc>
              <a:buNone/>
            </a:pPr>
            <a:r>
              <a:rPr lang="mk-MK" sz="2300" dirty="0">
                <a:solidFill>
                  <a:srgbClr val="373B48"/>
                </a:solidFill>
                <a:latin typeface="Host Grotesk Medium" pitchFamily="34" charset="0"/>
                <a:ea typeface="Host Grotesk Medium" pitchFamily="34" charset="-122"/>
                <a:cs typeface="Host Grotesk Medium" pitchFamily="34" charset="-120"/>
              </a:rPr>
              <a:t>Игнорирање на контекстот</a:t>
            </a:r>
            <a:endParaRPr lang="en-US" sz="2300" dirty="0"/>
          </a:p>
        </p:txBody>
      </p:sp>
      <p:sp>
        <p:nvSpPr>
          <p:cNvPr id="7" name="Text 4"/>
          <p:cNvSpPr/>
          <p:nvPr/>
        </p:nvSpPr>
        <p:spPr>
          <a:xfrm>
            <a:off x="7564874" y="5126950"/>
            <a:ext cx="6279356"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Дури и вистински информации можат да бидат погрешно претставени ако се извадени од контекст. Секогаш разгледувај го поширокиот контекст во кој е дадена изјавата или статистиката.</a:t>
            </a:r>
            <a:endParaRPr lang="en-US" sz="1550" dirty="0"/>
          </a:p>
        </p:txBody>
      </p:sp>
      <p:sp>
        <p:nvSpPr>
          <p:cNvPr id="8" name="Text 5"/>
          <p:cNvSpPr/>
          <p:nvPr/>
        </p:nvSpPr>
        <p:spPr>
          <a:xfrm>
            <a:off x="7564874" y="6198513"/>
            <a:ext cx="6279356"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Пример: Извештај за стапки на криминал може да звучи загрижувачки, но важно е да се провери во кој временски период и под кои околности се забележани тие бројки</a:t>
            </a:r>
            <a:r>
              <a:rPr lang="en-US" sz="1550" dirty="0">
                <a:solidFill>
                  <a:srgbClr val="384653"/>
                </a:solidFill>
                <a:latin typeface="Roboto" pitchFamily="34" charset="0"/>
                <a:ea typeface="Roboto" pitchFamily="34" charset="-122"/>
                <a:cs typeface="Roboto" pitchFamily="34" charset="-120"/>
              </a:rPr>
              <a:t>.</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30248"/>
            <a:ext cx="7704058"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Важноста на проверката на факти</a:t>
            </a:r>
            <a:endParaRPr lang="en-US" sz="3900" dirty="0"/>
          </a:p>
        </p:txBody>
      </p:sp>
      <p:sp>
        <p:nvSpPr>
          <p:cNvPr id="3" name="Text 1"/>
          <p:cNvSpPr/>
          <p:nvPr/>
        </p:nvSpPr>
        <p:spPr>
          <a:xfrm>
            <a:off x="1091446" y="2344817"/>
            <a:ext cx="12745164" cy="1488400"/>
          </a:xfrm>
          <a:prstGeom prst="rect">
            <a:avLst/>
          </a:prstGeom>
          <a:noFill/>
          <a:ln/>
        </p:spPr>
        <p:txBody>
          <a:bodyPr wrap="square" lIns="0" tIns="0" rIns="0" bIns="0" rtlCol="0" anchor="t"/>
          <a:lstStyle/>
          <a:p>
            <a:pPr marL="0" indent="0" algn="l">
              <a:lnSpc>
                <a:spcPts val="3900"/>
              </a:lnSpc>
              <a:buNone/>
            </a:pPr>
            <a:r>
              <a:rPr lang="ru-RU" sz="3100" dirty="0">
                <a:solidFill>
                  <a:srgbClr val="2E3C4E"/>
                </a:solidFill>
                <a:latin typeface="Host Grotesk Medium" pitchFamily="34" charset="0"/>
                <a:ea typeface="Host Grotesk Medium" pitchFamily="34" charset="-122"/>
                <a:cs typeface="Host Grotesk Medium" pitchFamily="34" charset="-120"/>
              </a:rPr>
              <a:t>Во 21-от век, кога информациите се сè подостапни но често и недоверливи, важноста на проверката и верификацијата на факти не може да се занемари.</a:t>
            </a:r>
            <a:endParaRPr lang="en-US" sz="3100" dirty="0"/>
          </a:p>
        </p:txBody>
      </p:sp>
      <p:sp>
        <p:nvSpPr>
          <p:cNvPr id="4" name="Shape 2"/>
          <p:cNvSpPr/>
          <p:nvPr/>
        </p:nvSpPr>
        <p:spPr>
          <a:xfrm>
            <a:off x="793790" y="2047161"/>
            <a:ext cx="22860" cy="2083713"/>
          </a:xfrm>
          <a:prstGeom prst="rect">
            <a:avLst/>
          </a:prstGeom>
          <a:solidFill>
            <a:srgbClr val="95CCDA"/>
          </a:solidFill>
          <a:ln/>
        </p:spPr>
        <p:txBody>
          <a:bodyPr/>
          <a:lstStyle/>
          <a:p>
            <a:endParaRPr lang="en-US"/>
          </a:p>
        </p:txBody>
      </p:sp>
      <p:sp>
        <p:nvSpPr>
          <p:cNvPr id="5" name="Text 3"/>
          <p:cNvSpPr/>
          <p:nvPr/>
        </p:nvSpPr>
        <p:spPr>
          <a:xfrm>
            <a:off x="793790" y="4453295"/>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384653"/>
                </a:solidFill>
                <a:latin typeface="Host Grotesk Medium" pitchFamily="34" charset="0"/>
                <a:ea typeface="Host Grotesk Medium" pitchFamily="34" charset="-122"/>
                <a:cs typeface="Host Grotesk Medium" pitchFamily="34" charset="-120"/>
              </a:rPr>
              <a:t>3</a:t>
            </a:r>
            <a:endParaRPr lang="en-US" sz="5150" dirty="0"/>
          </a:p>
        </p:txBody>
      </p:sp>
      <p:sp>
        <p:nvSpPr>
          <p:cNvPr id="6" name="Text 4"/>
          <p:cNvSpPr/>
          <p:nvPr/>
        </p:nvSpPr>
        <p:spPr>
          <a:xfrm>
            <a:off x="1644372" y="5356265"/>
            <a:ext cx="2480905" cy="310158"/>
          </a:xfrm>
          <a:prstGeom prst="rect">
            <a:avLst/>
          </a:prstGeom>
          <a:noFill/>
          <a:ln/>
        </p:spPr>
        <p:txBody>
          <a:bodyPr wrap="none" lIns="0" tIns="0" rIns="0" bIns="0" rtlCol="0" anchor="t"/>
          <a:lstStyle/>
          <a:p>
            <a:pPr marL="0" indent="0" algn="ctr">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Клучни алатки</a:t>
            </a:r>
            <a:endParaRPr lang="en-US" sz="1950" dirty="0"/>
          </a:p>
        </p:txBody>
      </p:sp>
      <p:sp>
        <p:nvSpPr>
          <p:cNvPr id="7" name="Text 5"/>
          <p:cNvSpPr/>
          <p:nvPr/>
        </p:nvSpPr>
        <p:spPr>
          <a:xfrm>
            <a:off x="793790" y="5785485"/>
            <a:ext cx="4182189" cy="297656"/>
          </a:xfrm>
          <a:prstGeom prst="rect">
            <a:avLst/>
          </a:prstGeom>
          <a:noFill/>
          <a:ln/>
        </p:spPr>
        <p:txBody>
          <a:bodyPr wrap="none" lIns="0" tIns="0" rIns="0" bIns="0" rtlCol="0" anchor="t"/>
          <a:lstStyle/>
          <a:p>
            <a:pPr marL="0" indent="0" algn="ctr">
              <a:lnSpc>
                <a:spcPts val="2300"/>
              </a:lnSpc>
              <a:buNone/>
            </a:pPr>
            <a:r>
              <a:rPr lang="en-US" sz="1550" dirty="0">
                <a:solidFill>
                  <a:srgbClr val="384653"/>
                </a:solidFill>
                <a:latin typeface="Roboto" pitchFamily="34" charset="0"/>
                <a:ea typeface="Roboto" pitchFamily="34" charset="-122"/>
                <a:cs typeface="Roboto" pitchFamily="34" charset="-120"/>
              </a:rPr>
              <a:t>Google Fact Check Explorer, Snopes, PolitiFact</a:t>
            </a:r>
            <a:endParaRPr lang="en-US" sz="1550" dirty="0"/>
          </a:p>
        </p:txBody>
      </p:sp>
      <p:sp>
        <p:nvSpPr>
          <p:cNvPr id="8" name="Text 6"/>
          <p:cNvSpPr/>
          <p:nvPr/>
        </p:nvSpPr>
        <p:spPr>
          <a:xfrm>
            <a:off x="5223986" y="4453295"/>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384653"/>
                </a:solidFill>
                <a:latin typeface="Host Grotesk Medium" pitchFamily="34" charset="0"/>
                <a:ea typeface="Host Grotesk Medium" pitchFamily="34" charset="-122"/>
                <a:cs typeface="Host Grotesk Medium" pitchFamily="34" charset="-120"/>
              </a:rPr>
              <a:t>4</a:t>
            </a:r>
            <a:endParaRPr lang="en-US" sz="5150" dirty="0"/>
          </a:p>
        </p:txBody>
      </p:sp>
      <p:sp>
        <p:nvSpPr>
          <p:cNvPr id="9" name="Text 7"/>
          <p:cNvSpPr/>
          <p:nvPr/>
        </p:nvSpPr>
        <p:spPr>
          <a:xfrm>
            <a:off x="6014561" y="5356265"/>
            <a:ext cx="2601158" cy="310158"/>
          </a:xfrm>
          <a:prstGeom prst="rect">
            <a:avLst/>
          </a:prstGeom>
          <a:noFill/>
          <a:ln/>
        </p:spPr>
        <p:txBody>
          <a:bodyPr wrap="none" lIns="0" tIns="0" rIns="0" bIns="0" rtlCol="0" anchor="t"/>
          <a:lstStyle/>
          <a:p>
            <a:pPr marL="0" indent="0" algn="ctr">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Техники за верификација</a:t>
            </a:r>
            <a:endParaRPr lang="en-US" sz="1950" dirty="0"/>
          </a:p>
        </p:txBody>
      </p:sp>
      <p:sp>
        <p:nvSpPr>
          <p:cNvPr id="10" name="Text 8"/>
          <p:cNvSpPr/>
          <p:nvPr/>
        </p:nvSpPr>
        <p:spPr>
          <a:xfrm>
            <a:off x="5223986" y="5785485"/>
            <a:ext cx="4182308" cy="595313"/>
          </a:xfrm>
          <a:prstGeom prst="rect">
            <a:avLst/>
          </a:prstGeom>
          <a:noFill/>
          <a:ln/>
        </p:spPr>
        <p:txBody>
          <a:bodyPr wrap="square" lIns="0" tIns="0" rIns="0" bIns="0" rtlCol="0" anchor="t"/>
          <a:lstStyle/>
          <a:p>
            <a:pPr marL="0" indent="0" algn="ctr">
              <a:lnSpc>
                <a:spcPts val="2300"/>
              </a:lnSpc>
              <a:buNone/>
            </a:pPr>
            <a:r>
              <a:rPr lang="ru-RU" sz="1550" dirty="0">
                <a:solidFill>
                  <a:srgbClr val="384653"/>
                </a:solidFill>
                <a:latin typeface="Roboto" pitchFamily="34" charset="0"/>
                <a:ea typeface="Roboto" pitchFamily="34" charset="-122"/>
                <a:cs typeface="Roboto" pitchFamily="34" charset="-120"/>
              </a:rPr>
              <a:t>Вкрстена проверка, обратно пребарување на слики, проверка на метаподатоци, проценка на изворот</a:t>
            </a:r>
            <a:endParaRPr lang="en-US" sz="1550" dirty="0"/>
          </a:p>
        </p:txBody>
      </p:sp>
      <p:sp>
        <p:nvSpPr>
          <p:cNvPr id="11" name="Text 9"/>
          <p:cNvSpPr/>
          <p:nvPr/>
        </p:nvSpPr>
        <p:spPr>
          <a:xfrm>
            <a:off x="9654302" y="4453295"/>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384653"/>
                </a:solidFill>
                <a:latin typeface="Host Grotesk Medium" pitchFamily="34" charset="0"/>
                <a:ea typeface="Host Grotesk Medium" pitchFamily="34" charset="-122"/>
                <a:cs typeface="Host Grotesk Medium" pitchFamily="34" charset="-120"/>
              </a:rPr>
              <a:t>4</a:t>
            </a:r>
            <a:endParaRPr lang="en-US" sz="5150" dirty="0"/>
          </a:p>
        </p:txBody>
      </p:sp>
      <p:sp>
        <p:nvSpPr>
          <p:cNvPr id="12" name="Text 10"/>
          <p:cNvSpPr/>
          <p:nvPr/>
        </p:nvSpPr>
        <p:spPr>
          <a:xfrm>
            <a:off x="10505003" y="5356265"/>
            <a:ext cx="2480905" cy="310158"/>
          </a:xfrm>
          <a:prstGeom prst="rect">
            <a:avLst/>
          </a:prstGeom>
          <a:noFill/>
          <a:ln/>
        </p:spPr>
        <p:txBody>
          <a:bodyPr wrap="none" lIns="0" tIns="0" rIns="0" bIns="0" rtlCol="0" anchor="t"/>
          <a:lstStyle/>
          <a:p>
            <a:pPr marL="0" indent="0" algn="ctr">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Чести грешки</a:t>
            </a:r>
            <a:endParaRPr lang="en-US" sz="1950" dirty="0"/>
          </a:p>
        </p:txBody>
      </p:sp>
      <p:sp>
        <p:nvSpPr>
          <p:cNvPr id="13" name="Text 11"/>
          <p:cNvSpPr/>
          <p:nvPr/>
        </p:nvSpPr>
        <p:spPr>
          <a:xfrm>
            <a:off x="9654302" y="5785485"/>
            <a:ext cx="4182308" cy="595313"/>
          </a:xfrm>
          <a:prstGeom prst="rect">
            <a:avLst/>
          </a:prstGeom>
          <a:noFill/>
          <a:ln/>
        </p:spPr>
        <p:txBody>
          <a:bodyPr wrap="square" lIns="0" tIns="0" rIns="0" bIns="0" rtlCol="0" anchor="t"/>
          <a:lstStyle/>
          <a:p>
            <a:pPr marL="0" indent="0" algn="ctr">
              <a:lnSpc>
                <a:spcPts val="2300"/>
              </a:lnSpc>
              <a:buNone/>
            </a:pPr>
            <a:r>
              <a:rPr lang="mk-MK" sz="1550" dirty="0">
                <a:solidFill>
                  <a:srgbClr val="384653"/>
                </a:solidFill>
                <a:latin typeface="Roboto" pitchFamily="34" charset="0"/>
                <a:ea typeface="Roboto" pitchFamily="34" charset="-122"/>
                <a:cs typeface="Roboto" pitchFamily="34" charset="-120"/>
              </a:rPr>
              <a:t>Потврдувачка </a:t>
            </a:r>
            <a:r>
              <a:rPr lang="ru-RU" sz="1550" dirty="0">
                <a:solidFill>
                  <a:srgbClr val="384653"/>
                </a:solidFill>
                <a:latin typeface="Roboto" pitchFamily="34" charset="0"/>
                <a:ea typeface="Roboto" pitchFamily="34" charset="-122"/>
                <a:cs typeface="Roboto" pitchFamily="34" charset="-120"/>
              </a:rPr>
              <a:t>пристрасност, преголема зависност од еден извор, погрешно толкување на сатира, игнорирање на контекстот</a:t>
            </a:r>
            <a:endParaRPr lang="en-US" sz="1550" dirty="0"/>
          </a:p>
        </p:txBody>
      </p:sp>
      <p:sp>
        <p:nvSpPr>
          <p:cNvPr id="14" name="Text 12"/>
          <p:cNvSpPr/>
          <p:nvPr/>
        </p:nvSpPr>
        <p:spPr>
          <a:xfrm>
            <a:off x="805220" y="7049591"/>
            <a:ext cx="13042821" cy="595313"/>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Со користење на вистинските алатки, примена на критички техники и свесност за честите грешки, поединците можат да развијат силни вештини за проверка на факти, кои придонесуваат за поинформирано и критички освестено општество.</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837259"/>
            <a:ext cx="13042821" cy="1860590"/>
          </a:xfrm>
          <a:prstGeom prst="rect">
            <a:avLst/>
          </a:prstGeom>
          <a:noFill/>
          <a:ln/>
        </p:spPr>
        <p:txBody>
          <a:bodyPr wrap="none" lIns="0" tIns="0" rIns="0" bIns="0" rtlCol="0" anchor="t"/>
          <a:lstStyle/>
          <a:p>
            <a:pPr marL="0" indent="0" algn="ctr">
              <a:lnSpc>
                <a:spcPts val="14650"/>
              </a:lnSpc>
              <a:buNone/>
            </a:pPr>
            <a:r>
              <a:rPr lang="mk-MK" sz="11700" dirty="0">
                <a:solidFill>
                  <a:srgbClr val="2E3C4E"/>
                </a:solidFill>
                <a:latin typeface="Host Grotesk Medium" pitchFamily="34" charset="0"/>
                <a:ea typeface="Host Grotesk Medium" pitchFamily="34" charset="-122"/>
                <a:cs typeface="Host Grotesk Medium" pitchFamily="34" charset="-120"/>
              </a:rPr>
              <a:t>Ви благодариме!</a:t>
            </a:r>
            <a:endParaRPr lang="en-US" sz="11700" dirty="0"/>
          </a:p>
        </p:txBody>
      </p:sp>
      <p:sp>
        <p:nvSpPr>
          <p:cNvPr id="3" name="Text 1"/>
          <p:cNvSpPr/>
          <p:nvPr/>
        </p:nvSpPr>
        <p:spPr>
          <a:xfrm>
            <a:off x="793790" y="5094684"/>
            <a:ext cx="13042821" cy="297656"/>
          </a:xfrm>
          <a:prstGeom prst="rect">
            <a:avLst/>
          </a:prstGeom>
          <a:noFill/>
          <a:ln/>
        </p:spPr>
        <p:txBody>
          <a:bodyPr wrap="none" lIns="0" tIns="0" rIns="0" bIns="0" rtlCol="0" anchor="t"/>
          <a:lstStyle/>
          <a:p>
            <a:pPr marL="0" indent="0" algn="ctr">
              <a:lnSpc>
                <a:spcPts val="2300"/>
              </a:lnSpc>
              <a:buNone/>
            </a:pPr>
            <a:r>
              <a:rPr lang="mk-MK" sz="1550" dirty="0">
                <a:solidFill>
                  <a:srgbClr val="384653"/>
                </a:solidFill>
                <a:latin typeface="Roboto" pitchFamily="34" charset="0"/>
                <a:ea typeface="Roboto" pitchFamily="34" charset="-122"/>
                <a:cs typeface="Roboto" pitchFamily="34" charset="-120"/>
              </a:rPr>
              <a:t>Прашања?</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3199448"/>
            <a:ext cx="7784602" cy="1190625"/>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Во денешниот динамичен дигитален свет, дезинформациите и мисинформациите се шират со голема брзина, па затоа е клучно да се развијат вештини за проверка на факти и верификација на информации. Способноста критички да се анализираат вести и податоци е неопходна за сите — од новинари и едукатори до секојдневни корисници на медиуми.</a:t>
            </a:r>
            <a:endParaRPr lang="en-US" sz="1550" dirty="0"/>
          </a:p>
        </p:txBody>
      </p:sp>
      <p:sp>
        <p:nvSpPr>
          <p:cNvPr id="4" name="Text 1"/>
          <p:cNvSpPr/>
          <p:nvPr/>
        </p:nvSpPr>
        <p:spPr>
          <a:xfrm>
            <a:off x="793790" y="4811278"/>
            <a:ext cx="7784602" cy="595313"/>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Оваа презентација ги разгледува клучните алатки и ресурси, ефективните техники за проверка на извори, како и честите грешки што треба да се избегнуваат при проверка на факти.</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650688"/>
            <a:ext cx="4961811" cy="620078"/>
          </a:xfrm>
          <a:prstGeom prst="rect">
            <a:avLst/>
          </a:prstGeom>
          <a:noFill/>
          <a:ln/>
        </p:spPr>
        <p:txBody>
          <a:bodyPr wrap="none" lIns="0" tIns="0" rIns="0" bIns="0" rtlCol="0" anchor="t"/>
          <a:lstStyle/>
          <a:p>
            <a:pPr marL="0" indent="0" algn="l">
              <a:lnSpc>
                <a:spcPts val="4850"/>
              </a:lnSpc>
              <a:buNone/>
            </a:pPr>
            <a:r>
              <a:rPr lang="mk-MK" sz="3900" dirty="0">
                <a:solidFill>
                  <a:srgbClr val="2E3C4E"/>
                </a:solidFill>
                <a:latin typeface="Host Grotesk Medium" pitchFamily="34" charset="0"/>
                <a:ea typeface="Host Grotesk Medium" pitchFamily="34" charset="-122"/>
                <a:cs typeface="Host Grotesk Medium" pitchFamily="34" charset="-120"/>
              </a:rPr>
              <a:t>Агенда</a:t>
            </a:r>
            <a:endParaRPr lang="en-US" sz="3900" dirty="0"/>
          </a:p>
        </p:txBody>
      </p:sp>
      <p:sp>
        <p:nvSpPr>
          <p:cNvPr id="3" name="Shape 1"/>
          <p:cNvSpPr/>
          <p:nvPr/>
        </p:nvSpPr>
        <p:spPr>
          <a:xfrm>
            <a:off x="793790" y="3667601"/>
            <a:ext cx="446484" cy="446484"/>
          </a:xfrm>
          <a:prstGeom prst="roundRect">
            <a:avLst>
              <a:gd name="adj" fmla="val 18670"/>
            </a:avLst>
          </a:prstGeom>
          <a:solidFill>
            <a:srgbClr val="D9EDF2"/>
          </a:solidFill>
          <a:ln w="7620">
            <a:solidFill>
              <a:srgbClr val="BFD3D8"/>
            </a:solidFill>
            <a:prstDash val="solid"/>
          </a:ln>
        </p:spPr>
        <p:txBody>
          <a:bodyPr/>
          <a:lstStyle/>
          <a:p>
            <a:endParaRPr lang="en-US"/>
          </a:p>
        </p:txBody>
      </p:sp>
      <p:sp>
        <p:nvSpPr>
          <p:cNvPr id="4" name="Text 2"/>
          <p:cNvSpPr/>
          <p:nvPr/>
        </p:nvSpPr>
        <p:spPr>
          <a:xfrm>
            <a:off x="868204" y="370480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384653"/>
                </a:solidFill>
                <a:latin typeface="Host Grotesk Medium" pitchFamily="34" charset="0"/>
                <a:ea typeface="Host Grotesk Medium" pitchFamily="34" charset="-122"/>
                <a:cs typeface="Host Grotesk Medium" pitchFamily="34" charset="-120"/>
              </a:rPr>
              <a:t>1</a:t>
            </a:r>
            <a:endParaRPr lang="en-US" sz="2300" dirty="0"/>
          </a:p>
        </p:txBody>
      </p:sp>
      <p:sp>
        <p:nvSpPr>
          <p:cNvPr id="5" name="Text 3"/>
          <p:cNvSpPr/>
          <p:nvPr/>
        </p:nvSpPr>
        <p:spPr>
          <a:xfrm>
            <a:off x="1438632" y="3735824"/>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Алатки и ресурси</a:t>
            </a:r>
            <a:endParaRPr lang="en-US" sz="1950" dirty="0"/>
          </a:p>
        </p:txBody>
      </p:sp>
      <p:sp>
        <p:nvSpPr>
          <p:cNvPr id="6" name="Text 4"/>
          <p:cNvSpPr/>
          <p:nvPr/>
        </p:nvSpPr>
        <p:spPr>
          <a:xfrm>
            <a:off x="1438632" y="4165044"/>
            <a:ext cx="3537347"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Истражи бесплатни и достапни платформи создадени за проверка на автентичноста на вести, слики и друг медиумски материјал.</a:t>
            </a:r>
            <a:endParaRPr lang="en-US" sz="1550" dirty="0"/>
          </a:p>
        </p:txBody>
      </p:sp>
      <p:sp>
        <p:nvSpPr>
          <p:cNvPr id="7" name="Shape 5"/>
          <p:cNvSpPr/>
          <p:nvPr/>
        </p:nvSpPr>
        <p:spPr>
          <a:xfrm>
            <a:off x="5223986" y="3667601"/>
            <a:ext cx="446484" cy="446484"/>
          </a:xfrm>
          <a:prstGeom prst="roundRect">
            <a:avLst>
              <a:gd name="adj" fmla="val 18670"/>
            </a:avLst>
          </a:prstGeom>
          <a:solidFill>
            <a:srgbClr val="D9EDF2"/>
          </a:solidFill>
          <a:ln w="7620">
            <a:solidFill>
              <a:srgbClr val="BFD3D8"/>
            </a:solidFill>
            <a:prstDash val="solid"/>
          </a:ln>
        </p:spPr>
        <p:txBody>
          <a:bodyPr/>
          <a:lstStyle/>
          <a:p>
            <a:endParaRPr lang="en-US"/>
          </a:p>
        </p:txBody>
      </p:sp>
      <p:sp>
        <p:nvSpPr>
          <p:cNvPr id="8" name="Text 6"/>
          <p:cNvSpPr/>
          <p:nvPr/>
        </p:nvSpPr>
        <p:spPr>
          <a:xfrm>
            <a:off x="5298400" y="370480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384653"/>
                </a:solidFill>
                <a:latin typeface="Host Grotesk Medium" pitchFamily="34" charset="0"/>
                <a:ea typeface="Host Grotesk Medium" pitchFamily="34" charset="-122"/>
                <a:cs typeface="Host Grotesk Medium" pitchFamily="34" charset="-120"/>
              </a:rPr>
              <a:t>2</a:t>
            </a:r>
            <a:endParaRPr lang="en-US" sz="2300" dirty="0"/>
          </a:p>
        </p:txBody>
      </p:sp>
      <p:sp>
        <p:nvSpPr>
          <p:cNvPr id="9" name="Text 7"/>
          <p:cNvSpPr/>
          <p:nvPr/>
        </p:nvSpPr>
        <p:spPr>
          <a:xfrm>
            <a:off x="5868829" y="3735824"/>
            <a:ext cx="2601158"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Техники за верификација</a:t>
            </a:r>
            <a:endParaRPr lang="en-US" sz="1950" dirty="0"/>
          </a:p>
        </p:txBody>
      </p:sp>
      <p:sp>
        <p:nvSpPr>
          <p:cNvPr id="10" name="Text 8"/>
          <p:cNvSpPr/>
          <p:nvPr/>
        </p:nvSpPr>
        <p:spPr>
          <a:xfrm>
            <a:off x="5868829" y="4165044"/>
            <a:ext cx="3537466"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Научи ефективни методи за вкрстена проверка на извори, проверка на слики и процена на доверливоста на информациите.</a:t>
            </a:r>
            <a:endParaRPr lang="en-US" sz="1550" dirty="0"/>
          </a:p>
        </p:txBody>
      </p:sp>
      <p:sp>
        <p:nvSpPr>
          <p:cNvPr id="11" name="Shape 9"/>
          <p:cNvSpPr/>
          <p:nvPr/>
        </p:nvSpPr>
        <p:spPr>
          <a:xfrm>
            <a:off x="9654302" y="3667601"/>
            <a:ext cx="446484" cy="446484"/>
          </a:xfrm>
          <a:prstGeom prst="roundRect">
            <a:avLst>
              <a:gd name="adj" fmla="val 18670"/>
            </a:avLst>
          </a:prstGeom>
          <a:solidFill>
            <a:srgbClr val="D9EDF2"/>
          </a:solidFill>
          <a:ln w="7620">
            <a:solidFill>
              <a:srgbClr val="BFD3D8"/>
            </a:solidFill>
            <a:prstDash val="solid"/>
          </a:ln>
        </p:spPr>
        <p:txBody>
          <a:bodyPr/>
          <a:lstStyle/>
          <a:p>
            <a:endParaRPr lang="en-US"/>
          </a:p>
        </p:txBody>
      </p:sp>
      <p:sp>
        <p:nvSpPr>
          <p:cNvPr id="12" name="Text 10"/>
          <p:cNvSpPr/>
          <p:nvPr/>
        </p:nvSpPr>
        <p:spPr>
          <a:xfrm>
            <a:off x="9728716" y="370480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384653"/>
                </a:solidFill>
                <a:latin typeface="Host Grotesk Medium" pitchFamily="34" charset="0"/>
                <a:ea typeface="Host Grotesk Medium" pitchFamily="34" charset="-122"/>
                <a:cs typeface="Host Grotesk Medium" pitchFamily="34" charset="-120"/>
              </a:rPr>
              <a:t>3</a:t>
            </a:r>
            <a:endParaRPr lang="en-US" sz="2300" dirty="0"/>
          </a:p>
        </p:txBody>
      </p:sp>
      <p:sp>
        <p:nvSpPr>
          <p:cNvPr id="13" name="Text 11"/>
          <p:cNvSpPr/>
          <p:nvPr/>
        </p:nvSpPr>
        <p:spPr>
          <a:xfrm>
            <a:off x="10299144" y="3735824"/>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Чести грешки</a:t>
            </a:r>
            <a:endParaRPr lang="en-US" sz="1950" dirty="0"/>
          </a:p>
        </p:txBody>
      </p:sp>
      <p:sp>
        <p:nvSpPr>
          <p:cNvPr id="14" name="Text 12"/>
          <p:cNvSpPr/>
          <p:nvPr/>
        </p:nvSpPr>
        <p:spPr>
          <a:xfrm>
            <a:off x="10299144" y="4165044"/>
            <a:ext cx="3537466"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Разбери ги најчестите грешки што луѓето ги прават при проверка на информации.</a:t>
            </a:r>
            <a:endParaRPr lang="en-US" sz="1550" dirty="0"/>
          </a:p>
        </p:txBody>
      </p:sp>
      <p:sp>
        <p:nvSpPr>
          <p:cNvPr id="15" name="Text 13"/>
          <p:cNvSpPr/>
          <p:nvPr/>
        </p:nvSpPr>
        <p:spPr>
          <a:xfrm>
            <a:off x="793790" y="5578911"/>
            <a:ext cx="13042821" cy="297656"/>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До крајот на оваа презентација, ќе стекнеш практично знаење што ќе ти помогне да се спротивставиш на лажните информации и да </a:t>
            </a:r>
          </a:p>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останеш информиран врз основа на факти.</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314694"/>
            <a:ext cx="6750487"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Клучни алатки за проверка на факти</a:t>
            </a:r>
            <a:endParaRPr lang="en-US" sz="3900" dirty="0"/>
          </a:p>
        </p:txBody>
      </p:sp>
      <p:sp>
        <p:nvSpPr>
          <p:cNvPr id="3" name="Shape 1"/>
          <p:cNvSpPr/>
          <p:nvPr/>
        </p:nvSpPr>
        <p:spPr>
          <a:xfrm>
            <a:off x="793790" y="3331607"/>
            <a:ext cx="4215289" cy="2062282"/>
          </a:xfrm>
          <a:prstGeom prst="roundRect">
            <a:avLst>
              <a:gd name="adj" fmla="val 4042"/>
            </a:avLst>
          </a:prstGeom>
          <a:solidFill>
            <a:srgbClr val="FAF9F5"/>
          </a:solidFill>
          <a:ln w="22860">
            <a:solidFill>
              <a:srgbClr val="BFD3D8"/>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793790" y="3331607"/>
            <a:ext cx="91440" cy="2062282"/>
          </a:xfrm>
          <a:prstGeom prst="rect">
            <a:avLst/>
          </a:prstGeom>
        </p:spPr>
      </p:pic>
      <p:sp>
        <p:nvSpPr>
          <p:cNvPr id="5" name="Text 2"/>
          <p:cNvSpPr/>
          <p:nvPr/>
        </p:nvSpPr>
        <p:spPr>
          <a:xfrm>
            <a:off x="1106448" y="3552825"/>
            <a:ext cx="3168610" cy="310158"/>
          </a:xfrm>
          <a:prstGeom prst="rect">
            <a:avLst/>
          </a:prstGeom>
          <a:noFill/>
          <a:ln/>
        </p:spPr>
        <p:txBody>
          <a:bodyPr wrap="none" lIns="0" tIns="0" rIns="0" bIns="0" rtlCol="0" anchor="t"/>
          <a:lstStyle/>
          <a:p>
            <a:pPr marL="0" indent="0" algn="l">
              <a:lnSpc>
                <a:spcPts val="2400"/>
              </a:lnSpc>
              <a:buNone/>
            </a:pPr>
            <a:r>
              <a:rPr lang="en-US" sz="1950" dirty="0">
                <a:solidFill>
                  <a:srgbClr val="384653"/>
                </a:solidFill>
                <a:latin typeface="Host Grotesk Medium" pitchFamily="34" charset="0"/>
                <a:ea typeface="Host Grotesk Medium" pitchFamily="34" charset="-122"/>
                <a:cs typeface="Host Grotesk Medium" pitchFamily="34" charset="-120"/>
              </a:rPr>
              <a:t>Google Fact Check Explorer</a:t>
            </a:r>
            <a:endParaRPr lang="en-US" sz="1950" dirty="0"/>
          </a:p>
        </p:txBody>
      </p:sp>
      <p:sp>
        <p:nvSpPr>
          <p:cNvPr id="6" name="Text 3"/>
          <p:cNvSpPr/>
          <p:nvPr/>
        </p:nvSpPr>
        <p:spPr>
          <a:xfrm>
            <a:off x="1106448" y="3862983"/>
            <a:ext cx="3681413" cy="1190625"/>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Ги обединува проверките на факти од доверливи извори на интернет, овозможувајќи им на корисниците да пребаруваат тврдења и да видат како тие биле оценети.</a:t>
            </a:r>
            <a:endParaRPr lang="en-US" sz="1550" dirty="0"/>
          </a:p>
        </p:txBody>
      </p:sp>
      <p:sp>
        <p:nvSpPr>
          <p:cNvPr id="7" name="Shape 4"/>
          <p:cNvSpPr/>
          <p:nvPr/>
        </p:nvSpPr>
        <p:spPr>
          <a:xfrm>
            <a:off x="5207437" y="3331607"/>
            <a:ext cx="4215408" cy="2062282"/>
          </a:xfrm>
          <a:prstGeom prst="roundRect">
            <a:avLst>
              <a:gd name="adj" fmla="val 4042"/>
            </a:avLst>
          </a:prstGeom>
          <a:solidFill>
            <a:srgbClr val="FAF9F5"/>
          </a:solidFill>
          <a:ln w="22860">
            <a:solidFill>
              <a:srgbClr val="BFD3D8"/>
            </a:solidFill>
            <a:prstDash val="solid"/>
          </a:ln>
        </p:spPr>
        <p:txBody>
          <a:bodyPr/>
          <a:lstStyle/>
          <a:p>
            <a:endParaRPr lang="en-US"/>
          </a:p>
        </p:txBody>
      </p:sp>
      <p:pic>
        <p:nvPicPr>
          <p:cNvPr id="8" name="Image 1" descr="preencoded.png"/>
          <p:cNvPicPr>
            <a:picLocks noChangeAspect="1"/>
          </p:cNvPicPr>
          <p:nvPr/>
        </p:nvPicPr>
        <p:blipFill>
          <a:blip r:embed="rId3"/>
          <a:stretch>
            <a:fillRect/>
          </a:stretch>
        </p:blipFill>
        <p:spPr>
          <a:xfrm>
            <a:off x="5207437" y="3331607"/>
            <a:ext cx="91440" cy="2062282"/>
          </a:xfrm>
          <a:prstGeom prst="rect">
            <a:avLst/>
          </a:prstGeom>
        </p:spPr>
      </p:pic>
      <p:sp>
        <p:nvSpPr>
          <p:cNvPr id="9" name="Text 5"/>
          <p:cNvSpPr/>
          <p:nvPr/>
        </p:nvSpPr>
        <p:spPr>
          <a:xfrm>
            <a:off x="5520095"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84653"/>
                </a:solidFill>
                <a:latin typeface="Host Grotesk Medium" pitchFamily="34" charset="0"/>
                <a:ea typeface="Host Grotesk Medium" pitchFamily="34" charset="-122"/>
                <a:cs typeface="Host Grotesk Medium" pitchFamily="34" charset="-120"/>
              </a:rPr>
              <a:t>Snopes</a:t>
            </a:r>
            <a:endParaRPr lang="en-US" sz="1950" dirty="0"/>
          </a:p>
        </p:txBody>
      </p:sp>
      <p:sp>
        <p:nvSpPr>
          <p:cNvPr id="10" name="Text 6"/>
          <p:cNvSpPr/>
          <p:nvPr/>
        </p:nvSpPr>
        <p:spPr>
          <a:xfrm>
            <a:off x="5520095" y="3982045"/>
            <a:ext cx="3681532" cy="1190625"/>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Една од најпознатите веб-страници за проверка на факти, специјализирана за разобличување на митови, урбани легенди и вирални информации.</a:t>
            </a:r>
            <a:endParaRPr lang="en-US" sz="1550" dirty="0"/>
          </a:p>
        </p:txBody>
      </p:sp>
      <p:sp>
        <p:nvSpPr>
          <p:cNvPr id="11" name="Shape 7"/>
          <p:cNvSpPr/>
          <p:nvPr/>
        </p:nvSpPr>
        <p:spPr>
          <a:xfrm>
            <a:off x="9621203" y="3331607"/>
            <a:ext cx="4215289" cy="2062282"/>
          </a:xfrm>
          <a:prstGeom prst="roundRect">
            <a:avLst>
              <a:gd name="adj" fmla="val 4042"/>
            </a:avLst>
          </a:prstGeom>
          <a:solidFill>
            <a:srgbClr val="FAF9F5"/>
          </a:solidFill>
          <a:ln w="22860">
            <a:solidFill>
              <a:srgbClr val="BFD3D8"/>
            </a:solidFill>
            <a:prstDash val="solid"/>
          </a:ln>
        </p:spPr>
        <p:txBody>
          <a:bodyPr/>
          <a:lstStyle/>
          <a:p>
            <a:endParaRPr lang="en-US"/>
          </a:p>
        </p:txBody>
      </p:sp>
      <p:pic>
        <p:nvPicPr>
          <p:cNvPr id="12" name="Image 2" descr="preencoded.png"/>
          <p:cNvPicPr>
            <a:picLocks noChangeAspect="1"/>
          </p:cNvPicPr>
          <p:nvPr/>
        </p:nvPicPr>
        <p:blipFill>
          <a:blip r:embed="rId3"/>
          <a:stretch>
            <a:fillRect/>
          </a:stretch>
        </p:blipFill>
        <p:spPr>
          <a:xfrm>
            <a:off x="9621203" y="3331607"/>
            <a:ext cx="91440" cy="2062282"/>
          </a:xfrm>
          <a:prstGeom prst="rect">
            <a:avLst/>
          </a:prstGeom>
        </p:spPr>
      </p:pic>
      <p:sp>
        <p:nvSpPr>
          <p:cNvPr id="13" name="Text 8"/>
          <p:cNvSpPr/>
          <p:nvPr/>
        </p:nvSpPr>
        <p:spPr>
          <a:xfrm>
            <a:off x="9933861"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84653"/>
                </a:solidFill>
                <a:latin typeface="Host Grotesk Medium" pitchFamily="34" charset="0"/>
                <a:ea typeface="Host Grotesk Medium" pitchFamily="34" charset="-122"/>
                <a:cs typeface="Host Grotesk Medium" pitchFamily="34" charset="-120"/>
              </a:rPr>
              <a:t>PolitiFact</a:t>
            </a:r>
            <a:endParaRPr lang="en-US" sz="1950" dirty="0"/>
          </a:p>
        </p:txBody>
      </p:sp>
      <p:sp>
        <p:nvSpPr>
          <p:cNvPr id="14" name="Text 9"/>
          <p:cNvSpPr/>
          <p:nvPr/>
        </p:nvSpPr>
        <p:spPr>
          <a:xfrm>
            <a:off x="9933861" y="3982045"/>
            <a:ext cx="3681413" cy="1190625"/>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Нуди детална проверка на политички изјави, оценувајќи ги на скалата „Truth-O-Meter“ (Мерка на вистината) за да покаже колку се точни.</a:t>
            </a:r>
            <a:endParaRPr lang="en-US" sz="1550" dirty="0"/>
          </a:p>
        </p:txBody>
      </p:sp>
      <p:sp>
        <p:nvSpPr>
          <p:cNvPr id="15" name="Text 10"/>
          <p:cNvSpPr/>
          <p:nvPr/>
        </p:nvSpPr>
        <p:spPr>
          <a:xfrm>
            <a:off x="793790" y="5617131"/>
            <a:ext cx="13042821" cy="538572"/>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Запознаеноста со овие платформи им овозможува на корисниците брзо да ги проверуваат фактите пред да споделат или да се потпрат</a:t>
            </a:r>
            <a:endParaRPr lang="en-US" sz="155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 на некоја информација</a:t>
            </a:r>
            <a:r>
              <a:rPr lang="en-US" sz="1550" dirty="0">
                <a:solidFill>
                  <a:srgbClr val="384653"/>
                </a:solidFill>
                <a:latin typeface="Roboto" pitchFamily="34" charset="0"/>
                <a:ea typeface="Roboto" pitchFamily="34" charset="-122"/>
                <a:cs typeface="Roboto" pitchFamily="34" charset="-120"/>
              </a:rPr>
              <a: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92217" y="407075"/>
            <a:ext cx="5841921" cy="462677"/>
          </a:xfrm>
          <a:prstGeom prst="rect">
            <a:avLst/>
          </a:prstGeom>
          <a:noFill/>
          <a:ln/>
        </p:spPr>
        <p:txBody>
          <a:bodyPr wrap="none" lIns="0" tIns="0" rIns="0" bIns="0" rtlCol="0" anchor="t"/>
          <a:lstStyle/>
          <a:p>
            <a:pPr marL="0" indent="0" algn="l">
              <a:lnSpc>
                <a:spcPts val="3600"/>
              </a:lnSpc>
              <a:buNone/>
            </a:pPr>
            <a:r>
              <a:rPr lang="mk-MK" sz="2900" dirty="0">
                <a:solidFill>
                  <a:srgbClr val="2E3C4E"/>
                </a:solidFill>
                <a:latin typeface="Host Grotesk Medium" pitchFamily="34" charset="0"/>
                <a:ea typeface="Host Grotesk Medium" pitchFamily="34" charset="-122"/>
                <a:cs typeface="Host Grotesk Medium" pitchFamily="34" charset="-120"/>
              </a:rPr>
              <a:t>Поспецијализирани алатки за верификација</a:t>
            </a:r>
            <a:endParaRPr lang="en-US" sz="2900" dirty="0"/>
          </a:p>
        </p:txBody>
      </p:sp>
      <p:sp>
        <p:nvSpPr>
          <p:cNvPr id="3" name="Text 1"/>
          <p:cNvSpPr/>
          <p:nvPr/>
        </p:nvSpPr>
        <p:spPr>
          <a:xfrm>
            <a:off x="592217" y="1239798"/>
            <a:ext cx="1850827" cy="231338"/>
          </a:xfrm>
          <a:prstGeom prst="rect">
            <a:avLst/>
          </a:prstGeom>
          <a:noFill/>
          <a:ln/>
        </p:spPr>
        <p:txBody>
          <a:bodyPr wrap="none" lIns="0" tIns="0" rIns="0" bIns="0" rtlCol="0" anchor="t"/>
          <a:lstStyle/>
          <a:p>
            <a:pPr marL="0" indent="0" algn="l">
              <a:lnSpc>
                <a:spcPts val="1800"/>
              </a:lnSpc>
              <a:buNone/>
            </a:pPr>
            <a:r>
              <a:rPr lang="en-US" sz="1450" dirty="0">
                <a:solidFill>
                  <a:srgbClr val="2E3C4E"/>
                </a:solidFill>
                <a:latin typeface="Host Grotesk Medium" pitchFamily="34" charset="0"/>
                <a:ea typeface="Host Grotesk Medium" pitchFamily="34" charset="-122"/>
                <a:cs typeface="Host Grotesk Medium" pitchFamily="34" charset="-120"/>
              </a:rPr>
              <a:t>FactCheck.org</a:t>
            </a:r>
            <a:endParaRPr lang="en-US" sz="1450" dirty="0"/>
          </a:p>
        </p:txBody>
      </p:sp>
      <p:sp>
        <p:nvSpPr>
          <p:cNvPr id="4" name="Text 2"/>
          <p:cNvSpPr/>
          <p:nvPr/>
        </p:nvSpPr>
        <p:spPr>
          <a:xfrm>
            <a:off x="592217" y="1619131"/>
            <a:ext cx="6542365" cy="444341"/>
          </a:xfrm>
          <a:prstGeom prst="rect">
            <a:avLst/>
          </a:prstGeom>
          <a:noFill/>
          <a:ln/>
        </p:spPr>
        <p:txBody>
          <a:bodyPr wrap="square" lIns="0" tIns="0" rIns="0" bIns="0" rtlCol="0" anchor="t"/>
          <a:lstStyle/>
          <a:p>
            <a:pPr marL="0" indent="0" algn="l">
              <a:lnSpc>
                <a:spcPts val="1700"/>
              </a:lnSpc>
              <a:buNone/>
            </a:pPr>
            <a:r>
              <a:rPr lang="ru-RU" sz="1150" dirty="0">
                <a:solidFill>
                  <a:srgbClr val="384653"/>
                </a:solidFill>
                <a:latin typeface="Roboto" pitchFamily="34" charset="0"/>
                <a:ea typeface="Roboto" pitchFamily="34" charset="-122"/>
                <a:cs typeface="Roboto" pitchFamily="34" charset="-120"/>
              </a:rPr>
              <a:t>Непартиска и непрофитна организација што обезбедува детална анализа и разобличува лажни политички и општествени тврдења.</a:t>
            </a:r>
            <a:endParaRPr lang="en-US" sz="1150" dirty="0"/>
          </a:p>
        </p:txBody>
      </p:sp>
      <p:pic>
        <p:nvPicPr>
          <p:cNvPr id="5" name="Image 0" descr="preencoded.png"/>
          <p:cNvPicPr>
            <a:picLocks noChangeAspect="1"/>
          </p:cNvPicPr>
          <p:nvPr/>
        </p:nvPicPr>
        <p:blipFill>
          <a:blip r:embed="rId3"/>
          <a:stretch>
            <a:fillRect/>
          </a:stretch>
        </p:blipFill>
        <p:spPr>
          <a:xfrm>
            <a:off x="592217" y="2230041"/>
            <a:ext cx="6542365" cy="6542365"/>
          </a:xfrm>
          <a:prstGeom prst="rect">
            <a:avLst/>
          </a:prstGeom>
        </p:spPr>
      </p:pic>
      <p:sp>
        <p:nvSpPr>
          <p:cNvPr id="6" name="Text 3"/>
          <p:cNvSpPr/>
          <p:nvPr/>
        </p:nvSpPr>
        <p:spPr>
          <a:xfrm>
            <a:off x="7503438" y="1239798"/>
            <a:ext cx="1981676" cy="231338"/>
          </a:xfrm>
          <a:prstGeom prst="rect">
            <a:avLst/>
          </a:prstGeom>
          <a:noFill/>
          <a:ln/>
        </p:spPr>
        <p:txBody>
          <a:bodyPr wrap="none" lIns="0" tIns="0" rIns="0" bIns="0" rtlCol="0" anchor="t"/>
          <a:lstStyle/>
          <a:p>
            <a:pPr marL="0" indent="0" algn="l">
              <a:lnSpc>
                <a:spcPts val="1800"/>
              </a:lnSpc>
              <a:buNone/>
            </a:pPr>
            <a:r>
              <a:rPr lang="mk-MK" sz="1450" dirty="0">
                <a:solidFill>
                  <a:srgbClr val="2E3C4E"/>
                </a:solidFill>
                <a:latin typeface="Host Grotesk Medium" pitchFamily="34" charset="0"/>
                <a:ea typeface="Host Grotesk Medium" pitchFamily="34" charset="-122"/>
                <a:cs typeface="Host Grotesk Medium" pitchFamily="34" charset="-120"/>
              </a:rPr>
              <a:t>Алатки за визуелна верификација</a:t>
            </a:r>
            <a:endParaRPr lang="en-US" sz="1450" dirty="0"/>
          </a:p>
        </p:txBody>
      </p:sp>
      <p:sp>
        <p:nvSpPr>
          <p:cNvPr id="7" name="Text 4"/>
          <p:cNvSpPr/>
          <p:nvPr/>
        </p:nvSpPr>
        <p:spPr>
          <a:xfrm>
            <a:off x="7503438" y="1619131"/>
            <a:ext cx="6542365" cy="433221"/>
          </a:xfrm>
          <a:prstGeom prst="rect">
            <a:avLst/>
          </a:prstGeom>
          <a:noFill/>
          <a:ln/>
        </p:spPr>
        <p:txBody>
          <a:bodyPr wrap="none" lIns="0" tIns="0" rIns="0" bIns="0" rtlCol="0" anchor="t"/>
          <a:lstStyle/>
          <a:p>
            <a:pPr marL="342900" indent="-342900" algn="l">
              <a:lnSpc>
                <a:spcPts val="1700"/>
              </a:lnSpc>
              <a:buSzPct val="100000"/>
              <a:buChar char="•"/>
            </a:pPr>
            <a:r>
              <a:rPr lang="en-US" sz="1150" dirty="0">
                <a:solidFill>
                  <a:srgbClr val="384653"/>
                </a:solidFill>
                <a:latin typeface="Roboto" pitchFamily="34" charset="0"/>
                <a:ea typeface="Roboto" pitchFamily="34" charset="-122"/>
                <a:cs typeface="Roboto" pitchFamily="34" charset="-120"/>
              </a:rPr>
              <a:t>TinEye: </a:t>
            </a:r>
            <a:r>
              <a:rPr lang="ru-RU" sz="1150" dirty="0">
                <a:solidFill>
                  <a:srgbClr val="384653"/>
                </a:solidFill>
                <a:latin typeface="Roboto" pitchFamily="34" charset="0"/>
                <a:ea typeface="Roboto" pitchFamily="34" charset="-122"/>
                <a:cs typeface="Roboto" pitchFamily="34" charset="-120"/>
              </a:rPr>
              <a:t>Алатка за обратно пребарување на слики што помага да се провери потеклото </a:t>
            </a:r>
            <a:endParaRPr lang="en-US" sz="1150" dirty="0">
              <a:solidFill>
                <a:srgbClr val="384653"/>
              </a:solidFill>
              <a:latin typeface="Roboto" pitchFamily="34" charset="0"/>
              <a:ea typeface="Roboto" pitchFamily="34" charset="-122"/>
              <a:cs typeface="Roboto" pitchFamily="34" charset="-120"/>
            </a:endParaRPr>
          </a:p>
          <a:p>
            <a:pPr algn="l">
              <a:lnSpc>
                <a:spcPts val="1700"/>
              </a:lnSpc>
              <a:buSzPct val="100000"/>
            </a:pPr>
            <a:r>
              <a:rPr lang="en-US" sz="1150" dirty="0">
                <a:solidFill>
                  <a:srgbClr val="384653"/>
                </a:solidFill>
                <a:latin typeface="Roboto" pitchFamily="34" charset="0"/>
                <a:ea typeface="Roboto" pitchFamily="34" charset="-122"/>
                <a:cs typeface="Roboto" pitchFamily="34" charset="-120"/>
              </a:rPr>
              <a:t>          </a:t>
            </a:r>
            <a:r>
              <a:rPr lang="ru-RU" sz="1150" dirty="0">
                <a:solidFill>
                  <a:srgbClr val="384653"/>
                </a:solidFill>
                <a:latin typeface="Roboto" pitchFamily="34" charset="0"/>
                <a:ea typeface="Roboto" pitchFamily="34" charset="-122"/>
                <a:cs typeface="Roboto" pitchFamily="34" charset="-120"/>
              </a:rPr>
              <a:t>на една фотографија</a:t>
            </a:r>
            <a:endParaRPr lang="en-US" sz="1150" dirty="0"/>
          </a:p>
        </p:txBody>
      </p:sp>
      <p:sp>
        <p:nvSpPr>
          <p:cNvPr id="8" name="Text 5"/>
          <p:cNvSpPr/>
          <p:nvPr/>
        </p:nvSpPr>
        <p:spPr>
          <a:xfrm>
            <a:off x="7503438" y="2052352"/>
            <a:ext cx="6542365" cy="222171"/>
          </a:xfrm>
          <a:prstGeom prst="rect">
            <a:avLst/>
          </a:prstGeom>
          <a:noFill/>
          <a:ln/>
        </p:spPr>
        <p:txBody>
          <a:bodyPr wrap="none" lIns="0" tIns="0" rIns="0" bIns="0" rtlCol="0" anchor="t"/>
          <a:lstStyle/>
          <a:p>
            <a:pPr marL="342900" indent="-342900" algn="l">
              <a:lnSpc>
                <a:spcPts val="1700"/>
              </a:lnSpc>
              <a:buSzPct val="100000"/>
              <a:buChar char="•"/>
            </a:pPr>
            <a:r>
              <a:rPr lang="en-US" sz="1150" dirty="0">
                <a:solidFill>
                  <a:srgbClr val="384653"/>
                </a:solidFill>
                <a:latin typeface="Roboto" pitchFamily="34" charset="0"/>
                <a:ea typeface="Roboto" pitchFamily="34" charset="-122"/>
                <a:cs typeface="Roboto" pitchFamily="34" charset="-120"/>
              </a:rPr>
              <a:t>InVID: </a:t>
            </a:r>
            <a:r>
              <a:rPr lang="ru-RU" sz="1150" dirty="0">
                <a:solidFill>
                  <a:srgbClr val="384653"/>
                </a:solidFill>
                <a:latin typeface="Roboto" pitchFamily="34" charset="0"/>
                <a:ea typeface="Roboto" pitchFamily="34" charset="-122"/>
                <a:cs typeface="Roboto" pitchFamily="34" charset="-120"/>
              </a:rPr>
              <a:t>Проширение за прелистувач што овозможува проверка на видеа и слики споделени</a:t>
            </a:r>
            <a:endParaRPr lang="en-US" sz="1150" dirty="0">
              <a:solidFill>
                <a:srgbClr val="384653"/>
              </a:solidFill>
              <a:latin typeface="Roboto" pitchFamily="34" charset="0"/>
              <a:ea typeface="Roboto" pitchFamily="34" charset="-122"/>
              <a:cs typeface="Roboto" pitchFamily="34" charset="-120"/>
            </a:endParaRPr>
          </a:p>
          <a:p>
            <a:pPr algn="l">
              <a:lnSpc>
                <a:spcPts val="1700"/>
              </a:lnSpc>
              <a:buSzPct val="100000"/>
            </a:pPr>
            <a:r>
              <a:rPr lang="en-US" sz="1150" dirty="0">
                <a:solidFill>
                  <a:srgbClr val="384653"/>
                </a:solidFill>
                <a:latin typeface="Roboto" pitchFamily="34" charset="0"/>
                <a:ea typeface="Roboto" pitchFamily="34" charset="-122"/>
                <a:cs typeface="Roboto" pitchFamily="34" charset="-120"/>
              </a:rPr>
              <a:t>        </a:t>
            </a:r>
            <a:r>
              <a:rPr lang="ru-RU" sz="1150" dirty="0">
                <a:solidFill>
                  <a:srgbClr val="384653"/>
                </a:solidFill>
                <a:latin typeface="Roboto" pitchFamily="34" charset="0"/>
                <a:ea typeface="Roboto" pitchFamily="34" charset="-122"/>
                <a:cs typeface="Roboto" pitchFamily="34" charset="-120"/>
              </a:rPr>
              <a:t> на социјалните мрежи</a:t>
            </a:r>
            <a:endParaRPr lang="en-US" sz="1150" dirty="0"/>
          </a:p>
        </p:txBody>
      </p:sp>
      <p:sp>
        <p:nvSpPr>
          <p:cNvPr id="9" name="Text 6"/>
          <p:cNvSpPr/>
          <p:nvPr/>
        </p:nvSpPr>
        <p:spPr>
          <a:xfrm>
            <a:off x="7503438" y="2593214"/>
            <a:ext cx="6542365" cy="444341"/>
          </a:xfrm>
          <a:prstGeom prst="rect">
            <a:avLst/>
          </a:prstGeom>
          <a:noFill/>
          <a:ln/>
        </p:spPr>
        <p:txBody>
          <a:bodyPr wrap="square" lIns="0" tIns="0" rIns="0" bIns="0" rtlCol="0" anchor="t"/>
          <a:lstStyle/>
          <a:p>
            <a:pPr marL="0" indent="0" algn="l">
              <a:lnSpc>
                <a:spcPts val="1700"/>
              </a:lnSpc>
              <a:buNone/>
            </a:pPr>
            <a:r>
              <a:rPr lang="ru-RU" sz="1150" dirty="0">
                <a:solidFill>
                  <a:srgbClr val="384653"/>
                </a:solidFill>
                <a:latin typeface="Roboto" pitchFamily="34" charset="0"/>
                <a:ea typeface="Roboto" pitchFamily="34" charset="-122"/>
                <a:cs typeface="Roboto" pitchFamily="34" charset="-120"/>
              </a:rPr>
              <a:t>Овие алатки се клучни за препознавање на манипулирани или извадени од контекст визуелни содржини, кои често се шират брзо на интернет</a:t>
            </a:r>
            <a:r>
              <a:rPr lang="en-US" sz="1150" dirty="0">
                <a:solidFill>
                  <a:srgbClr val="384653"/>
                </a:solidFill>
                <a:latin typeface="Roboto" pitchFamily="34" charset="0"/>
                <a:ea typeface="Roboto" pitchFamily="34" charset="-122"/>
                <a:cs typeface="Roboto" pitchFamily="34" charset="-120"/>
              </a:rPr>
              <a:t>.</a:t>
            </a:r>
            <a:endParaRPr lang="en-US" sz="11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030611"/>
            <a:ext cx="9554170"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Вкрстена проверка со доверливи извори</a:t>
            </a:r>
            <a:endParaRPr lang="en-US" sz="3900" dirty="0"/>
          </a:p>
        </p:txBody>
      </p:sp>
      <p:sp>
        <p:nvSpPr>
          <p:cNvPr id="3" name="Text 1"/>
          <p:cNvSpPr/>
          <p:nvPr/>
        </p:nvSpPr>
        <p:spPr>
          <a:xfrm>
            <a:off x="1091446" y="3345180"/>
            <a:ext cx="8818959" cy="372070"/>
          </a:xfrm>
          <a:prstGeom prst="rect">
            <a:avLst/>
          </a:prstGeom>
          <a:noFill/>
          <a:ln/>
        </p:spPr>
        <p:txBody>
          <a:bodyPr wrap="none" lIns="0" tIns="0" rIns="0" bIns="0" rtlCol="0" anchor="t"/>
          <a:lstStyle/>
          <a:p>
            <a:pPr marL="0" indent="0" algn="l">
              <a:lnSpc>
                <a:spcPts val="2900"/>
              </a:lnSpc>
              <a:buNone/>
            </a:pPr>
            <a:r>
              <a:rPr lang="ru-RU" sz="2300" dirty="0">
                <a:solidFill>
                  <a:srgbClr val="2E3C4E"/>
                </a:solidFill>
                <a:latin typeface="Host Grotesk Medium" pitchFamily="34" charset="0"/>
                <a:ea typeface="Host Grotesk Medium" pitchFamily="34" charset="-122"/>
                <a:cs typeface="Host Grotesk Medium" pitchFamily="34" charset="-120"/>
              </a:rPr>
              <a:t>Секогаш потврдувај некое тврдење со консултирање на повеќе доверливи извори.</a:t>
            </a:r>
            <a:endParaRPr lang="en-US" sz="2300" dirty="0"/>
          </a:p>
        </p:txBody>
      </p:sp>
      <p:sp>
        <p:nvSpPr>
          <p:cNvPr id="4" name="Shape 2"/>
          <p:cNvSpPr/>
          <p:nvPr/>
        </p:nvSpPr>
        <p:spPr>
          <a:xfrm>
            <a:off x="793790" y="3047524"/>
            <a:ext cx="22860" cy="967383"/>
          </a:xfrm>
          <a:prstGeom prst="rect">
            <a:avLst/>
          </a:prstGeom>
          <a:solidFill>
            <a:srgbClr val="95CCDA"/>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793790" y="4238149"/>
            <a:ext cx="496133" cy="496133"/>
          </a:xfrm>
          <a:prstGeom prst="rect">
            <a:avLst/>
          </a:prstGeom>
        </p:spPr>
      </p:pic>
      <p:sp>
        <p:nvSpPr>
          <p:cNvPr id="6" name="Text 3"/>
          <p:cNvSpPr/>
          <p:nvPr/>
        </p:nvSpPr>
        <p:spPr>
          <a:xfrm>
            <a:off x="1537930" y="4355902"/>
            <a:ext cx="2847142"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Воспоставени медиумски куќи</a:t>
            </a:r>
            <a:endParaRPr lang="en-US" sz="1950" dirty="0"/>
          </a:p>
        </p:txBody>
      </p:sp>
      <p:sp>
        <p:nvSpPr>
          <p:cNvPr id="7" name="Text 4"/>
          <p:cNvSpPr/>
          <p:nvPr/>
        </p:nvSpPr>
        <p:spPr>
          <a:xfrm>
            <a:off x="1537930" y="4785122"/>
            <a:ext cx="3438049"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Организации со високи уреднички стандарди и процеси за проверка на факти.</a:t>
            </a:r>
            <a:endParaRPr lang="en-US" sz="1550" dirty="0"/>
          </a:p>
        </p:txBody>
      </p:sp>
      <p:pic>
        <p:nvPicPr>
          <p:cNvPr id="8" name="Image 1" descr="preencoded.png"/>
          <p:cNvPicPr>
            <a:picLocks noChangeAspect="1"/>
          </p:cNvPicPr>
          <p:nvPr/>
        </p:nvPicPr>
        <p:blipFill>
          <a:blip r:embed="rId4"/>
          <a:stretch>
            <a:fillRect/>
          </a:stretch>
        </p:blipFill>
        <p:spPr>
          <a:xfrm>
            <a:off x="5223986" y="4238149"/>
            <a:ext cx="496133" cy="496133"/>
          </a:xfrm>
          <a:prstGeom prst="rect">
            <a:avLst/>
          </a:prstGeom>
        </p:spPr>
      </p:pic>
      <p:sp>
        <p:nvSpPr>
          <p:cNvPr id="9" name="Text 5"/>
          <p:cNvSpPr/>
          <p:nvPr/>
        </p:nvSpPr>
        <p:spPr>
          <a:xfrm>
            <a:off x="5968127" y="4355902"/>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Академски списанија</a:t>
            </a:r>
            <a:endParaRPr lang="en-US" sz="1950" dirty="0"/>
          </a:p>
        </p:txBody>
      </p:sp>
      <p:sp>
        <p:nvSpPr>
          <p:cNvPr id="10" name="Text 6"/>
          <p:cNvSpPr/>
          <p:nvPr/>
        </p:nvSpPr>
        <p:spPr>
          <a:xfrm>
            <a:off x="5968127" y="4785122"/>
            <a:ext cx="3438168" cy="595313"/>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Рецензирани публикации со строги критериуми за точност и верификација.</a:t>
            </a:r>
            <a:endParaRPr lang="en-US" sz="1550" dirty="0"/>
          </a:p>
        </p:txBody>
      </p:sp>
      <p:pic>
        <p:nvPicPr>
          <p:cNvPr id="11" name="Image 2" descr="preencoded.png"/>
          <p:cNvPicPr>
            <a:picLocks noChangeAspect="1"/>
          </p:cNvPicPr>
          <p:nvPr/>
        </p:nvPicPr>
        <p:blipFill>
          <a:blip r:embed="rId5"/>
          <a:stretch>
            <a:fillRect/>
          </a:stretch>
        </p:blipFill>
        <p:spPr>
          <a:xfrm>
            <a:off x="9654302" y="4238149"/>
            <a:ext cx="496133" cy="496133"/>
          </a:xfrm>
          <a:prstGeom prst="rect">
            <a:avLst/>
          </a:prstGeom>
        </p:spPr>
      </p:pic>
      <p:sp>
        <p:nvSpPr>
          <p:cNvPr id="12" name="Text 7"/>
          <p:cNvSpPr/>
          <p:nvPr/>
        </p:nvSpPr>
        <p:spPr>
          <a:xfrm>
            <a:off x="10398443" y="4355902"/>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Официјални извештаи</a:t>
            </a:r>
            <a:endParaRPr lang="en-US" sz="1950" dirty="0"/>
          </a:p>
        </p:txBody>
      </p:sp>
      <p:sp>
        <p:nvSpPr>
          <p:cNvPr id="13" name="Text 8"/>
          <p:cNvSpPr/>
          <p:nvPr/>
        </p:nvSpPr>
        <p:spPr>
          <a:xfrm>
            <a:off x="10398443" y="4785122"/>
            <a:ext cx="3438168"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Документи од реномирани организации како СЗО или државни агенции.</a:t>
            </a:r>
            <a:endParaRPr lang="en-US" sz="1550" dirty="0"/>
          </a:p>
        </p:txBody>
      </p:sp>
      <p:sp>
        <p:nvSpPr>
          <p:cNvPr id="14" name="Text 9"/>
          <p:cNvSpPr/>
          <p:nvPr/>
        </p:nvSpPr>
        <p:spPr>
          <a:xfrm>
            <a:off x="793790" y="5901332"/>
            <a:ext cx="13042821" cy="595313"/>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Пример: За медицински тврдења, консултирај ја Светската здравствена организација или базата PubMed за да ја потврдиш </a:t>
            </a:r>
            <a:endParaRPr lang="en-US" sz="155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нивната веродостојност</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9407"/>
            <a:ext cx="9240560"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Техники за проверка на слики и видеа</a:t>
            </a:r>
            <a:endParaRPr lang="en-US" sz="3900" dirty="0"/>
          </a:p>
        </p:txBody>
      </p:sp>
      <p:sp>
        <p:nvSpPr>
          <p:cNvPr id="3" name="Text 1"/>
          <p:cNvSpPr/>
          <p:nvPr/>
        </p:nvSpPr>
        <p:spPr>
          <a:xfrm>
            <a:off x="793790" y="2085499"/>
            <a:ext cx="7632025" cy="744141"/>
          </a:xfrm>
          <a:prstGeom prst="rect">
            <a:avLst/>
          </a:prstGeom>
          <a:noFill/>
          <a:ln/>
        </p:spPr>
        <p:txBody>
          <a:bodyPr wrap="square" lIns="0" tIns="0" rIns="0" bIns="0" rtlCol="0" anchor="t"/>
          <a:lstStyle/>
          <a:p>
            <a:pPr marL="0" indent="0" algn="l">
              <a:lnSpc>
                <a:spcPts val="2900"/>
              </a:lnSpc>
              <a:buNone/>
            </a:pPr>
            <a:r>
              <a:rPr lang="ru-RU" sz="2300" dirty="0">
                <a:solidFill>
                  <a:srgbClr val="2E3C4E"/>
                </a:solidFill>
                <a:latin typeface="Host Grotesk Medium" pitchFamily="34" charset="0"/>
                <a:ea typeface="Host Grotesk Medium" pitchFamily="34" charset="-122"/>
                <a:cs typeface="Host Grotesk Medium" pitchFamily="34" charset="-120"/>
              </a:rPr>
              <a:t>Сликите често се злоупотребуваат или се вадат од контекст со цел да ги доведат гледачите во заблуда.</a:t>
            </a:r>
            <a:endParaRPr lang="en-US" sz="2300" dirty="0"/>
          </a:p>
        </p:txBody>
      </p:sp>
      <p:pic>
        <p:nvPicPr>
          <p:cNvPr id="4" name="Image 0" descr="preencoded.png"/>
          <p:cNvPicPr>
            <a:picLocks noChangeAspect="1"/>
          </p:cNvPicPr>
          <p:nvPr/>
        </p:nvPicPr>
        <p:blipFill>
          <a:blip r:embed="rId3"/>
          <a:stretch>
            <a:fillRect/>
          </a:stretch>
        </p:blipFill>
        <p:spPr>
          <a:xfrm>
            <a:off x="793790" y="3052882"/>
            <a:ext cx="992267" cy="1202888"/>
          </a:xfrm>
          <a:prstGeom prst="rect">
            <a:avLst/>
          </a:prstGeom>
        </p:spPr>
      </p:pic>
      <p:sp>
        <p:nvSpPr>
          <p:cNvPr id="5" name="Text 2"/>
          <p:cNvSpPr/>
          <p:nvPr/>
        </p:nvSpPr>
        <p:spPr>
          <a:xfrm>
            <a:off x="1984415" y="3251240"/>
            <a:ext cx="2540913"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Обрнато пребарување на слики</a:t>
            </a:r>
            <a:endParaRPr lang="en-US" sz="1950" dirty="0"/>
          </a:p>
        </p:txBody>
      </p:sp>
      <p:sp>
        <p:nvSpPr>
          <p:cNvPr id="6" name="Text 3"/>
          <p:cNvSpPr/>
          <p:nvPr/>
        </p:nvSpPr>
        <p:spPr>
          <a:xfrm>
            <a:off x="1984415" y="3759756"/>
            <a:ext cx="6441400" cy="297656"/>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Користи Google или TinEye за да ја пронајдеш оригиналната верзија </a:t>
            </a:r>
            <a:endParaRPr lang="en-US" sz="155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и изворот на сликата.</a:t>
            </a:r>
            <a:endParaRPr lang="en-US" sz="1550" dirty="0"/>
          </a:p>
        </p:txBody>
      </p:sp>
      <p:pic>
        <p:nvPicPr>
          <p:cNvPr id="7" name="Image 1" descr="preencoded.png"/>
          <p:cNvPicPr>
            <a:picLocks noChangeAspect="1"/>
          </p:cNvPicPr>
          <p:nvPr/>
        </p:nvPicPr>
        <p:blipFill>
          <a:blip r:embed="rId4"/>
          <a:stretch>
            <a:fillRect/>
          </a:stretch>
        </p:blipFill>
        <p:spPr>
          <a:xfrm>
            <a:off x="793790" y="4479012"/>
            <a:ext cx="992267" cy="1500545"/>
          </a:xfrm>
          <a:prstGeom prst="rect">
            <a:avLst/>
          </a:prstGeom>
        </p:spPr>
      </p:pic>
      <p:sp>
        <p:nvSpPr>
          <p:cNvPr id="8" name="Text 4"/>
          <p:cNvSpPr/>
          <p:nvPr/>
        </p:nvSpPr>
        <p:spPr>
          <a:xfrm>
            <a:off x="1984415" y="4573667"/>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Проверка на метаподатоци</a:t>
            </a:r>
            <a:endParaRPr lang="en-US" sz="1950" dirty="0"/>
          </a:p>
        </p:txBody>
      </p:sp>
      <p:sp>
        <p:nvSpPr>
          <p:cNvPr id="9" name="Text 5"/>
          <p:cNvSpPr/>
          <p:nvPr/>
        </p:nvSpPr>
        <p:spPr>
          <a:xfrm>
            <a:off x="1984415" y="4962644"/>
            <a:ext cx="6441400" cy="595313"/>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Анализирај информации како локација, време и датум на создавање со алатки како FotoForensics, за да утврдиш дали сликата е автентична</a:t>
            </a:r>
            <a:endParaRPr lang="en-US" sz="1550" dirty="0"/>
          </a:p>
        </p:txBody>
      </p:sp>
      <p:pic>
        <p:nvPicPr>
          <p:cNvPr id="10" name="Image 2" descr="preencoded.png"/>
          <p:cNvPicPr>
            <a:picLocks noChangeAspect="1"/>
          </p:cNvPicPr>
          <p:nvPr/>
        </p:nvPicPr>
        <p:blipFill>
          <a:blip r:embed="rId5"/>
          <a:stretch>
            <a:fillRect/>
          </a:stretch>
        </p:blipFill>
        <p:spPr>
          <a:xfrm>
            <a:off x="8917543" y="2110383"/>
            <a:ext cx="4926568" cy="49265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140500"/>
            <a:ext cx="7556421" cy="1240155"/>
          </a:xfrm>
          <a:prstGeom prst="rect">
            <a:avLst/>
          </a:prstGeom>
          <a:noFill/>
          <a:ln/>
        </p:spPr>
        <p:txBody>
          <a:bodyPr wrap="squar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Проценка на пристрасност и доверливост на изворот</a:t>
            </a:r>
            <a:endParaRPr lang="en-US" sz="3900" dirty="0"/>
          </a:p>
        </p:txBody>
      </p:sp>
      <p:sp>
        <p:nvSpPr>
          <p:cNvPr id="4" name="Text 1"/>
          <p:cNvSpPr/>
          <p:nvPr/>
        </p:nvSpPr>
        <p:spPr>
          <a:xfrm>
            <a:off x="6280190" y="2455069"/>
            <a:ext cx="7556421" cy="297656"/>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Разбирањето на пристрасноста или репутацијата на изворот е од суштинско </a:t>
            </a:r>
            <a:endParaRPr lang="en-US" sz="155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значење за точна проверка на факти.</a:t>
            </a:r>
            <a:endParaRPr lang="en-US" sz="1550" dirty="0"/>
          </a:p>
        </p:txBody>
      </p:sp>
      <p:sp>
        <p:nvSpPr>
          <p:cNvPr id="5" name="Shape 2"/>
          <p:cNvSpPr/>
          <p:nvPr/>
        </p:nvSpPr>
        <p:spPr>
          <a:xfrm>
            <a:off x="6280190" y="3199209"/>
            <a:ext cx="3679031" cy="1932503"/>
          </a:xfrm>
          <a:prstGeom prst="roundRect">
            <a:avLst>
              <a:gd name="adj" fmla="val 4807"/>
            </a:avLst>
          </a:prstGeom>
          <a:solidFill>
            <a:srgbClr val="D9EDF2"/>
          </a:solidFill>
          <a:ln w="7620">
            <a:solidFill>
              <a:srgbClr val="BFD3D8"/>
            </a:solidFill>
            <a:prstDash val="solid"/>
          </a:ln>
        </p:spPr>
        <p:txBody>
          <a:bodyPr/>
          <a:lstStyle/>
          <a:p>
            <a:endParaRPr lang="en-US"/>
          </a:p>
        </p:txBody>
      </p:sp>
      <p:sp>
        <p:nvSpPr>
          <p:cNvPr id="6" name="Text 3"/>
          <p:cNvSpPr/>
          <p:nvPr/>
        </p:nvSpPr>
        <p:spPr>
          <a:xfrm>
            <a:off x="6486167" y="3269920"/>
            <a:ext cx="3374269" cy="564487"/>
          </a:xfrm>
          <a:prstGeom prst="rect">
            <a:avLst/>
          </a:prstGeom>
          <a:noFill/>
          <a:ln/>
        </p:spPr>
        <p:txBody>
          <a:bodyPr wrap="none" lIns="0" tIns="0" rIns="0" bIns="0" rtlCol="0" anchor="t"/>
          <a:lstStyle/>
          <a:p>
            <a:pPr marL="0" indent="0" algn="l">
              <a:lnSpc>
                <a:spcPts val="2400"/>
              </a:lnSpc>
              <a:buNone/>
            </a:pPr>
            <a:r>
              <a:rPr lang="ru-RU" b="1" dirty="0">
                <a:solidFill>
                  <a:srgbClr val="384653"/>
                </a:solidFill>
                <a:latin typeface="Host Grotesk Medium" pitchFamily="34" charset="0"/>
                <a:ea typeface="Host Grotesk Medium" pitchFamily="34" charset="-122"/>
                <a:cs typeface="Host Grotesk Medium" pitchFamily="34" charset="-120"/>
              </a:rPr>
              <a:t>Проверка на медиумска </a:t>
            </a:r>
            <a:endParaRPr lang="en-US" b="1" dirty="0">
              <a:solidFill>
                <a:srgbClr val="384653"/>
              </a:solidFill>
              <a:latin typeface="Host Grotesk Medium" pitchFamily="34" charset="0"/>
              <a:ea typeface="Host Grotesk Medium" pitchFamily="34" charset="-122"/>
              <a:cs typeface="Host Grotesk Medium" pitchFamily="34" charset="-120"/>
            </a:endParaRPr>
          </a:p>
          <a:p>
            <a:pPr marL="0" indent="0" algn="l">
              <a:lnSpc>
                <a:spcPts val="2400"/>
              </a:lnSpc>
              <a:buNone/>
            </a:pPr>
            <a:r>
              <a:rPr lang="ru-RU" b="1" dirty="0">
                <a:solidFill>
                  <a:srgbClr val="384653"/>
                </a:solidFill>
                <a:latin typeface="Host Grotesk Medium" pitchFamily="34" charset="0"/>
                <a:ea typeface="Host Grotesk Medium" pitchFamily="34" charset="-122"/>
                <a:cs typeface="Host Grotesk Medium" pitchFamily="34" charset="-120"/>
              </a:rPr>
              <a:t>пристрасност и фактичка точност</a:t>
            </a:r>
            <a:endParaRPr lang="en-US" b="1" dirty="0"/>
          </a:p>
        </p:txBody>
      </p:sp>
      <p:sp>
        <p:nvSpPr>
          <p:cNvPr id="7" name="Text 4"/>
          <p:cNvSpPr/>
          <p:nvPr/>
        </p:nvSpPr>
        <p:spPr>
          <a:xfrm>
            <a:off x="6486168" y="3892152"/>
            <a:ext cx="3473053" cy="892969"/>
          </a:xfrm>
          <a:prstGeom prst="rect">
            <a:avLst/>
          </a:prstGeom>
          <a:noFill/>
          <a:ln/>
        </p:spPr>
        <p:txBody>
          <a:bodyPr wrap="square" lIns="0" tIns="0" rIns="0" bIns="0" rtlCol="0" anchor="t"/>
          <a:lstStyle/>
          <a:p>
            <a:pPr marL="0" indent="0" algn="l">
              <a:lnSpc>
                <a:spcPts val="2300"/>
              </a:lnSpc>
              <a:buNone/>
            </a:pPr>
            <a:r>
              <a:rPr lang="ru-RU" sz="1400" dirty="0">
                <a:solidFill>
                  <a:srgbClr val="384653"/>
                </a:solidFill>
                <a:latin typeface="Roboto" pitchFamily="34" charset="0"/>
                <a:ea typeface="Roboto" pitchFamily="34" charset="-122"/>
                <a:cs typeface="Roboto" pitchFamily="34" charset="-120"/>
              </a:rPr>
              <a:t>Обезбедува анализа на политичката насоченост на изворот, неговата историја на фактичко известување и нивото на транспарентност.</a:t>
            </a:r>
            <a:endParaRPr lang="en-US" sz="1400" dirty="0"/>
          </a:p>
        </p:txBody>
      </p:sp>
      <p:sp>
        <p:nvSpPr>
          <p:cNvPr id="8" name="Shape 5"/>
          <p:cNvSpPr/>
          <p:nvPr/>
        </p:nvSpPr>
        <p:spPr>
          <a:xfrm>
            <a:off x="10157579" y="3199209"/>
            <a:ext cx="3679031" cy="1932502"/>
          </a:xfrm>
          <a:prstGeom prst="roundRect">
            <a:avLst>
              <a:gd name="adj" fmla="val 4807"/>
            </a:avLst>
          </a:prstGeom>
          <a:solidFill>
            <a:srgbClr val="D9EDF2"/>
          </a:solidFill>
          <a:ln w="7620">
            <a:solidFill>
              <a:srgbClr val="BFD3D8"/>
            </a:solidFill>
            <a:prstDash val="solid"/>
          </a:ln>
        </p:spPr>
        <p:txBody>
          <a:bodyPr/>
          <a:lstStyle/>
          <a:p>
            <a:endParaRPr lang="en-US"/>
          </a:p>
        </p:txBody>
      </p:sp>
      <p:sp>
        <p:nvSpPr>
          <p:cNvPr id="9" name="Text 6"/>
          <p:cNvSpPr/>
          <p:nvPr/>
        </p:nvSpPr>
        <p:spPr>
          <a:xfrm>
            <a:off x="10363557" y="3405188"/>
            <a:ext cx="2480905" cy="310158"/>
          </a:xfrm>
          <a:prstGeom prst="rect">
            <a:avLst/>
          </a:prstGeom>
          <a:noFill/>
          <a:ln/>
        </p:spPr>
        <p:txBody>
          <a:bodyPr wrap="none" lIns="0" tIns="0" rIns="0" bIns="0" rtlCol="0" anchor="t"/>
          <a:lstStyle/>
          <a:p>
            <a:pPr marL="0" indent="0" algn="l">
              <a:lnSpc>
                <a:spcPts val="2400"/>
              </a:lnSpc>
              <a:buNone/>
            </a:pPr>
            <a:r>
              <a:rPr lang="mk-MK" b="1" dirty="0">
                <a:solidFill>
                  <a:srgbClr val="384653"/>
                </a:solidFill>
                <a:latin typeface="Host Grotesk Medium" pitchFamily="34" charset="0"/>
                <a:ea typeface="Host Grotesk Medium" pitchFamily="34" charset="-122"/>
                <a:cs typeface="Host Grotesk Medium" pitchFamily="34" charset="-120"/>
              </a:rPr>
              <a:t>Истражување на сопственоста</a:t>
            </a:r>
            <a:endParaRPr lang="en-US" b="1" dirty="0"/>
          </a:p>
        </p:txBody>
      </p:sp>
      <p:sp>
        <p:nvSpPr>
          <p:cNvPr id="10" name="Text 7"/>
          <p:cNvSpPr/>
          <p:nvPr/>
        </p:nvSpPr>
        <p:spPr>
          <a:xfrm>
            <a:off x="10363557" y="3834408"/>
            <a:ext cx="3380723" cy="892969"/>
          </a:xfrm>
          <a:prstGeom prst="rect">
            <a:avLst/>
          </a:prstGeom>
          <a:noFill/>
          <a:ln/>
        </p:spPr>
        <p:txBody>
          <a:bodyPr wrap="square" lIns="0" tIns="0" rIns="0" bIns="0" rtlCol="0" anchor="t"/>
          <a:lstStyle/>
          <a:p>
            <a:pPr marL="0" indent="0" algn="l">
              <a:lnSpc>
                <a:spcPts val="2300"/>
              </a:lnSpc>
              <a:buNone/>
            </a:pPr>
            <a:r>
              <a:rPr lang="ru-RU" sz="1400" dirty="0">
                <a:solidFill>
                  <a:srgbClr val="384653"/>
                </a:solidFill>
                <a:latin typeface="Roboto" pitchFamily="34" charset="0"/>
                <a:ea typeface="Roboto" pitchFamily="34" charset="-122"/>
                <a:cs typeface="Roboto" pitchFamily="34" charset="-120"/>
              </a:rPr>
              <a:t>Провери кој е сопственик на медиумот или веб-страницата за да ги разбереш можните судири на интереси.</a:t>
            </a:r>
            <a:endParaRPr lang="en-US" sz="1400" dirty="0"/>
          </a:p>
        </p:txBody>
      </p:sp>
      <p:sp>
        <p:nvSpPr>
          <p:cNvPr id="11" name="Shape 8"/>
          <p:cNvSpPr/>
          <p:nvPr/>
        </p:nvSpPr>
        <p:spPr>
          <a:xfrm>
            <a:off x="6280190" y="5243333"/>
            <a:ext cx="7556421" cy="1138833"/>
          </a:xfrm>
          <a:prstGeom prst="roundRect">
            <a:avLst>
              <a:gd name="adj" fmla="val 7320"/>
            </a:avLst>
          </a:prstGeom>
          <a:solidFill>
            <a:srgbClr val="D9EDF2"/>
          </a:solidFill>
          <a:ln w="7620">
            <a:solidFill>
              <a:srgbClr val="BFD3D8"/>
            </a:solidFill>
            <a:prstDash val="solid"/>
          </a:ln>
        </p:spPr>
        <p:txBody>
          <a:bodyPr/>
          <a:lstStyle/>
          <a:p>
            <a:endParaRPr lang="en-US"/>
          </a:p>
        </p:txBody>
      </p:sp>
      <p:sp>
        <p:nvSpPr>
          <p:cNvPr id="12" name="Text 9"/>
          <p:cNvSpPr/>
          <p:nvPr/>
        </p:nvSpPr>
        <p:spPr>
          <a:xfrm>
            <a:off x="6486168" y="5382726"/>
            <a:ext cx="2498765" cy="310158"/>
          </a:xfrm>
          <a:prstGeom prst="rect">
            <a:avLst/>
          </a:prstGeom>
          <a:noFill/>
          <a:ln/>
        </p:spPr>
        <p:txBody>
          <a:bodyPr wrap="none" lIns="0" tIns="0" rIns="0" bIns="0" rtlCol="0" anchor="t"/>
          <a:lstStyle/>
          <a:p>
            <a:pPr marL="0" indent="0" algn="l">
              <a:lnSpc>
                <a:spcPts val="2400"/>
              </a:lnSpc>
              <a:buNone/>
            </a:pPr>
            <a:r>
              <a:rPr lang="mk-MK" b="1" dirty="0">
                <a:solidFill>
                  <a:srgbClr val="384653"/>
                </a:solidFill>
                <a:latin typeface="Host Grotesk Medium" pitchFamily="34" charset="0"/>
                <a:ea typeface="Host Grotesk Medium" pitchFamily="34" charset="-122"/>
                <a:cs typeface="Host Grotesk Medium" pitchFamily="34" charset="-120"/>
              </a:rPr>
              <a:t>Анализа на досегашната работа</a:t>
            </a:r>
            <a:endParaRPr lang="en-US" b="1" dirty="0"/>
          </a:p>
        </p:txBody>
      </p:sp>
      <p:sp>
        <p:nvSpPr>
          <p:cNvPr id="13" name="Text 10"/>
          <p:cNvSpPr/>
          <p:nvPr/>
        </p:nvSpPr>
        <p:spPr>
          <a:xfrm>
            <a:off x="6486168" y="5739869"/>
            <a:ext cx="7144464" cy="297656"/>
          </a:xfrm>
          <a:prstGeom prst="rect">
            <a:avLst/>
          </a:prstGeom>
          <a:noFill/>
          <a:ln/>
        </p:spPr>
        <p:txBody>
          <a:bodyPr wrap="none" lIns="0" tIns="0" rIns="0" bIns="0" rtlCol="0" anchor="t"/>
          <a:lstStyle/>
          <a:p>
            <a:pPr marL="0" indent="0" algn="l">
              <a:lnSpc>
                <a:spcPts val="2300"/>
              </a:lnSpc>
              <a:buNone/>
            </a:pPr>
            <a:r>
              <a:rPr lang="ru-RU" sz="1400" dirty="0">
                <a:solidFill>
                  <a:srgbClr val="384653"/>
                </a:solidFill>
                <a:latin typeface="Roboto" pitchFamily="34" charset="0"/>
                <a:ea typeface="Roboto" pitchFamily="34" charset="-122"/>
                <a:cs typeface="Roboto" pitchFamily="34" charset="-120"/>
              </a:rPr>
              <a:t>Испитај ја историјата на изворот во однос на исправки, повлекувања на </a:t>
            </a:r>
            <a:endParaRPr lang="en-US" sz="1400" dirty="0">
              <a:solidFill>
                <a:srgbClr val="384653"/>
              </a:solidFill>
              <a:latin typeface="Roboto" pitchFamily="34" charset="0"/>
              <a:ea typeface="Roboto" pitchFamily="34" charset="-122"/>
              <a:cs typeface="Roboto" pitchFamily="34" charset="-120"/>
            </a:endParaRPr>
          </a:p>
          <a:p>
            <a:pPr marL="0" indent="0" algn="l">
              <a:lnSpc>
                <a:spcPts val="2300"/>
              </a:lnSpc>
              <a:buNone/>
            </a:pPr>
            <a:r>
              <a:rPr lang="ru-RU" sz="1400" dirty="0">
                <a:solidFill>
                  <a:srgbClr val="384653"/>
                </a:solidFill>
                <a:latin typeface="Roboto" pitchFamily="34" charset="0"/>
                <a:ea typeface="Roboto" pitchFamily="34" charset="-122"/>
                <a:cs typeface="Roboto" pitchFamily="34" charset="-120"/>
              </a:rPr>
              <a:t>информации и точност во известувањето.</a:t>
            </a:r>
            <a:endParaRPr lang="en-US" sz="1400" dirty="0"/>
          </a:p>
        </p:txBody>
      </p:sp>
      <p:sp>
        <p:nvSpPr>
          <p:cNvPr id="14" name="Text 11"/>
          <p:cNvSpPr/>
          <p:nvPr/>
        </p:nvSpPr>
        <p:spPr>
          <a:xfrm>
            <a:off x="6280190" y="6493788"/>
            <a:ext cx="7556421" cy="595313"/>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Овие чекори ќе ти помогнат да утврдиш дали изворот најверојатно претставува информации точно или неговата содржина е обликувана од пристрасност</a:t>
            </a:r>
            <a:r>
              <a:rPr lang="en-US" sz="1550" dirty="0">
                <a:solidFill>
                  <a:srgbClr val="384653"/>
                </a:solidFill>
                <a:latin typeface="Roboto" pitchFamily="34" charset="0"/>
                <a:ea typeface="Roboto" pitchFamily="34" charset="-122"/>
                <a:cs typeface="Roboto" pitchFamily="34" charset="-120"/>
              </a:rPr>
              <a:t>.</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77296"/>
            <a:ext cx="7727871" cy="620078"/>
          </a:xfrm>
          <a:prstGeom prst="rect">
            <a:avLst/>
          </a:prstGeom>
          <a:noFill/>
          <a:ln/>
        </p:spPr>
        <p:txBody>
          <a:bodyPr wrap="none" lIns="0" tIns="0" rIns="0" bIns="0" rtlCol="0" anchor="t"/>
          <a:lstStyle/>
          <a:p>
            <a:pPr marL="0" indent="0" algn="l">
              <a:lnSpc>
                <a:spcPts val="4850"/>
              </a:lnSpc>
              <a:buNone/>
            </a:pPr>
            <a:r>
              <a:rPr lang="ru-RU" sz="3900" dirty="0">
                <a:solidFill>
                  <a:srgbClr val="2E3C4E"/>
                </a:solidFill>
                <a:latin typeface="Host Grotesk Medium" pitchFamily="34" charset="0"/>
                <a:ea typeface="Host Grotesk Medium" pitchFamily="34" charset="-122"/>
                <a:cs typeface="Host Grotesk Medium" pitchFamily="34" charset="-120"/>
              </a:rPr>
              <a:t>Чести грешки при проверка на факти</a:t>
            </a:r>
            <a:endParaRPr lang="en-US" sz="3900" dirty="0"/>
          </a:p>
        </p:txBody>
      </p:sp>
      <p:sp>
        <p:nvSpPr>
          <p:cNvPr id="3" name="Shape 1"/>
          <p:cNvSpPr/>
          <p:nvPr/>
        </p:nvSpPr>
        <p:spPr>
          <a:xfrm>
            <a:off x="793790" y="3491865"/>
            <a:ext cx="6422231" cy="2039541"/>
          </a:xfrm>
          <a:prstGeom prst="roundRect">
            <a:avLst>
              <a:gd name="adj" fmla="val 5380"/>
            </a:avLst>
          </a:prstGeom>
          <a:solidFill>
            <a:srgbClr val="FAF9F5"/>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793790" y="3469005"/>
            <a:ext cx="6422231" cy="91440"/>
          </a:xfrm>
          <a:prstGeom prst="rect">
            <a:avLst/>
          </a:prstGeom>
        </p:spPr>
      </p:pic>
      <p:pic>
        <p:nvPicPr>
          <p:cNvPr id="5" name="Image 1" descr="preencoded.png"/>
          <p:cNvPicPr>
            <a:picLocks noChangeAspect="1"/>
          </p:cNvPicPr>
          <p:nvPr/>
        </p:nvPicPr>
        <p:blipFill>
          <a:blip r:embed="rId4"/>
          <a:stretch>
            <a:fillRect/>
          </a:stretch>
        </p:blipFill>
        <p:spPr>
          <a:xfrm>
            <a:off x="3707249" y="3194209"/>
            <a:ext cx="595313" cy="595313"/>
          </a:xfrm>
          <a:prstGeom prst="rect">
            <a:avLst/>
          </a:prstGeom>
        </p:spPr>
      </p:pic>
      <p:sp>
        <p:nvSpPr>
          <p:cNvPr id="6" name="Text 2"/>
          <p:cNvSpPr/>
          <p:nvPr/>
        </p:nvSpPr>
        <p:spPr>
          <a:xfrm>
            <a:off x="3885843" y="3343037"/>
            <a:ext cx="238125" cy="297656"/>
          </a:xfrm>
          <a:prstGeom prst="rect">
            <a:avLst/>
          </a:prstGeom>
          <a:noFill/>
          <a:ln/>
        </p:spPr>
        <p:txBody>
          <a:bodyPr wrap="none" lIns="0" tIns="0" rIns="0" bIns="0" rtlCol="0" anchor="t"/>
          <a:lstStyle/>
          <a:p>
            <a:pPr marL="0" indent="0" algn="l">
              <a:lnSpc>
                <a:spcPts val="2800"/>
              </a:lnSpc>
              <a:buNone/>
            </a:pPr>
            <a:r>
              <a:rPr lang="en-US" sz="1850" dirty="0">
                <a:solidFill>
                  <a:srgbClr val="000000"/>
                </a:solidFill>
                <a:latin typeface="Host Grotesk Medium" pitchFamily="34" charset="0"/>
                <a:ea typeface="Host Grotesk Medium" pitchFamily="34" charset="-122"/>
                <a:cs typeface="Host Grotesk Medium" pitchFamily="34" charset="-120"/>
              </a:rPr>
              <a:t>1</a:t>
            </a:r>
            <a:endParaRPr lang="en-US" sz="1850" dirty="0"/>
          </a:p>
        </p:txBody>
      </p:sp>
      <p:sp>
        <p:nvSpPr>
          <p:cNvPr id="7" name="Text 3"/>
          <p:cNvSpPr/>
          <p:nvPr/>
        </p:nvSpPr>
        <p:spPr>
          <a:xfrm>
            <a:off x="1015008" y="3987998"/>
            <a:ext cx="2480905" cy="310158"/>
          </a:xfrm>
          <a:prstGeom prst="rect">
            <a:avLst/>
          </a:prstGeom>
          <a:noFill/>
          <a:ln/>
        </p:spPr>
        <p:txBody>
          <a:bodyPr wrap="none" lIns="0" tIns="0" rIns="0" bIns="0" rtlCol="0" anchor="t"/>
          <a:lstStyle/>
          <a:p>
            <a:pPr marL="0" indent="0" algn="l">
              <a:lnSpc>
                <a:spcPts val="2400"/>
              </a:lnSpc>
              <a:buNone/>
            </a:pPr>
            <a:r>
              <a:rPr lang="mk-MK" sz="1950" dirty="0">
                <a:solidFill>
                  <a:srgbClr val="384653"/>
                </a:solidFill>
                <a:latin typeface="Host Grotesk Medium" pitchFamily="34" charset="0"/>
                <a:ea typeface="Host Grotesk Medium" pitchFamily="34" charset="-122"/>
                <a:cs typeface="Host Grotesk Medium" pitchFamily="34" charset="-120"/>
              </a:rPr>
              <a:t>Потврдувачка пристрасност</a:t>
            </a:r>
            <a:endParaRPr lang="en-US" sz="1950" dirty="0"/>
          </a:p>
        </p:txBody>
      </p:sp>
      <p:sp>
        <p:nvSpPr>
          <p:cNvPr id="8" name="Text 4"/>
          <p:cNvSpPr/>
          <p:nvPr/>
        </p:nvSpPr>
        <p:spPr>
          <a:xfrm>
            <a:off x="1015008" y="4417219"/>
            <a:ext cx="5979795"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Луѓето често бараат информации што ги потврдуваат нивните постоечки убедувања. За да го избегнеш тоа, активно барај спротивни гледишта и предизвикувај ги своите претпоставки.</a:t>
            </a:r>
            <a:endParaRPr lang="en-US" sz="1550" dirty="0"/>
          </a:p>
        </p:txBody>
      </p:sp>
      <p:sp>
        <p:nvSpPr>
          <p:cNvPr id="9" name="Shape 5"/>
          <p:cNvSpPr/>
          <p:nvPr/>
        </p:nvSpPr>
        <p:spPr>
          <a:xfrm>
            <a:off x="7414379" y="3491865"/>
            <a:ext cx="6422231" cy="2039541"/>
          </a:xfrm>
          <a:prstGeom prst="roundRect">
            <a:avLst>
              <a:gd name="adj" fmla="val 5380"/>
            </a:avLst>
          </a:prstGeom>
          <a:solidFill>
            <a:srgbClr val="FAF9F5"/>
          </a:solidFill>
          <a:ln/>
        </p:spPr>
        <p:txBody>
          <a:bodyPr/>
          <a:lstStyle/>
          <a:p>
            <a:endParaRPr lang="en-US"/>
          </a:p>
        </p:txBody>
      </p:sp>
      <p:pic>
        <p:nvPicPr>
          <p:cNvPr id="10" name="Image 2" descr="preencoded.png"/>
          <p:cNvPicPr>
            <a:picLocks noChangeAspect="1"/>
          </p:cNvPicPr>
          <p:nvPr/>
        </p:nvPicPr>
        <p:blipFill>
          <a:blip r:embed="rId3"/>
          <a:stretch>
            <a:fillRect/>
          </a:stretch>
        </p:blipFill>
        <p:spPr>
          <a:xfrm>
            <a:off x="7414379" y="3469005"/>
            <a:ext cx="6422231" cy="91440"/>
          </a:xfrm>
          <a:prstGeom prst="rect">
            <a:avLst/>
          </a:prstGeom>
        </p:spPr>
      </p:pic>
      <p:pic>
        <p:nvPicPr>
          <p:cNvPr id="11" name="Image 3" descr="preencoded.png"/>
          <p:cNvPicPr>
            <a:picLocks noChangeAspect="1"/>
          </p:cNvPicPr>
          <p:nvPr/>
        </p:nvPicPr>
        <p:blipFill>
          <a:blip r:embed="rId4"/>
          <a:stretch>
            <a:fillRect/>
          </a:stretch>
        </p:blipFill>
        <p:spPr>
          <a:xfrm>
            <a:off x="10327838" y="3194209"/>
            <a:ext cx="595313" cy="595313"/>
          </a:xfrm>
          <a:prstGeom prst="rect">
            <a:avLst/>
          </a:prstGeom>
        </p:spPr>
      </p:pic>
      <p:sp>
        <p:nvSpPr>
          <p:cNvPr id="12" name="Text 6"/>
          <p:cNvSpPr/>
          <p:nvPr/>
        </p:nvSpPr>
        <p:spPr>
          <a:xfrm>
            <a:off x="10506432" y="3343037"/>
            <a:ext cx="238125" cy="297656"/>
          </a:xfrm>
          <a:prstGeom prst="rect">
            <a:avLst/>
          </a:prstGeom>
          <a:noFill/>
          <a:ln/>
        </p:spPr>
        <p:txBody>
          <a:bodyPr wrap="none" lIns="0" tIns="0" rIns="0" bIns="0" rtlCol="0" anchor="t"/>
          <a:lstStyle/>
          <a:p>
            <a:pPr marL="0" indent="0" algn="l">
              <a:lnSpc>
                <a:spcPts val="2800"/>
              </a:lnSpc>
              <a:buNone/>
            </a:pPr>
            <a:r>
              <a:rPr lang="en-US" sz="1850" dirty="0">
                <a:solidFill>
                  <a:srgbClr val="000000"/>
                </a:solidFill>
                <a:latin typeface="Host Grotesk Medium" pitchFamily="34" charset="0"/>
                <a:ea typeface="Host Grotesk Medium" pitchFamily="34" charset="-122"/>
                <a:cs typeface="Host Grotesk Medium" pitchFamily="34" charset="-120"/>
              </a:rPr>
              <a:t>2</a:t>
            </a:r>
            <a:endParaRPr lang="en-US" sz="1850" dirty="0"/>
          </a:p>
        </p:txBody>
      </p:sp>
      <p:sp>
        <p:nvSpPr>
          <p:cNvPr id="13" name="Text 7"/>
          <p:cNvSpPr/>
          <p:nvPr/>
        </p:nvSpPr>
        <p:spPr>
          <a:xfrm>
            <a:off x="7635597" y="3987998"/>
            <a:ext cx="3301246" cy="310158"/>
          </a:xfrm>
          <a:prstGeom prst="rect">
            <a:avLst/>
          </a:prstGeom>
          <a:noFill/>
          <a:ln/>
        </p:spPr>
        <p:txBody>
          <a:bodyPr wrap="none" lIns="0" tIns="0" rIns="0" bIns="0" rtlCol="0" anchor="t"/>
          <a:lstStyle/>
          <a:p>
            <a:pPr marL="0" indent="0" algn="l">
              <a:lnSpc>
                <a:spcPts val="2400"/>
              </a:lnSpc>
              <a:buNone/>
            </a:pPr>
            <a:r>
              <a:rPr lang="ru-RU" sz="1950" dirty="0">
                <a:solidFill>
                  <a:srgbClr val="384653"/>
                </a:solidFill>
                <a:latin typeface="Host Grotesk Medium" pitchFamily="34" charset="0"/>
                <a:ea typeface="Host Grotesk Medium" pitchFamily="34" charset="-122"/>
                <a:cs typeface="Host Grotesk Medium" pitchFamily="34" charset="-120"/>
              </a:rPr>
              <a:t>Преголема зависност од еден извор</a:t>
            </a:r>
            <a:endParaRPr lang="en-US" sz="1950" dirty="0"/>
          </a:p>
        </p:txBody>
      </p:sp>
      <p:sp>
        <p:nvSpPr>
          <p:cNvPr id="14" name="Text 8"/>
          <p:cNvSpPr/>
          <p:nvPr/>
        </p:nvSpPr>
        <p:spPr>
          <a:xfrm>
            <a:off x="7635597" y="4417219"/>
            <a:ext cx="5979795" cy="892969"/>
          </a:xfrm>
          <a:prstGeom prst="rect">
            <a:avLst/>
          </a:prstGeom>
          <a:noFill/>
          <a:ln/>
        </p:spPr>
        <p:txBody>
          <a:bodyPr wrap="squar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Потпирањето само на еден извор</a:t>
            </a:r>
            <a:r>
              <a:rPr lang="en-US" sz="1550" dirty="0">
                <a:solidFill>
                  <a:srgbClr val="384653"/>
                </a:solidFill>
                <a:latin typeface="Roboto" pitchFamily="34" charset="0"/>
                <a:ea typeface="Roboto" pitchFamily="34" charset="-122"/>
                <a:cs typeface="Roboto" pitchFamily="34" charset="-120"/>
              </a:rPr>
              <a:t>,</a:t>
            </a:r>
            <a:r>
              <a:rPr lang="ru-RU" sz="1550" dirty="0">
                <a:solidFill>
                  <a:srgbClr val="384653"/>
                </a:solidFill>
                <a:latin typeface="Roboto" pitchFamily="34" charset="0"/>
                <a:ea typeface="Roboto" pitchFamily="34" charset="-122"/>
                <a:cs typeface="Roboto" pitchFamily="34" charset="-120"/>
              </a:rPr>
              <a:t> дури и ако е доверлив</a:t>
            </a:r>
            <a:r>
              <a:rPr lang="en-US" sz="1550" dirty="0">
                <a:solidFill>
                  <a:srgbClr val="384653"/>
                </a:solidFill>
                <a:latin typeface="Roboto" pitchFamily="34" charset="0"/>
                <a:ea typeface="Roboto" pitchFamily="34" charset="-122"/>
                <a:cs typeface="Roboto" pitchFamily="34" charset="-120"/>
              </a:rPr>
              <a:t>,</a:t>
            </a:r>
            <a:r>
              <a:rPr lang="ru-RU" sz="1550" dirty="0">
                <a:solidFill>
                  <a:srgbClr val="384653"/>
                </a:solidFill>
                <a:latin typeface="Roboto" pitchFamily="34" charset="0"/>
                <a:ea typeface="Roboto" pitchFamily="34" charset="-122"/>
                <a:cs typeface="Roboto" pitchFamily="34" charset="-120"/>
              </a:rPr>
              <a:t> може да доведе до нецелосни или неточни заклучоци. Секогаш провери ги информациите преку повеќе извори.</a:t>
            </a:r>
            <a:endParaRPr lang="en-US" sz="1550" dirty="0"/>
          </a:p>
        </p:txBody>
      </p:sp>
      <p:sp>
        <p:nvSpPr>
          <p:cNvPr id="15" name="Text 9"/>
          <p:cNvSpPr/>
          <p:nvPr/>
        </p:nvSpPr>
        <p:spPr>
          <a:xfrm>
            <a:off x="793790" y="5754648"/>
            <a:ext cx="13042821" cy="297656"/>
          </a:xfrm>
          <a:prstGeom prst="rect">
            <a:avLst/>
          </a:prstGeom>
          <a:noFill/>
          <a:ln/>
        </p:spPr>
        <p:txBody>
          <a:bodyPr wrap="none" lIns="0" tIns="0" rIns="0" bIns="0" rtlCol="0" anchor="t"/>
          <a:lstStyle/>
          <a:p>
            <a:pPr marL="0" indent="0" algn="l">
              <a:lnSpc>
                <a:spcPts val="2300"/>
              </a:lnSpc>
              <a:buNone/>
            </a:pPr>
            <a:r>
              <a:rPr lang="ru-RU" sz="1550" dirty="0">
                <a:solidFill>
                  <a:srgbClr val="384653"/>
                </a:solidFill>
                <a:latin typeface="Roboto" pitchFamily="34" charset="0"/>
                <a:ea typeface="Roboto" pitchFamily="34" charset="-122"/>
                <a:cs typeface="Roboto" pitchFamily="34" charset="-120"/>
              </a:rPr>
              <a:t>Разбирањето на овие грешки ќе ти помогне да направиш поточно и пообјективно оценување при проверка на информации</a:t>
            </a:r>
            <a:r>
              <a:rPr lang="en-US" sz="1550" dirty="0">
                <a:solidFill>
                  <a:srgbClr val="384653"/>
                </a:solidFill>
                <a:latin typeface="Roboto" pitchFamily="34" charset="0"/>
                <a:ea typeface="Roboto" pitchFamily="34" charset="-122"/>
                <a:cs typeface="Roboto" pitchFamily="34" charset="-120"/>
              </a:rPr>
              <a: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TotalTime>
  <Words>983</Words>
  <Application>Microsoft Office PowerPoint</Application>
  <PresentationFormat>Custom</PresentationFormat>
  <Paragraphs>104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Roboto</vt:lpstr>
      <vt:lpstr>Arial</vt:lpstr>
      <vt:lpstr>Host Grotesk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Center for Intercultural Dialogue</cp:lastModifiedBy>
  <cp:revision>4</cp:revision>
  <dcterms:created xsi:type="dcterms:W3CDTF">2025-09-11T13:08:12Z</dcterms:created>
  <dcterms:modified xsi:type="dcterms:W3CDTF">2025-10-27T13:40:44Z</dcterms:modified>
</cp:coreProperties>
</file>