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Bricolage Grotesque Extra Bold" panose="020B0604020202020204" charset="0"/>
      <p:regular r:id="rId15"/>
    </p:embeddedFont>
    <p:embeddedFont>
      <p:font typeface="Montserrat" pitchFamily="2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02" d="100"/>
          <a:sy n="102" d="100"/>
        </p:scale>
        <p:origin x="138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758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criticalthinking.org/" TargetMode="External"/><Relationship Id="rId5" Type="http://schemas.openxmlformats.org/officeDocument/2006/relationships/hyperlink" Target="https://www.criticalthinking.org/store/get_file.php?inventories_id=156&amp;inventories_files_id=7" TargetMode="External"/><Relationship Id="rId4" Type="http://schemas.openxmlformats.org/officeDocument/2006/relationships/hyperlink" Target="https://www.insightassessment.com/article/critical-thinking-what-it-is-and-why-it-counts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en.wikipedia.org/wiki/Hippias_Major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ndmeister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141339"/>
            <a:ext cx="1555671" cy="1555671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228142" y="2116455"/>
            <a:ext cx="502717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MEDIActive Youth: Informing the Balkans</a:t>
            </a:r>
            <a:endParaRPr lang="en-US" sz="1950" dirty="0"/>
          </a:p>
        </p:txBody>
      </p:sp>
      <p:sp>
        <p:nvSpPr>
          <p:cNvPr id="5" name="Text 1"/>
          <p:cNvSpPr/>
          <p:nvPr/>
        </p:nvSpPr>
        <p:spPr>
          <a:xfrm>
            <a:off x="793790" y="4143494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6" name="Text 2"/>
          <p:cNvSpPr/>
          <p:nvPr/>
        </p:nvSpPr>
        <p:spPr>
          <a:xfrm>
            <a:off x="793790" y="4758690"/>
            <a:ext cx="730817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ru-RU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Вештини и алатки за критичко </a:t>
            </a:r>
          </a:p>
          <a:p>
            <a:pPr marL="0" indent="0" algn="l">
              <a:lnSpc>
                <a:spcPts val="4850"/>
              </a:lnSpc>
              <a:buNone/>
            </a:pPr>
            <a:r>
              <a:rPr lang="ru-RU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размислување</a:t>
            </a:r>
            <a:endParaRPr lang="en-US" sz="3900" dirty="0"/>
          </a:p>
        </p:txBody>
      </p:sp>
      <p:sp>
        <p:nvSpPr>
          <p:cNvPr id="7" name="Text 3"/>
          <p:cNvSpPr/>
          <p:nvPr/>
        </p:nvSpPr>
        <p:spPr>
          <a:xfrm>
            <a:off x="793790" y="6062923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Совладување на клучните техники за анализа, евалуација и синтеза на информации со цел подобро донесување одлуки.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83550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mk-MK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Дополнително читање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280190" y="1701284"/>
            <a:ext cx="3679031" cy="2776895"/>
          </a:xfrm>
          <a:prstGeom prst="roundRect">
            <a:avLst>
              <a:gd name="adj" fmla="val 300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6280190" y="1701284"/>
            <a:ext cx="91440" cy="2776895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6592848" y="192250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Facione, P. A. (2020)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6592848" y="2351723"/>
            <a:ext cx="3145155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20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Critical Thinking: What It Is and Why It Counts</a:t>
            </a:r>
            <a:r>
              <a:rPr lang="en-US" sz="12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- </a:t>
            </a:r>
            <a:r>
              <a:rPr lang="mk-MK" sz="12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</a:t>
            </a:r>
            <a:r>
              <a:rPr lang="ru-RU" sz="12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еопфатен преглед на критичкото размислување, неговите основни вештини и значењето во образованието и секојдневниот живот.</a:t>
            </a:r>
            <a:endParaRPr lang="en-US" sz="1200" dirty="0"/>
          </a:p>
        </p:txBody>
      </p:sp>
      <p:sp>
        <p:nvSpPr>
          <p:cNvPr id="8" name="Shape 5"/>
          <p:cNvSpPr/>
          <p:nvPr/>
        </p:nvSpPr>
        <p:spPr>
          <a:xfrm>
            <a:off x="10157579" y="1701284"/>
            <a:ext cx="3679031" cy="2776895"/>
          </a:xfrm>
          <a:prstGeom prst="roundRect">
            <a:avLst>
              <a:gd name="adj" fmla="val 300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6"/>
          <p:cNvSpPr/>
          <p:nvPr/>
        </p:nvSpPr>
        <p:spPr>
          <a:xfrm>
            <a:off x="10157579" y="1701284"/>
            <a:ext cx="91440" cy="2776895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10470237" y="1922502"/>
            <a:ext cx="293893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Paul, R., &amp; Elder, L. (2019)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10470237" y="2351723"/>
            <a:ext cx="3145155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20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Miniature Guide to Critical Thinking Concepts and Tools</a:t>
            </a:r>
            <a:r>
              <a:rPr lang="en-US" sz="12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- </a:t>
            </a:r>
            <a:r>
              <a:rPr lang="ru-RU" sz="12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Краток прирачник што нуди практичен пристап за разбирање и примена на концептите на критичкото размислување.</a:t>
            </a:r>
            <a:endParaRPr lang="en-US" sz="1200" dirty="0"/>
          </a:p>
        </p:txBody>
      </p:sp>
      <p:sp>
        <p:nvSpPr>
          <p:cNvPr id="12" name="Shape 9"/>
          <p:cNvSpPr/>
          <p:nvPr/>
        </p:nvSpPr>
        <p:spPr>
          <a:xfrm>
            <a:off x="6280190" y="4676537"/>
            <a:ext cx="3679031" cy="2769513"/>
          </a:xfrm>
          <a:prstGeom prst="roundRect">
            <a:avLst>
              <a:gd name="adj" fmla="val 3010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Shape 10"/>
          <p:cNvSpPr/>
          <p:nvPr/>
        </p:nvSpPr>
        <p:spPr>
          <a:xfrm>
            <a:off x="6280190" y="4676537"/>
            <a:ext cx="91440" cy="2769513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6592848" y="4897755"/>
            <a:ext cx="3145155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Фондација за критичко размислување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6592848" y="5637133"/>
            <a:ext cx="3145155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20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Critical Thinking Community</a:t>
            </a:r>
            <a:r>
              <a:rPr lang="en-US" sz="12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- </a:t>
            </a:r>
            <a:r>
              <a:rPr lang="ru-RU" sz="12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Обемен ресурс со алатки, техники и едукативни материјали за развивање и примена на критичкото размислување.</a:t>
            </a:r>
            <a:endParaRPr lang="en-US" sz="1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83782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mk-MK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Заклучок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1091446" y="2998351"/>
            <a:ext cx="12745164" cy="99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ru-RU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Развивањето на вештините за критичко размислување е континуиран процес што бара пракса и посветеност.</a:t>
            </a:r>
            <a:endParaRPr lang="en-US" sz="3100" dirty="0"/>
          </a:p>
        </p:txBody>
      </p:sp>
      <p:sp>
        <p:nvSpPr>
          <p:cNvPr id="4" name="Shape 2"/>
          <p:cNvSpPr/>
          <p:nvPr/>
        </p:nvSpPr>
        <p:spPr>
          <a:xfrm>
            <a:off x="793790" y="2700695"/>
            <a:ext cx="22860" cy="1587579"/>
          </a:xfrm>
          <a:prstGeom prst="rect">
            <a:avLst/>
          </a:prstGeom>
          <a:solidFill>
            <a:srgbClr val="EEAEF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793790" y="451151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Со вклучување на овие алатки и вежби во твојот академски и личен живот, можеш да ја подобриш способноста да анализираш информации, решаваш проблеми и донесуваш информирани одлуки.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536983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Критичкото размислување не се сведува само на наоѓање точни одговори, туку и на поставување </a:t>
            </a:r>
            <a:r>
              <a:rPr lang="mk-MK" sz="1550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вистински прашања </a:t>
            </a:r>
            <a:r>
              <a:rPr lang="ru-RU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и пристапување кон предизвиците со отворен и аналитички ум.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6228159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916674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mk-MK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Ви благодариме!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834408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4375190"/>
            <a:ext cx="75564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mk-MK" sz="195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Прашања?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4995386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822258"/>
            <a:ext cx="755642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Критичкото размислување е основна вештина неопходна за успех во академската средина и професионалниот живот. Таа подразбира објективна анализа и проценка на информации со цел формирање на мислење, опфаќајќи вештини како анализа, интерпретација, заклучување, објаснување, саморегулација и отвореност на умот.</a:t>
            </a:r>
            <a:endParaRPr lang="en-US" sz="1550" dirty="0"/>
          </a:p>
        </p:txBody>
      </p:sp>
      <p:sp>
        <p:nvSpPr>
          <p:cNvPr id="4" name="Text 1"/>
          <p:cNvSpPr/>
          <p:nvPr/>
        </p:nvSpPr>
        <p:spPr>
          <a:xfrm>
            <a:off x="6280190" y="4633198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Развивањето на овие вештини овозможува донесување поинформирани одлуки, решавање на сложени проблеми и водење смислена дискусија низ различни области.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47882"/>
            <a:ext cx="780228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mk-MK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Разбирање на критичкото размислување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164794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015008" y="238601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Анализа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1015007" y="2696171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Разложување на сложени информации на составни делови за подобро разбирање на нивните меѓусебни односи.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414379" y="2164794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7635597" y="238601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Интерпретација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635597" y="2815233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Разбирање и објаснување на значењето на информации или настани.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93790" y="3869888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1015008" y="409110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Заклучување (Инференција)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1015008" y="4520327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Изведување заклучоци врз основа на релевантни информации и докази.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414379" y="3869888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7635597" y="409110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Објаснување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7635597" y="4520327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Јасно пренесување на начинот на размислување и оправдување на заклучоците.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793790" y="5574983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1015008" y="579620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Саморегулација</a:t>
            </a:r>
            <a:endParaRPr lang="en-US" sz="1950" dirty="0"/>
          </a:p>
        </p:txBody>
      </p:sp>
      <p:sp>
        <p:nvSpPr>
          <p:cNvPr id="17" name="Text 15"/>
          <p:cNvSpPr/>
          <p:nvPr/>
        </p:nvSpPr>
        <p:spPr>
          <a:xfrm>
            <a:off x="1015008" y="6225421"/>
            <a:ext cx="59797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Следење и коригирање на сопствените процеси на </a:t>
            </a:r>
            <a:endParaRPr lang="en-US" sz="1550" dirty="0">
              <a:solidFill>
                <a:srgbClr val="E5DCE6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размислување.</a:t>
            </a:r>
            <a:endParaRPr lang="en-US" sz="1550" dirty="0"/>
          </a:p>
        </p:txBody>
      </p:sp>
      <p:sp>
        <p:nvSpPr>
          <p:cNvPr id="18" name="Shape 16"/>
          <p:cNvSpPr/>
          <p:nvPr/>
        </p:nvSpPr>
        <p:spPr>
          <a:xfrm>
            <a:off x="7414379" y="5574983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 17"/>
          <p:cNvSpPr/>
          <p:nvPr/>
        </p:nvSpPr>
        <p:spPr>
          <a:xfrm>
            <a:off x="7635597" y="579620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Отвореност на умот</a:t>
            </a:r>
            <a:endParaRPr lang="en-US" sz="1950" dirty="0"/>
          </a:p>
        </p:txBody>
      </p:sp>
      <p:sp>
        <p:nvSpPr>
          <p:cNvPr id="20" name="Text 18"/>
          <p:cNvSpPr/>
          <p:nvPr/>
        </p:nvSpPr>
        <p:spPr>
          <a:xfrm>
            <a:off x="7635597" y="6225421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Разгледување на алтернативни перспективи и подготвеност за прифаќање нови идеи.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40932"/>
            <a:ext cx="508242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mk-MK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Сократовата метода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89" y="2415038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Именувана по античкиот грчки филозоф Сократ, оваа метода се заснова на поставување продлабочени прашања со цел да се поттикне критичко размислување и да се осветлат идеите. Таа охрабрува подлабоко истражување на претпоставките и верувањата.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3834527"/>
            <a:ext cx="7556421" cy="1478280"/>
          </a:xfrm>
          <a:prstGeom prst="roundRect">
            <a:avLst>
              <a:gd name="adj" fmla="val 5639"/>
            </a:avLst>
          </a:prstGeom>
          <a:solidFill>
            <a:srgbClr val="3E084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5245" y="4114800"/>
            <a:ext cx="248007" cy="19835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811791" y="3975543"/>
            <a:ext cx="671333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4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Историски пример:</a:t>
            </a:r>
            <a:r>
              <a:rPr lang="en-US" sz="14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ru-RU" sz="14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Сократ ја користел оваа метода во античка Атина за да ги предизвика убедувањата на своите ученици и да ги поттикне да ги преиспитуваат воспоставените норми, што е документирано во дијалозите на Платон.</a:t>
            </a:r>
            <a:endParaRPr lang="en-US" sz="1400" dirty="0"/>
          </a:p>
        </p:txBody>
      </p:sp>
      <p:sp>
        <p:nvSpPr>
          <p:cNvPr id="8" name="Text 4"/>
          <p:cNvSpPr/>
          <p:nvPr/>
        </p:nvSpPr>
        <p:spPr>
          <a:xfrm>
            <a:off x="6280190" y="5536049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mk-MK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Извадок од Платоновото дело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 Beauty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ru-RU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(4 век пр.н.е.) го илустрира моделот на прашање и одговор што ја поставува основата на овој пристап кон критичкото размислување.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1736" y="379333"/>
            <a:ext cx="5418653" cy="431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ru-RU" sz="27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Мапирање на идеи и SWOT анализа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551736" y="1155144"/>
            <a:ext cx="1724263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mk-MK" sz="13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Мапирање на идеи</a:t>
            </a:r>
            <a:r>
              <a:rPr lang="en-US" sz="13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	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551736" y="1508522"/>
            <a:ext cx="6595229" cy="441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ru-RU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Визуелна алатка што помага во организирање и структурирање на мислите, откривајќи врски меѓу идеите и поимите.</a:t>
            </a:r>
            <a:endParaRPr lang="en-US" sz="1050" dirty="0"/>
          </a:p>
        </p:txBody>
      </p:sp>
      <p:sp>
        <p:nvSpPr>
          <p:cNvPr id="5" name="Text 3"/>
          <p:cNvSpPr/>
          <p:nvPr/>
        </p:nvSpPr>
        <p:spPr>
          <a:xfrm>
            <a:off x="551736" y="2074069"/>
            <a:ext cx="6595229" cy="2207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ru-RU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 интерактивна алатка за мапирање на идеи, посетете ја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MindMeister</a:t>
            </a:r>
            <a:endParaRPr lang="en-US" sz="10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222" y="2418874"/>
            <a:ext cx="5690256" cy="5690256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491055" y="1155144"/>
            <a:ext cx="1724263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SWOT </a:t>
            </a:r>
            <a:r>
              <a:rPr lang="mk-MK" sz="13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анализа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7491055" y="1508522"/>
            <a:ext cx="6595229" cy="441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ru-RU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SWOT (Силни страни, Слабости, Можности, Закани) е стратегиска техника за планирање, која се користи за проценка на ситуација или предлог од повеќе аспекти.</a:t>
            </a:r>
            <a:endParaRPr lang="en-US" sz="1050" dirty="0"/>
          </a:p>
        </p:txBody>
      </p:sp>
      <p:sp>
        <p:nvSpPr>
          <p:cNvPr id="9" name="Text 6"/>
          <p:cNvSpPr/>
          <p:nvPr/>
        </p:nvSpPr>
        <p:spPr>
          <a:xfrm>
            <a:off x="7491055" y="2074069"/>
            <a:ext cx="6595229" cy="441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mk-MK" sz="1050" b="1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Историски пример</a:t>
            </a:r>
            <a:r>
              <a:rPr lang="en-US" sz="1050" b="1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ru-RU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Во 1960-тите години НАСА користела SWOT анализа за да ја процени изводливоста на програмата Аполо за слетување на Месечината, што им помогнало да ги идентификуваат потенцијалните предизвици и можности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0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53665"/>
            <a:ext cx="679168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ru-RU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Повеќе алатки за критичко </a:t>
            </a:r>
          </a:p>
          <a:p>
            <a:pPr marL="0" indent="0" algn="l">
              <a:lnSpc>
                <a:spcPts val="4850"/>
              </a:lnSpc>
              <a:buNone/>
            </a:pPr>
            <a:r>
              <a:rPr lang="ru-RU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размислување</a:t>
            </a:r>
            <a:endParaRPr lang="en-US" sz="3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199680"/>
            <a:ext cx="992267" cy="253269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70815" y="2275463"/>
            <a:ext cx="308693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Техниката „Пет зошто“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7470815" y="2585621"/>
            <a:ext cx="63657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Оваа повторувачка техника на прашување помага да се идентификува коренот на проблемот со тоа што повеќепати се поставува прашањето „Зошто?“.</a:t>
            </a:r>
            <a:endParaRPr lang="en-US" sz="1550" dirty="0"/>
          </a:p>
        </p:txBody>
      </p:sp>
      <p:sp>
        <p:nvSpPr>
          <p:cNvPr id="7" name="Text 3"/>
          <p:cNvSpPr/>
          <p:nvPr/>
        </p:nvSpPr>
        <p:spPr>
          <a:xfrm>
            <a:off x="7470815" y="3581400"/>
            <a:ext cx="636579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mk-MK" sz="1550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Историски пример</a:t>
            </a:r>
            <a:r>
              <a:rPr lang="en-US" sz="1550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ru-RU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Сакити Тојода, основачот на Toyota Industries, ја развил оваа техника во 1930-тите години за подобрување на производствените процеси.</a:t>
            </a:r>
            <a:endParaRPr lang="en-US" sz="15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4732377"/>
            <a:ext cx="992267" cy="2215158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470815" y="493073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Мапирање на аргументи</a:t>
            </a:r>
            <a:endParaRPr lang="en-US" sz="1950" dirty="0"/>
          </a:p>
        </p:txBody>
      </p:sp>
      <p:sp>
        <p:nvSpPr>
          <p:cNvPr id="10" name="Text 5"/>
          <p:cNvSpPr/>
          <p:nvPr/>
        </p:nvSpPr>
        <p:spPr>
          <a:xfrm>
            <a:off x="7470815" y="5359956"/>
            <a:ext cx="636579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Визуелна претстава на структурата на еден аргумент, што ги прикажува врските меѓу тврдењата, доказите и приговорите.</a:t>
            </a:r>
            <a:endParaRPr lang="en-US" sz="1550" dirty="0"/>
          </a:p>
        </p:txBody>
      </p:sp>
      <p:sp>
        <p:nvSpPr>
          <p:cNvPr id="11" name="Text 6"/>
          <p:cNvSpPr/>
          <p:nvPr/>
        </p:nvSpPr>
        <p:spPr>
          <a:xfrm>
            <a:off x="7470815" y="6153805"/>
            <a:ext cx="63657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Истражете го мапирањето на аргументи преку Rationale.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7937" y="438507"/>
            <a:ext cx="6186726" cy="498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ru-RU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Примена на алатките за критичко размислување</a:t>
            </a:r>
            <a:endParaRPr lang="en-US" sz="3100" dirty="0"/>
          </a:p>
        </p:txBody>
      </p:sp>
      <p:sp>
        <p:nvSpPr>
          <p:cNvPr id="3" name="Shape 1"/>
          <p:cNvSpPr/>
          <p:nvPr/>
        </p:nvSpPr>
        <p:spPr>
          <a:xfrm>
            <a:off x="637937" y="1255871"/>
            <a:ext cx="159425" cy="956905"/>
          </a:xfrm>
          <a:prstGeom prst="roundRect">
            <a:avLst>
              <a:gd name="adj" fmla="val 42017"/>
            </a:avLst>
          </a:prstGeom>
          <a:solidFill>
            <a:srgbClr val="282D5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956786" y="1415296"/>
            <a:ext cx="3195399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ru-RU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Идентификувај го проблемот или прашањето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956786" y="1759982"/>
            <a:ext cx="13035677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ru-RU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Јасно дефинирај што се обидуваш да решиш или да разбереш.</a:t>
            </a:r>
            <a:endParaRPr lang="en-US" sz="1250" dirty="0"/>
          </a:p>
        </p:txBody>
      </p:sp>
      <p:sp>
        <p:nvSpPr>
          <p:cNvPr id="6" name="Shape 4"/>
          <p:cNvSpPr/>
          <p:nvPr/>
        </p:nvSpPr>
        <p:spPr>
          <a:xfrm>
            <a:off x="877133" y="2372201"/>
            <a:ext cx="159425" cy="956905"/>
          </a:xfrm>
          <a:prstGeom prst="roundRect">
            <a:avLst>
              <a:gd name="adj" fmla="val 42017"/>
            </a:avLst>
          </a:prstGeom>
          <a:solidFill>
            <a:srgbClr val="282D5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1195983" y="2531626"/>
            <a:ext cx="2761893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mk-MK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Собери релевантни информации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1195983" y="2876312"/>
            <a:ext cx="12796480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ru-RU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Прибери податоци од доверливи и проверени извори.</a:t>
            </a:r>
            <a:endParaRPr lang="en-US" sz="1250" dirty="0"/>
          </a:p>
        </p:txBody>
      </p:sp>
      <p:sp>
        <p:nvSpPr>
          <p:cNvPr id="9" name="Shape 7"/>
          <p:cNvSpPr/>
          <p:nvPr/>
        </p:nvSpPr>
        <p:spPr>
          <a:xfrm>
            <a:off x="1116330" y="3488531"/>
            <a:ext cx="159425" cy="956905"/>
          </a:xfrm>
          <a:prstGeom prst="roundRect">
            <a:avLst>
              <a:gd name="adj" fmla="val 42017"/>
            </a:avLst>
          </a:prstGeom>
          <a:solidFill>
            <a:srgbClr val="282D5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1435179" y="3647956"/>
            <a:ext cx="3931801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ru-RU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Примени соодветни алатки за критичко размислување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1435179" y="3992642"/>
            <a:ext cx="12557284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ru-RU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Избери и користи алатки што најдобро одговараат на ситуацијата.</a:t>
            </a:r>
            <a:endParaRPr lang="en-US" sz="1250" dirty="0"/>
          </a:p>
        </p:txBody>
      </p:sp>
      <p:sp>
        <p:nvSpPr>
          <p:cNvPr id="12" name="Shape 10"/>
          <p:cNvSpPr/>
          <p:nvPr/>
        </p:nvSpPr>
        <p:spPr>
          <a:xfrm>
            <a:off x="1355527" y="4604861"/>
            <a:ext cx="159425" cy="956905"/>
          </a:xfrm>
          <a:prstGeom prst="roundRect">
            <a:avLst>
              <a:gd name="adj" fmla="val 42017"/>
            </a:avLst>
          </a:prstGeom>
          <a:solidFill>
            <a:srgbClr val="282D5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1674376" y="4764286"/>
            <a:ext cx="3690937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ru-RU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Анализирај и процени ги информациите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1674376" y="5108972"/>
            <a:ext cx="12318087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ru-RU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Испитај ги доказите и разгледај различни перспективи.</a:t>
            </a:r>
            <a:endParaRPr lang="en-US" sz="1250" dirty="0"/>
          </a:p>
        </p:txBody>
      </p:sp>
      <p:sp>
        <p:nvSpPr>
          <p:cNvPr id="15" name="Shape 13"/>
          <p:cNvSpPr/>
          <p:nvPr/>
        </p:nvSpPr>
        <p:spPr>
          <a:xfrm>
            <a:off x="1116330" y="5721191"/>
            <a:ext cx="159425" cy="956905"/>
          </a:xfrm>
          <a:prstGeom prst="roundRect">
            <a:avLst>
              <a:gd name="adj" fmla="val 42017"/>
            </a:avLst>
          </a:prstGeom>
          <a:solidFill>
            <a:srgbClr val="282D5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1435179" y="5880616"/>
            <a:ext cx="3752255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ru-RU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Изведи заклучоци и донеси одлуки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1435179" y="6225302"/>
            <a:ext cx="12557284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ru-RU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Формирај ставови врз основа на твојата анализа.</a:t>
            </a:r>
            <a:endParaRPr lang="en-US" sz="1250" dirty="0"/>
          </a:p>
        </p:txBody>
      </p:sp>
      <p:sp>
        <p:nvSpPr>
          <p:cNvPr id="18" name="Shape 16"/>
          <p:cNvSpPr/>
          <p:nvPr/>
        </p:nvSpPr>
        <p:spPr>
          <a:xfrm>
            <a:off x="877133" y="6837521"/>
            <a:ext cx="159425" cy="956905"/>
          </a:xfrm>
          <a:prstGeom prst="roundRect">
            <a:avLst>
              <a:gd name="adj" fmla="val 42017"/>
            </a:avLst>
          </a:prstGeom>
          <a:solidFill>
            <a:srgbClr val="282D5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Text 17"/>
          <p:cNvSpPr/>
          <p:nvPr/>
        </p:nvSpPr>
        <p:spPr>
          <a:xfrm>
            <a:off x="1195983" y="6996946"/>
            <a:ext cx="3655576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ru-RU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Рефлектирај на процесот и резултатите</a:t>
            </a:r>
            <a:endParaRPr lang="en-US" sz="1550" dirty="0"/>
          </a:p>
        </p:txBody>
      </p:sp>
      <p:sp>
        <p:nvSpPr>
          <p:cNvPr id="20" name="Text 18"/>
          <p:cNvSpPr/>
          <p:nvPr/>
        </p:nvSpPr>
        <p:spPr>
          <a:xfrm>
            <a:off x="1195983" y="7341632"/>
            <a:ext cx="12796480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ru-RU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Размисли што функционирало, што не, и зошто.</a:t>
            </a:r>
            <a:endParaRPr lang="en-US" sz="12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6736" y="382667"/>
            <a:ext cx="6737152" cy="4349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ru-RU" sz="27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Историски примери на критичко размислување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556736" y="1165503"/>
            <a:ext cx="2134553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mk-MK" sz="1350" b="1" dirty="0">
                <a:solidFill>
                  <a:srgbClr val="FFE14D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Научната револуција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556736" y="1522095"/>
            <a:ext cx="6588681" cy="6679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ru-RU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Во 16 и 17 век, научници како Галилео Галилеј и Исак Њутн ги предизвикаа долго прифатените верувања за природниот свет преку набљудување, експериментирање и логично размислување.</a:t>
            </a:r>
            <a:endParaRPr lang="en-US" sz="10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36" y="2346603"/>
            <a:ext cx="6588681" cy="658868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492603" y="1165503"/>
            <a:ext cx="1739741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mk-MK" sz="1350" b="1" dirty="0">
                <a:solidFill>
                  <a:srgbClr val="FFE14D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Просветителството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7492603" y="1522095"/>
            <a:ext cx="6588681" cy="4452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ru-RU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Филозофи како Џон Лок и Волтер во 18 век го промовираа рационалното размислување и скептицизмот кон традиционалните авторитети, влијаејќи врз политичките и општествените реформи.</a:t>
            </a:r>
            <a:endParaRPr lang="en-US" sz="1050" dirty="0"/>
          </a:p>
        </p:txBody>
      </p:sp>
      <p:sp>
        <p:nvSpPr>
          <p:cNvPr id="8" name="Text 5"/>
          <p:cNvSpPr/>
          <p:nvPr/>
        </p:nvSpPr>
        <p:spPr>
          <a:xfrm>
            <a:off x="7479059" y="2377732"/>
            <a:ext cx="1966912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mk-MK" sz="1350" b="1" dirty="0">
                <a:solidFill>
                  <a:srgbClr val="FFE14D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Проектот Менхетен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7479059" y="2671512"/>
            <a:ext cx="6588681" cy="6679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ru-RU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 време на Втората светска војна, научници и инженери примениле критичко размислување за решавање на сложени проблеми при развојот на атомската бомба, демонстрирајќи ја моќта на колаборативното решавање на проблеми.</a:t>
            </a:r>
            <a:endParaRPr lang="en-US" sz="10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51548"/>
            <a:ext cx="1143988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ru-RU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Вежби за зајакнување на вештините за критичко </a:t>
            </a:r>
            <a:endParaRPr lang="en-US" sz="3900" b="1" dirty="0">
              <a:solidFill>
                <a:srgbClr val="EEAEF6"/>
              </a:solidFill>
              <a:latin typeface="Bricolage Grotesque Extra Bold" pitchFamily="34" charset="0"/>
              <a:ea typeface="Bricolage Grotesque Extra Bold" pitchFamily="34" charset="-122"/>
              <a:cs typeface="Bricolage Grotesque Extra Bold" pitchFamily="34" charset="-120"/>
            </a:endParaRPr>
          </a:p>
          <a:p>
            <a:pPr marL="0" indent="0" algn="l">
              <a:lnSpc>
                <a:spcPts val="4850"/>
              </a:lnSpc>
              <a:buNone/>
            </a:pPr>
            <a:r>
              <a:rPr lang="ru-RU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размислување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266117"/>
            <a:ext cx="4215289" cy="2416731"/>
          </a:xfrm>
          <a:prstGeom prst="roundRect">
            <a:avLst>
              <a:gd name="adj" fmla="val 4540"/>
            </a:avLst>
          </a:prstGeom>
          <a:solidFill>
            <a:srgbClr val="090E3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793790" y="2243257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2603778" y="1968460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EAEF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2782372" y="2117288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1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1015008" y="276225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Анализирај медиум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1015008" y="3191470"/>
            <a:ext cx="385865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Избери новински напис и идентификувај можни пристрасности, процени ја доверливоста на изворите и направи разлика помеѓу факти и мислења.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5207437" y="2266117"/>
            <a:ext cx="4215408" cy="2416731"/>
          </a:xfrm>
          <a:prstGeom prst="roundRect">
            <a:avLst>
              <a:gd name="adj" fmla="val 4540"/>
            </a:avLst>
          </a:prstGeom>
          <a:solidFill>
            <a:srgbClr val="090E3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5207437" y="2243257"/>
            <a:ext cx="4215408" cy="91440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7017425" y="1968460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EAEF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7196018" y="2117288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2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5428655" y="276225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Решавај логички загатки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5428655" y="3191470"/>
            <a:ext cx="377297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Редовно решавај логички игри и мозгалици за подобрување на аналитичките и проблемските вештини.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9621203" y="2266117"/>
            <a:ext cx="4215289" cy="2416731"/>
          </a:xfrm>
          <a:prstGeom prst="roundRect">
            <a:avLst>
              <a:gd name="adj" fmla="val 4540"/>
            </a:avLst>
          </a:prstGeom>
          <a:solidFill>
            <a:srgbClr val="090E3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9621203" y="2243257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11431191" y="1968460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EAEF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11609784" y="2117288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3</a:t>
            </a:r>
            <a:endParaRPr lang="en-US" sz="1850" dirty="0"/>
          </a:p>
        </p:txBody>
      </p:sp>
      <p:sp>
        <p:nvSpPr>
          <p:cNvPr id="19" name="Text 17"/>
          <p:cNvSpPr/>
          <p:nvPr/>
        </p:nvSpPr>
        <p:spPr>
          <a:xfrm>
            <a:off x="9842421" y="276225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ru-RU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Приклучи се во дебатен клуб</a:t>
            </a:r>
            <a:endParaRPr lang="en-US" sz="1950" dirty="0"/>
          </a:p>
        </p:txBody>
      </p:sp>
      <p:sp>
        <p:nvSpPr>
          <p:cNvPr id="20" name="Text 18"/>
          <p:cNvSpPr/>
          <p:nvPr/>
        </p:nvSpPr>
        <p:spPr>
          <a:xfrm>
            <a:off x="9842421" y="3191470"/>
            <a:ext cx="377285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Вежбај артикулирање на аргументи, разгледување на различни гледишта и реагирање на контрааргументи.</a:t>
            </a:r>
            <a:endParaRPr lang="en-US" sz="1550" dirty="0"/>
          </a:p>
        </p:txBody>
      </p:sp>
      <p:sp>
        <p:nvSpPr>
          <p:cNvPr id="21" name="Shape 19"/>
          <p:cNvSpPr/>
          <p:nvPr/>
        </p:nvSpPr>
        <p:spPr>
          <a:xfrm>
            <a:off x="793790" y="5178862"/>
            <a:ext cx="6422112" cy="2099191"/>
          </a:xfrm>
          <a:prstGeom prst="roundRect">
            <a:avLst>
              <a:gd name="adj" fmla="val 5227"/>
            </a:avLst>
          </a:prstGeom>
          <a:solidFill>
            <a:srgbClr val="090E3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Shape 20"/>
          <p:cNvSpPr/>
          <p:nvPr/>
        </p:nvSpPr>
        <p:spPr>
          <a:xfrm>
            <a:off x="793790" y="5156002"/>
            <a:ext cx="6422112" cy="91440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3" name="Shape 21"/>
          <p:cNvSpPr/>
          <p:nvPr/>
        </p:nvSpPr>
        <p:spPr>
          <a:xfrm>
            <a:off x="3707130" y="4881205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EAEF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4" name="Text 22"/>
          <p:cNvSpPr/>
          <p:nvPr/>
        </p:nvSpPr>
        <p:spPr>
          <a:xfrm>
            <a:off x="3885724" y="5030033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4</a:t>
            </a:r>
            <a:endParaRPr lang="en-US" sz="1850" dirty="0"/>
          </a:p>
        </p:txBody>
      </p:sp>
      <p:sp>
        <p:nvSpPr>
          <p:cNvPr id="25" name="Text 23"/>
          <p:cNvSpPr/>
          <p:nvPr/>
        </p:nvSpPr>
        <p:spPr>
          <a:xfrm>
            <a:off x="1015008" y="5674995"/>
            <a:ext cx="403062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Истражувај интердисциплинарни студии</a:t>
            </a:r>
            <a:endParaRPr lang="en-US" sz="1950" dirty="0"/>
          </a:p>
        </p:txBody>
      </p:sp>
      <p:sp>
        <p:nvSpPr>
          <p:cNvPr id="26" name="Text 24"/>
          <p:cNvSpPr/>
          <p:nvPr/>
        </p:nvSpPr>
        <p:spPr>
          <a:xfrm>
            <a:off x="1015008" y="6104215"/>
            <a:ext cx="597967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Поврзи различни академски области за да го прошириш погледот и да ја подобриш способноста за критичко размислување во различни контексти.</a:t>
            </a:r>
            <a:endParaRPr lang="en-US" sz="1550" dirty="0"/>
          </a:p>
        </p:txBody>
      </p:sp>
      <p:sp>
        <p:nvSpPr>
          <p:cNvPr id="27" name="Shape 25"/>
          <p:cNvSpPr/>
          <p:nvPr/>
        </p:nvSpPr>
        <p:spPr>
          <a:xfrm>
            <a:off x="7414260" y="5178862"/>
            <a:ext cx="6422231" cy="2099191"/>
          </a:xfrm>
          <a:prstGeom prst="roundRect">
            <a:avLst>
              <a:gd name="adj" fmla="val 5227"/>
            </a:avLst>
          </a:prstGeom>
          <a:solidFill>
            <a:srgbClr val="090E3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8" name="Shape 26"/>
          <p:cNvSpPr/>
          <p:nvPr/>
        </p:nvSpPr>
        <p:spPr>
          <a:xfrm>
            <a:off x="7414260" y="5156002"/>
            <a:ext cx="6422231" cy="91440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9" name="Shape 27"/>
          <p:cNvSpPr/>
          <p:nvPr/>
        </p:nvSpPr>
        <p:spPr>
          <a:xfrm>
            <a:off x="10327719" y="4881205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EAEF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0" name="Text 28"/>
          <p:cNvSpPr/>
          <p:nvPr/>
        </p:nvSpPr>
        <p:spPr>
          <a:xfrm>
            <a:off x="10506313" y="5030033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5</a:t>
            </a:r>
            <a:endParaRPr lang="en-US" sz="1850" dirty="0"/>
          </a:p>
        </p:txBody>
      </p:sp>
      <p:sp>
        <p:nvSpPr>
          <p:cNvPr id="31" name="Text 29"/>
          <p:cNvSpPr/>
          <p:nvPr/>
        </p:nvSpPr>
        <p:spPr>
          <a:xfrm>
            <a:off x="7635478" y="5674995"/>
            <a:ext cx="363533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Вежбај рефлексивно пишување</a:t>
            </a:r>
            <a:endParaRPr lang="en-US" sz="1950" dirty="0"/>
          </a:p>
        </p:txBody>
      </p:sp>
      <p:sp>
        <p:nvSpPr>
          <p:cNvPr id="32" name="Text 30"/>
          <p:cNvSpPr/>
          <p:nvPr/>
        </p:nvSpPr>
        <p:spPr>
          <a:xfrm>
            <a:off x="7635478" y="6104215"/>
            <a:ext cx="597979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Води дневник за размислување во кој ќе ги бележиш своите мисловни процеси, начини на одлучување и лични пристрасности. Оваа практика ја поттикнува самосвеста и метакогницијата.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987</Words>
  <Application>Microsoft Office PowerPoint</Application>
  <PresentationFormat>Custom</PresentationFormat>
  <Paragraphs>101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Montserrat</vt:lpstr>
      <vt:lpstr>Bricolage Grotesque Extra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Center for Intercultural Dialogue</cp:lastModifiedBy>
  <cp:revision>3</cp:revision>
  <dcterms:created xsi:type="dcterms:W3CDTF">2025-09-11T14:04:43Z</dcterms:created>
  <dcterms:modified xsi:type="dcterms:W3CDTF">2025-10-29T10:35:51Z</dcterms:modified>
</cp:coreProperties>
</file>