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4630400" cy="8229600"/>
  <p:notesSz cx="8229600" cy="14630400"/>
  <p:embeddedFontLst>
    <p:embeddedFont>
      <p:font typeface="Bitter Medium" panose="020B0604020202020204" charset="0"/>
      <p:regular r:id="rId12"/>
    </p:embeddedFont>
    <p:embeddedFont>
      <p:font typeface="Calibri" panose="020F0502020204030204" pitchFamily="34" charset="0"/>
      <p:regular r:id="rId13"/>
      <p:bold r:id="rId14"/>
      <p:italic r:id="rId15"/>
      <p:boldItalic r:id="rId16"/>
    </p:embeddedFont>
    <p:embeddedFont>
      <p:font typeface="Open Sans" panose="020B0606030504020204" pitchFamily="34"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95" d="100"/>
          <a:sy n="95" d="100"/>
        </p:scale>
        <p:origin x="4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832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3" name="Image 1" descr="preencoded.png"/>
          <p:cNvPicPr>
            <a:picLocks noChangeAspect="1"/>
          </p:cNvPicPr>
          <p:nvPr/>
        </p:nvPicPr>
        <p:blipFill>
          <a:blip r:embed="rId4"/>
          <a:stretch>
            <a:fillRect/>
          </a:stretch>
        </p:blipFill>
        <p:spPr>
          <a:xfrm>
            <a:off x="793790" y="2326481"/>
            <a:ext cx="1461730" cy="1461730"/>
          </a:xfrm>
          <a:prstGeom prst="rect">
            <a:avLst/>
          </a:prstGeom>
        </p:spPr>
      </p:pic>
      <p:sp>
        <p:nvSpPr>
          <p:cNvPr id="4" name="Text 0"/>
          <p:cNvSpPr/>
          <p:nvPr/>
        </p:nvSpPr>
        <p:spPr>
          <a:xfrm>
            <a:off x="3145869" y="2298144"/>
            <a:ext cx="5211842" cy="708660"/>
          </a:xfrm>
          <a:prstGeom prst="rect">
            <a:avLst/>
          </a:prstGeom>
          <a:noFill/>
          <a:ln/>
        </p:spPr>
        <p:txBody>
          <a:bodyPr wrap="square" lIns="0" tIns="0" rIns="0" bIns="0" rtlCol="0" anchor="t"/>
          <a:lstStyle/>
          <a:p>
            <a:pPr marL="0" indent="0" algn="ctr">
              <a:lnSpc>
                <a:spcPts val="2750"/>
              </a:lnSpc>
              <a:buNone/>
            </a:pPr>
            <a:r>
              <a:rPr lang="en-US" sz="2200" dirty="0">
                <a:solidFill>
                  <a:srgbClr val="2C3F42"/>
                </a:solidFill>
                <a:latin typeface="Bitter Medium" pitchFamily="34" charset="0"/>
                <a:ea typeface="Bitter Medium" pitchFamily="34" charset="-122"/>
                <a:cs typeface="Bitter Medium" pitchFamily="34" charset="-120"/>
              </a:rPr>
              <a:t>MEDIActive Youth: Informing the Balkans</a:t>
            </a:r>
            <a:endParaRPr lang="en-US" sz="2200" dirty="0"/>
          </a:p>
        </p:txBody>
      </p:sp>
      <p:sp>
        <p:nvSpPr>
          <p:cNvPr id="5" name="Text 1"/>
          <p:cNvSpPr/>
          <p:nvPr/>
        </p:nvSpPr>
        <p:spPr>
          <a:xfrm>
            <a:off x="653113" y="3865245"/>
            <a:ext cx="9013402" cy="708779"/>
          </a:xfrm>
          <a:prstGeom prst="rect">
            <a:avLst/>
          </a:prstGeom>
          <a:noFill/>
          <a:ln/>
        </p:spPr>
        <p:txBody>
          <a:bodyPr wrap="none" lIns="0" tIns="0" rIns="0" bIns="0" rtlCol="0" anchor="t"/>
          <a:lstStyle/>
          <a:p>
            <a:pPr marL="0" indent="0" algn="l">
              <a:lnSpc>
                <a:spcPts val="5550"/>
              </a:lnSpc>
              <a:buNone/>
            </a:pPr>
            <a:r>
              <a:rPr lang="mk-MK" sz="4450" dirty="0">
                <a:solidFill>
                  <a:srgbClr val="2C3F42"/>
                </a:solidFill>
                <a:latin typeface="Bitter Medium" pitchFamily="34" charset="0"/>
                <a:ea typeface="Bitter Medium" pitchFamily="34" charset="-122"/>
                <a:cs typeface="Bitter Medium" pitchFamily="34" charset="-120"/>
              </a:rPr>
              <a:t>Глобални перспективи </a:t>
            </a:r>
            <a:endParaRPr lang="en-US" sz="4450" dirty="0">
              <a:solidFill>
                <a:srgbClr val="2C3F42"/>
              </a:solidFill>
              <a:latin typeface="Bitter Medium" pitchFamily="34" charset="0"/>
              <a:ea typeface="Bitter Medium" pitchFamily="34" charset="-122"/>
              <a:cs typeface="Bitter Medium" pitchFamily="34" charset="-120"/>
            </a:endParaRPr>
          </a:p>
          <a:p>
            <a:pPr marL="0" indent="0" algn="l">
              <a:lnSpc>
                <a:spcPts val="5550"/>
              </a:lnSpc>
              <a:buNone/>
            </a:pPr>
            <a:r>
              <a:rPr lang="mk-MK" sz="4450" dirty="0">
                <a:solidFill>
                  <a:srgbClr val="2C3F42"/>
                </a:solidFill>
                <a:latin typeface="Bitter Medium" pitchFamily="34" charset="0"/>
                <a:ea typeface="Bitter Medium" pitchFamily="34" charset="-122"/>
                <a:cs typeface="Bitter Medium" pitchFamily="34" charset="-120"/>
              </a:rPr>
              <a:t>за вестите</a:t>
            </a:r>
            <a:endParaRPr lang="en-US" sz="4450" dirty="0"/>
          </a:p>
        </p:txBody>
      </p:sp>
      <p:sp>
        <p:nvSpPr>
          <p:cNvPr id="6" name="Text 2"/>
          <p:cNvSpPr/>
          <p:nvPr/>
        </p:nvSpPr>
        <p:spPr>
          <a:xfrm>
            <a:off x="793790" y="5432465"/>
            <a:ext cx="7556421" cy="725805"/>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Новинското известување значително се разликува низ светот, обликувано од политички, културни и економски контексти.</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996202"/>
            <a:ext cx="10584299" cy="708779"/>
          </a:xfrm>
          <a:prstGeom prst="rect">
            <a:avLst/>
          </a:prstGeom>
          <a:noFill/>
          <a:ln/>
        </p:spPr>
        <p:txBody>
          <a:bodyPr wrap="none" lIns="0" tIns="0" rIns="0" bIns="0" rtlCol="0" anchor="t"/>
          <a:lstStyle/>
          <a:p>
            <a:pPr marL="0" indent="0" algn="l">
              <a:lnSpc>
                <a:spcPts val="5550"/>
              </a:lnSpc>
              <a:buNone/>
            </a:pPr>
            <a:r>
              <a:rPr lang="ru-RU" sz="4450" dirty="0">
                <a:solidFill>
                  <a:srgbClr val="2C3F42"/>
                </a:solidFill>
                <a:latin typeface="Bitter Medium" pitchFamily="34" charset="0"/>
                <a:ea typeface="Bitter Medium" pitchFamily="34" charset="-122"/>
                <a:cs typeface="Bitter Medium" pitchFamily="34" charset="-120"/>
              </a:rPr>
              <a:t>Разбирање на разликите во глобалните вести</a:t>
            </a:r>
            <a:endParaRPr lang="en-US" sz="4450" dirty="0"/>
          </a:p>
        </p:txBody>
      </p:sp>
      <p:sp>
        <p:nvSpPr>
          <p:cNvPr id="3" name="Shape 1"/>
          <p:cNvSpPr/>
          <p:nvPr/>
        </p:nvSpPr>
        <p:spPr>
          <a:xfrm>
            <a:off x="793790" y="3158609"/>
            <a:ext cx="4196358" cy="2456617"/>
          </a:xfrm>
          <a:prstGeom prst="roundRect">
            <a:avLst>
              <a:gd name="adj" fmla="val 3878"/>
            </a:avLst>
          </a:prstGeom>
          <a:solidFill>
            <a:srgbClr val="FFF8F0"/>
          </a:solidFill>
          <a:ln w="30480">
            <a:solidFill>
              <a:srgbClr val="E2C8B5"/>
            </a:solidFill>
            <a:prstDash val="solid"/>
          </a:ln>
        </p:spPr>
      </p:sp>
      <p:sp>
        <p:nvSpPr>
          <p:cNvPr id="4" name="Text 2"/>
          <p:cNvSpPr/>
          <p:nvPr/>
        </p:nvSpPr>
        <p:spPr>
          <a:xfrm>
            <a:off x="1051084" y="3238738"/>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Политички рамки</a:t>
            </a:r>
            <a:endParaRPr lang="en-US" sz="2200" dirty="0"/>
          </a:p>
        </p:txBody>
      </p:sp>
      <p:sp>
        <p:nvSpPr>
          <p:cNvPr id="5" name="Text 3"/>
          <p:cNvSpPr/>
          <p:nvPr/>
        </p:nvSpPr>
        <p:spPr>
          <a:xfrm>
            <a:off x="937677" y="3770233"/>
            <a:ext cx="3908584" cy="1451610"/>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Регулаторните системи и степенот на слобода на медиумите значително се разликуваат меѓу земјите, што влијае на начинот на кој се известува.</a:t>
            </a:r>
            <a:endParaRPr lang="en-US" sz="1750" dirty="0"/>
          </a:p>
        </p:txBody>
      </p:sp>
      <p:sp>
        <p:nvSpPr>
          <p:cNvPr id="6" name="Shape 4"/>
          <p:cNvSpPr/>
          <p:nvPr/>
        </p:nvSpPr>
        <p:spPr>
          <a:xfrm>
            <a:off x="5216962" y="3158609"/>
            <a:ext cx="4196358" cy="2456617"/>
          </a:xfrm>
          <a:prstGeom prst="roundRect">
            <a:avLst>
              <a:gd name="adj" fmla="val 3878"/>
            </a:avLst>
          </a:prstGeom>
          <a:solidFill>
            <a:srgbClr val="FFF8F0"/>
          </a:solidFill>
          <a:ln w="30480">
            <a:solidFill>
              <a:srgbClr val="E2C8B5"/>
            </a:solidFill>
            <a:prstDash val="solid"/>
          </a:ln>
        </p:spPr>
      </p:sp>
      <p:sp>
        <p:nvSpPr>
          <p:cNvPr id="7" name="Text 5"/>
          <p:cNvSpPr/>
          <p:nvPr/>
        </p:nvSpPr>
        <p:spPr>
          <a:xfrm>
            <a:off x="5474256" y="3247252"/>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Културни контексти</a:t>
            </a:r>
            <a:endParaRPr lang="en-US" sz="2200" dirty="0"/>
          </a:p>
        </p:txBody>
      </p:sp>
      <p:sp>
        <p:nvSpPr>
          <p:cNvPr id="8" name="Text 6"/>
          <p:cNvSpPr/>
          <p:nvPr/>
        </p:nvSpPr>
        <p:spPr>
          <a:xfrm>
            <a:off x="5474256" y="3906322"/>
            <a:ext cx="3681770" cy="1088708"/>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Културните норми и вредности ја обликуваат насоката и тонот на известувањето во различни региони.</a:t>
            </a:r>
            <a:endParaRPr lang="en-US" sz="1750" dirty="0"/>
          </a:p>
        </p:txBody>
      </p:sp>
      <p:sp>
        <p:nvSpPr>
          <p:cNvPr id="9" name="Shape 7"/>
          <p:cNvSpPr/>
          <p:nvPr/>
        </p:nvSpPr>
        <p:spPr>
          <a:xfrm>
            <a:off x="9640133" y="3158609"/>
            <a:ext cx="4196358" cy="2456617"/>
          </a:xfrm>
          <a:prstGeom prst="roundRect">
            <a:avLst>
              <a:gd name="adj" fmla="val 3878"/>
            </a:avLst>
          </a:prstGeom>
          <a:solidFill>
            <a:srgbClr val="FFF8F0"/>
          </a:solidFill>
          <a:ln w="30480">
            <a:solidFill>
              <a:srgbClr val="E2C8B5"/>
            </a:solidFill>
            <a:prstDash val="solid"/>
          </a:ln>
        </p:spPr>
      </p:sp>
      <p:sp>
        <p:nvSpPr>
          <p:cNvPr id="10" name="Text 8"/>
          <p:cNvSpPr/>
          <p:nvPr/>
        </p:nvSpPr>
        <p:spPr>
          <a:xfrm>
            <a:off x="9897427" y="3280537"/>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Економски фактори</a:t>
            </a:r>
            <a:endParaRPr lang="en-US" sz="2200" dirty="0"/>
          </a:p>
        </p:txBody>
      </p:sp>
      <p:sp>
        <p:nvSpPr>
          <p:cNvPr id="11" name="Text 9"/>
          <p:cNvSpPr/>
          <p:nvPr/>
        </p:nvSpPr>
        <p:spPr>
          <a:xfrm>
            <a:off x="9897427" y="3781032"/>
            <a:ext cx="3681770" cy="1088708"/>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Моделите на финансирање и корпоративните интереси влијаат врз уредничките одлуки и приоритетите во покривањето на темите.</a:t>
            </a:r>
            <a:endParaRPr lang="en-US" sz="1750" dirty="0"/>
          </a:p>
        </p:txBody>
      </p:sp>
      <p:sp>
        <p:nvSpPr>
          <p:cNvPr id="12" name="Text 10"/>
          <p:cNvSpPr/>
          <p:nvPr/>
        </p:nvSpPr>
        <p:spPr>
          <a:xfrm>
            <a:off x="793790" y="5870377"/>
            <a:ext cx="13042821" cy="362903"/>
          </a:xfrm>
          <a:prstGeom prst="rect">
            <a:avLst/>
          </a:prstGeom>
          <a:noFill/>
          <a:ln/>
        </p:spPr>
        <p:txBody>
          <a:bodyPr wrap="non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Нашата цел е да ги опремиме читателите со алатки за критичка евалуација на вестите од глобална перспектива.</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0660" y="1085612"/>
            <a:ext cx="7313414" cy="664488"/>
          </a:xfrm>
          <a:prstGeom prst="rect">
            <a:avLst/>
          </a:prstGeom>
          <a:noFill/>
          <a:ln/>
        </p:spPr>
        <p:txBody>
          <a:bodyPr wrap="none" lIns="0" tIns="0" rIns="0" bIns="0" rtlCol="0" anchor="t"/>
          <a:lstStyle/>
          <a:p>
            <a:pPr marL="0" indent="0" algn="l">
              <a:lnSpc>
                <a:spcPts val="5200"/>
              </a:lnSpc>
              <a:buNone/>
            </a:pPr>
            <a:r>
              <a:rPr lang="mk-MK" sz="4150" dirty="0">
                <a:solidFill>
                  <a:srgbClr val="2C3F42"/>
                </a:solidFill>
                <a:latin typeface="Bitter Medium" pitchFamily="34" charset="0"/>
                <a:ea typeface="Bitter Medium" pitchFamily="34" charset="-122"/>
                <a:cs typeface="Bitter Medium" pitchFamily="34" charset="-120"/>
              </a:rPr>
              <a:t>Медиуми низ различни земји</a:t>
            </a:r>
            <a:endParaRPr lang="en-US" sz="4150" dirty="0"/>
          </a:p>
        </p:txBody>
      </p:sp>
      <p:sp>
        <p:nvSpPr>
          <p:cNvPr id="4" name="Shape 1"/>
          <p:cNvSpPr/>
          <p:nvPr/>
        </p:nvSpPr>
        <p:spPr>
          <a:xfrm>
            <a:off x="6230660" y="2069068"/>
            <a:ext cx="3721418" cy="3281482"/>
          </a:xfrm>
          <a:prstGeom prst="roundRect">
            <a:avLst>
              <a:gd name="adj" fmla="val 2722"/>
            </a:avLst>
          </a:prstGeom>
          <a:solidFill>
            <a:srgbClr val="D2600F"/>
          </a:solidFill>
          <a:ln w="7620">
            <a:solidFill>
              <a:srgbClr val="EB7928"/>
            </a:solidFill>
            <a:prstDash val="solid"/>
          </a:ln>
        </p:spPr>
      </p:sp>
      <p:sp>
        <p:nvSpPr>
          <p:cNvPr id="5" name="Text 2"/>
          <p:cNvSpPr/>
          <p:nvPr/>
        </p:nvSpPr>
        <p:spPr>
          <a:xfrm>
            <a:off x="6450925" y="2186941"/>
            <a:ext cx="2658070" cy="332303"/>
          </a:xfrm>
          <a:prstGeom prst="rect">
            <a:avLst/>
          </a:prstGeom>
          <a:noFill/>
          <a:ln/>
        </p:spPr>
        <p:txBody>
          <a:bodyPr wrap="none" lIns="0" tIns="0" rIns="0" bIns="0" rtlCol="0" anchor="t"/>
          <a:lstStyle/>
          <a:p>
            <a:pPr marL="0" indent="0" algn="l">
              <a:lnSpc>
                <a:spcPts val="2600"/>
              </a:lnSpc>
              <a:buNone/>
            </a:pPr>
            <a:r>
              <a:rPr lang="mk-MK" sz="2050" dirty="0">
                <a:solidFill>
                  <a:srgbClr val="FFFFFF"/>
                </a:solidFill>
                <a:latin typeface="Bitter Medium" pitchFamily="34" charset="0"/>
                <a:ea typeface="Bitter Medium" pitchFamily="34" charset="-122"/>
                <a:cs typeface="Bitter Medium" pitchFamily="34" charset="-120"/>
              </a:rPr>
              <a:t>Соединети Американски</a:t>
            </a:r>
          </a:p>
          <a:p>
            <a:pPr lvl="2">
              <a:lnSpc>
                <a:spcPts val="2600"/>
              </a:lnSpc>
            </a:pPr>
            <a:r>
              <a:rPr lang="mk-MK" sz="2050" dirty="0">
                <a:solidFill>
                  <a:srgbClr val="FFFFFF"/>
                </a:solidFill>
                <a:latin typeface="Bitter Medium" pitchFamily="34" charset="0"/>
                <a:ea typeface="Bitter Medium" pitchFamily="34" charset="-122"/>
                <a:cs typeface="Bitter Medium" pitchFamily="34" charset="-120"/>
              </a:rPr>
              <a:t> Држави</a:t>
            </a:r>
            <a:endParaRPr lang="en-US" sz="2050" dirty="0"/>
          </a:p>
        </p:txBody>
      </p:sp>
      <p:sp>
        <p:nvSpPr>
          <p:cNvPr id="6" name="Text 3"/>
          <p:cNvSpPr/>
          <p:nvPr/>
        </p:nvSpPr>
        <p:spPr>
          <a:xfrm>
            <a:off x="6450926" y="2842021"/>
            <a:ext cx="3280886" cy="2381131"/>
          </a:xfrm>
          <a:prstGeom prst="rect">
            <a:avLst/>
          </a:prstGeom>
          <a:noFill/>
          <a:ln/>
        </p:spPr>
        <p:txBody>
          <a:bodyPr wrap="square" lIns="0" tIns="0" rIns="0" bIns="0" rtlCol="0" anchor="t"/>
          <a:lstStyle/>
          <a:p>
            <a:pPr marL="0" indent="0" algn="l">
              <a:lnSpc>
                <a:spcPts val="2650"/>
              </a:lnSpc>
              <a:buNone/>
            </a:pPr>
            <a:r>
              <a:rPr lang="ru-RU" sz="1650" dirty="0">
                <a:solidFill>
                  <a:srgbClr val="FFFFFF"/>
                </a:solidFill>
                <a:latin typeface="Open Sans" pitchFamily="34" charset="0"/>
                <a:ea typeface="Open Sans" pitchFamily="34" charset="-122"/>
                <a:cs typeface="Open Sans" pitchFamily="34" charset="-120"/>
              </a:rPr>
              <a:t>Медиумскиот пејзаж е високо конкурентен, со силна традиција на истражувачко новинарство, но сè повеќе поларизиран меѓу партиски ориентирани медиуми како </a:t>
            </a:r>
            <a:r>
              <a:rPr lang="ru-RU" sz="1650" i="1" dirty="0">
                <a:solidFill>
                  <a:srgbClr val="FFFFFF"/>
                </a:solidFill>
                <a:latin typeface="Open Sans" pitchFamily="34" charset="0"/>
                <a:ea typeface="Open Sans" pitchFamily="34" charset="-122"/>
                <a:cs typeface="Open Sans" pitchFamily="34" charset="-120"/>
              </a:rPr>
              <a:t>Fox News</a:t>
            </a:r>
            <a:r>
              <a:rPr lang="ru-RU" sz="1650" dirty="0">
                <a:solidFill>
                  <a:srgbClr val="FFFFFF"/>
                </a:solidFill>
                <a:latin typeface="Open Sans" pitchFamily="34" charset="0"/>
                <a:ea typeface="Open Sans" pitchFamily="34" charset="-122"/>
                <a:cs typeface="Open Sans" pitchFamily="34" charset="-120"/>
              </a:rPr>
              <a:t> и </a:t>
            </a:r>
            <a:r>
              <a:rPr lang="ru-RU" sz="1650" i="1" dirty="0">
                <a:solidFill>
                  <a:srgbClr val="FFFFFF"/>
                </a:solidFill>
                <a:latin typeface="Open Sans" pitchFamily="34" charset="0"/>
                <a:ea typeface="Open Sans" pitchFamily="34" charset="-122"/>
                <a:cs typeface="Open Sans" pitchFamily="34" charset="-120"/>
              </a:rPr>
              <a:t>MSNBC</a:t>
            </a:r>
            <a:r>
              <a:rPr lang="ru-RU" sz="1650" dirty="0">
                <a:solidFill>
                  <a:srgbClr val="FFFFFF"/>
                </a:solidFill>
                <a:latin typeface="Open Sans" pitchFamily="34" charset="0"/>
                <a:ea typeface="Open Sans" pitchFamily="34" charset="-122"/>
                <a:cs typeface="Open Sans" pitchFamily="34" charset="-120"/>
              </a:rPr>
              <a:t>.</a:t>
            </a:r>
            <a:endParaRPr lang="en-US" sz="1650" dirty="0"/>
          </a:p>
        </p:txBody>
      </p:sp>
      <p:sp>
        <p:nvSpPr>
          <p:cNvPr id="7" name="Shape 4"/>
          <p:cNvSpPr/>
          <p:nvPr/>
        </p:nvSpPr>
        <p:spPr>
          <a:xfrm>
            <a:off x="10164723" y="2069068"/>
            <a:ext cx="3721418" cy="3281482"/>
          </a:xfrm>
          <a:prstGeom prst="roundRect">
            <a:avLst>
              <a:gd name="adj" fmla="val 2722"/>
            </a:avLst>
          </a:prstGeom>
          <a:solidFill>
            <a:srgbClr val="C3CDC1"/>
          </a:solidFill>
          <a:ln w="7620">
            <a:solidFill>
              <a:srgbClr val="A9B3A7"/>
            </a:solidFill>
            <a:prstDash val="solid"/>
          </a:ln>
        </p:spPr>
      </p:sp>
      <p:sp>
        <p:nvSpPr>
          <p:cNvPr id="8" name="Text 5"/>
          <p:cNvSpPr/>
          <p:nvPr/>
        </p:nvSpPr>
        <p:spPr>
          <a:xfrm>
            <a:off x="10384988" y="2289334"/>
            <a:ext cx="2658070" cy="332303"/>
          </a:xfrm>
          <a:prstGeom prst="rect">
            <a:avLst/>
          </a:prstGeom>
          <a:noFill/>
          <a:ln/>
        </p:spPr>
        <p:txBody>
          <a:bodyPr wrap="none" lIns="0" tIns="0" rIns="0" bIns="0" rtlCol="0" anchor="t"/>
          <a:lstStyle/>
          <a:p>
            <a:pPr marL="0" indent="0" algn="l">
              <a:lnSpc>
                <a:spcPts val="2600"/>
              </a:lnSpc>
              <a:buNone/>
            </a:pPr>
            <a:r>
              <a:rPr lang="mk-MK" sz="2050" dirty="0">
                <a:solidFill>
                  <a:srgbClr val="000000"/>
                </a:solidFill>
                <a:latin typeface="Bitter Medium" pitchFamily="34" charset="0"/>
                <a:ea typeface="Bitter Medium" pitchFamily="34" charset="-122"/>
                <a:cs typeface="Bitter Medium" pitchFamily="34" charset="-120"/>
              </a:rPr>
              <a:t>Обединето Кралство</a:t>
            </a:r>
            <a:endParaRPr lang="en-US" sz="2050" dirty="0"/>
          </a:p>
        </p:txBody>
      </p:sp>
      <p:sp>
        <p:nvSpPr>
          <p:cNvPr id="9" name="Text 6"/>
          <p:cNvSpPr/>
          <p:nvPr/>
        </p:nvSpPr>
        <p:spPr>
          <a:xfrm>
            <a:off x="10384988" y="2749153"/>
            <a:ext cx="3280886" cy="1700808"/>
          </a:xfrm>
          <a:prstGeom prst="rect">
            <a:avLst/>
          </a:prstGeom>
          <a:noFill/>
          <a:ln/>
        </p:spPr>
        <p:txBody>
          <a:bodyPr wrap="square" lIns="0" tIns="0" rIns="0" bIns="0" rtlCol="0" anchor="t"/>
          <a:lstStyle/>
          <a:p>
            <a:pPr>
              <a:lnSpc>
                <a:spcPts val="2650"/>
              </a:lnSpc>
            </a:pPr>
            <a:r>
              <a:rPr lang="ru-RU" sz="1650" dirty="0">
                <a:solidFill>
                  <a:srgbClr val="000000"/>
                </a:solidFill>
                <a:latin typeface="Open Sans" pitchFamily="34" charset="0"/>
                <a:ea typeface="Open Sans" pitchFamily="34" charset="-122"/>
                <a:cs typeface="Open Sans" pitchFamily="34" charset="-120"/>
              </a:rPr>
              <a:t>Комбинација од јавен сервис (</a:t>
            </a:r>
            <a:r>
              <a:rPr lang="ru-RU" sz="1650" i="1" dirty="0">
                <a:solidFill>
                  <a:srgbClr val="000000"/>
                </a:solidFill>
                <a:latin typeface="Open Sans" pitchFamily="34" charset="0"/>
                <a:ea typeface="Open Sans" pitchFamily="34" charset="-122"/>
                <a:cs typeface="Open Sans" pitchFamily="34" charset="-120"/>
              </a:rPr>
              <a:t>BBC</a:t>
            </a:r>
            <a:r>
              <a:rPr lang="ru-RU" sz="1650" dirty="0">
                <a:solidFill>
                  <a:srgbClr val="000000"/>
                </a:solidFill>
                <a:latin typeface="Open Sans" pitchFamily="34" charset="0"/>
                <a:ea typeface="Open Sans" pitchFamily="34" charset="-122"/>
                <a:cs typeface="Open Sans" pitchFamily="34" charset="-120"/>
              </a:rPr>
              <a:t>), познат по неутрално известување, и комерцијални медиуми, меѓу кои и сензационалистички таблоиди како </a:t>
            </a:r>
            <a:r>
              <a:rPr lang="ru-RU" sz="1650" i="1" dirty="0">
                <a:solidFill>
                  <a:srgbClr val="000000"/>
                </a:solidFill>
                <a:latin typeface="Open Sans" pitchFamily="34" charset="0"/>
                <a:ea typeface="Open Sans" pitchFamily="34" charset="-122"/>
                <a:cs typeface="Open Sans" pitchFamily="34" charset="-120"/>
              </a:rPr>
              <a:t>The Sun</a:t>
            </a:r>
            <a:r>
              <a:rPr lang="ru-RU" sz="1650" dirty="0">
                <a:solidFill>
                  <a:srgbClr val="000000"/>
                </a:solidFill>
                <a:latin typeface="Open Sans" pitchFamily="34" charset="0"/>
                <a:ea typeface="Open Sans" pitchFamily="34" charset="-122"/>
                <a:cs typeface="Open Sans" pitchFamily="34" charset="-120"/>
              </a:rPr>
              <a:t>.</a:t>
            </a:r>
            <a:endParaRPr lang="en-US" sz="1650" dirty="0"/>
          </a:p>
        </p:txBody>
      </p:sp>
      <p:sp>
        <p:nvSpPr>
          <p:cNvPr id="10" name="Shape 7"/>
          <p:cNvSpPr/>
          <p:nvPr/>
        </p:nvSpPr>
        <p:spPr>
          <a:xfrm>
            <a:off x="6230660" y="5563195"/>
            <a:ext cx="7655481" cy="1580674"/>
          </a:xfrm>
          <a:prstGeom prst="roundRect">
            <a:avLst>
              <a:gd name="adj" fmla="val 5650"/>
            </a:avLst>
          </a:prstGeom>
          <a:solidFill>
            <a:srgbClr val="FBE2D1"/>
          </a:solidFill>
          <a:ln w="7620">
            <a:solidFill>
              <a:srgbClr val="E1C8B7"/>
            </a:solidFill>
            <a:prstDash val="solid"/>
          </a:ln>
        </p:spPr>
        <p:txBody>
          <a:bodyPr/>
          <a:lstStyle/>
          <a:p>
            <a:endParaRPr lang="en-US" dirty="0"/>
          </a:p>
        </p:txBody>
      </p:sp>
      <p:sp>
        <p:nvSpPr>
          <p:cNvPr id="11" name="Text 8"/>
          <p:cNvSpPr/>
          <p:nvPr/>
        </p:nvSpPr>
        <p:spPr>
          <a:xfrm>
            <a:off x="6450925" y="5653996"/>
            <a:ext cx="2658070" cy="332303"/>
          </a:xfrm>
          <a:prstGeom prst="rect">
            <a:avLst/>
          </a:prstGeom>
          <a:noFill/>
          <a:ln/>
        </p:spPr>
        <p:txBody>
          <a:bodyPr wrap="none" lIns="0" tIns="0" rIns="0" bIns="0" rtlCol="0" anchor="t"/>
          <a:lstStyle/>
          <a:p>
            <a:pPr marL="0" indent="0" algn="l">
              <a:lnSpc>
                <a:spcPts val="2600"/>
              </a:lnSpc>
              <a:buNone/>
            </a:pPr>
            <a:r>
              <a:rPr lang="mk-MK" sz="2050" dirty="0">
                <a:solidFill>
                  <a:srgbClr val="000000"/>
                </a:solidFill>
                <a:latin typeface="Bitter Medium" pitchFamily="34" charset="0"/>
                <a:ea typeface="Bitter Medium" pitchFamily="34" charset="-122"/>
                <a:cs typeface="Bitter Medium" pitchFamily="34" charset="-120"/>
              </a:rPr>
              <a:t>Кина</a:t>
            </a:r>
            <a:endParaRPr lang="en-US" sz="2050" dirty="0"/>
          </a:p>
        </p:txBody>
      </p:sp>
      <p:sp>
        <p:nvSpPr>
          <p:cNvPr id="12" name="Text 9"/>
          <p:cNvSpPr/>
          <p:nvPr/>
        </p:nvSpPr>
        <p:spPr>
          <a:xfrm>
            <a:off x="6425969" y="6085879"/>
            <a:ext cx="7214949" cy="680323"/>
          </a:xfrm>
          <a:prstGeom prst="rect">
            <a:avLst/>
          </a:prstGeom>
          <a:noFill/>
          <a:ln/>
        </p:spPr>
        <p:txBody>
          <a:bodyPr wrap="square" lIns="0" tIns="0" rIns="0" bIns="0" rtlCol="0" anchor="t"/>
          <a:lstStyle/>
          <a:p>
            <a:pPr marL="0" indent="0" algn="l">
              <a:lnSpc>
                <a:spcPts val="2650"/>
              </a:lnSpc>
              <a:buNone/>
            </a:pPr>
            <a:r>
              <a:rPr lang="ru-RU" sz="1650" dirty="0">
                <a:solidFill>
                  <a:srgbClr val="000000"/>
                </a:solidFill>
                <a:latin typeface="Open Sans" pitchFamily="34" charset="0"/>
                <a:ea typeface="Open Sans" pitchFamily="34" charset="-122"/>
                <a:cs typeface="Open Sans" pitchFamily="34" charset="-120"/>
              </a:rPr>
              <a:t>Медиумскиот простор е строго контролиран од државата, со државни агенции како </a:t>
            </a:r>
            <a:r>
              <a:rPr lang="ru-RU" sz="1650" i="1" dirty="0">
                <a:solidFill>
                  <a:srgbClr val="000000"/>
                </a:solidFill>
                <a:latin typeface="Open Sans" pitchFamily="34" charset="0"/>
                <a:ea typeface="Open Sans" pitchFamily="34" charset="-122"/>
                <a:cs typeface="Open Sans" pitchFamily="34" charset="-120"/>
              </a:rPr>
              <a:t>Xinhua</a:t>
            </a:r>
            <a:r>
              <a:rPr lang="ru-RU" sz="1650" dirty="0">
                <a:solidFill>
                  <a:srgbClr val="000000"/>
                </a:solidFill>
                <a:latin typeface="Open Sans" pitchFamily="34" charset="0"/>
                <a:ea typeface="Open Sans" pitchFamily="34" charset="-122"/>
                <a:cs typeface="Open Sans" pitchFamily="34" charset="-120"/>
              </a:rPr>
              <a:t> и </a:t>
            </a:r>
            <a:r>
              <a:rPr lang="ru-RU" sz="1650" i="1" dirty="0">
                <a:solidFill>
                  <a:srgbClr val="000000"/>
                </a:solidFill>
                <a:latin typeface="Open Sans" pitchFamily="34" charset="0"/>
                <a:ea typeface="Open Sans" pitchFamily="34" charset="-122"/>
                <a:cs typeface="Open Sans" pitchFamily="34" charset="-120"/>
              </a:rPr>
              <a:t>China Daily </a:t>
            </a:r>
            <a:r>
              <a:rPr lang="ru-RU" sz="1650" dirty="0">
                <a:solidFill>
                  <a:srgbClr val="000000"/>
                </a:solidFill>
                <a:latin typeface="Open Sans" pitchFamily="34" charset="0"/>
                <a:ea typeface="Open Sans" pitchFamily="34" charset="-122"/>
                <a:cs typeface="Open Sans" pitchFamily="34" charset="-120"/>
              </a:rPr>
              <a:t>кои се усогласени со владините политики.</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34710" y="420053"/>
            <a:ext cx="5939909" cy="477441"/>
          </a:xfrm>
          <a:prstGeom prst="rect">
            <a:avLst/>
          </a:prstGeom>
          <a:noFill/>
          <a:ln/>
        </p:spPr>
        <p:txBody>
          <a:bodyPr wrap="none" lIns="0" tIns="0" rIns="0" bIns="0" rtlCol="0" anchor="t"/>
          <a:lstStyle/>
          <a:p>
            <a:pPr marL="0" indent="0" algn="l">
              <a:lnSpc>
                <a:spcPts val="3750"/>
              </a:lnSpc>
              <a:buNone/>
            </a:pPr>
            <a:r>
              <a:rPr lang="mk-MK" sz="3000" dirty="0">
                <a:solidFill>
                  <a:srgbClr val="2C3F42"/>
                </a:solidFill>
                <a:latin typeface="Bitter Medium" pitchFamily="34" charset="0"/>
                <a:ea typeface="Bitter Medium" pitchFamily="34" charset="-122"/>
                <a:cs typeface="Bitter Medium" pitchFamily="34" charset="-120"/>
              </a:rPr>
              <a:t>Повеќе глобални медиумски средини</a:t>
            </a:r>
            <a:endParaRPr lang="en-US" sz="3000" dirty="0"/>
          </a:p>
        </p:txBody>
      </p:sp>
      <p:sp>
        <p:nvSpPr>
          <p:cNvPr id="3" name="Text 1"/>
          <p:cNvSpPr/>
          <p:nvPr/>
        </p:nvSpPr>
        <p:spPr>
          <a:xfrm>
            <a:off x="534710" y="1279327"/>
            <a:ext cx="1909762" cy="238720"/>
          </a:xfrm>
          <a:prstGeom prst="rect">
            <a:avLst/>
          </a:prstGeom>
          <a:noFill/>
          <a:ln/>
        </p:spPr>
        <p:txBody>
          <a:bodyPr wrap="none" lIns="0" tIns="0" rIns="0" bIns="0" rtlCol="0" anchor="t"/>
          <a:lstStyle/>
          <a:p>
            <a:pPr marL="0" indent="0" algn="l">
              <a:lnSpc>
                <a:spcPts val="1850"/>
              </a:lnSpc>
              <a:buNone/>
            </a:pPr>
            <a:r>
              <a:rPr lang="mk-MK" sz="1500" dirty="0">
                <a:solidFill>
                  <a:srgbClr val="D2600F"/>
                </a:solidFill>
                <a:latin typeface="Bitter Medium" pitchFamily="34" charset="0"/>
                <a:ea typeface="Bitter Medium" pitchFamily="34" charset="-122"/>
                <a:cs typeface="Bitter Medium" pitchFamily="34" charset="-120"/>
              </a:rPr>
              <a:t>Русија</a:t>
            </a:r>
            <a:endParaRPr lang="en-US" sz="1500" dirty="0"/>
          </a:p>
        </p:txBody>
      </p:sp>
      <p:sp>
        <p:nvSpPr>
          <p:cNvPr id="4" name="Text 2"/>
          <p:cNvSpPr/>
          <p:nvPr/>
        </p:nvSpPr>
        <p:spPr>
          <a:xfrm>
            <a:off x="534710" y="1670804"/>
            <a:ext cx="6594158" cy="488633"/>
          </a:xfrm>
          <a:prstGeom prst="rect">
            <a:avLst/>
          </a:prstGeom>
          <a:noFill/>
          <a:ln/>
        </p:spPr>
        <p:txBody>
          <a:bodyPr wrap="square" lIns="0" tIns="0" rIns="0" bIns="0" rtlCol="0" anchor="t"/>
          <a:lstStyle/>
          <a:p>
            <a:pPr marL="0" indent="0" algn="l">
              <a:lnSpc>
                <a:spcPts val="1900"/>
              </a:lnSpc>
              <a:buNone/>
            </a:pPr>
            <a:r>
              <a:rPr lang="ru-RU" sz="1200" dirty="0">
                <a:solidFill>
                  <a:srgbClr val="2B2E3C"/>
                </a:solidFill>
                <a:latin typeface="Open Sans" pitchFamily="34" charset="0"/>
                <a:ea typeface="Open Sans" pitchFamily="34" charset="-122"/>
                <a:cs typeface="Open Sans" pitchFamily="34" charset="-120"/>
              </a:rPr>
              <a:t>Доминирана од државно контролирани медиуми како RT и Sputnik, кои го пренесуваат ставот на владата. Опозициските медиуми се соочуваат со значителна цензура.</a:t>
            </a:r>
            <a:endParaRPr lang="en-US" sz="1200" dirty="0"/>
          </a:p>
        </p:txBody>
      </p:sp>
      <p:sp>
        <p:nvSpPr>
          <p:cNvPr id="5" name="Text 3"/>
          <p:cNvSpPr/>
          <p:nvPr/>
        </p:nvSpPr>
        <p:spPr>
          <a:xfrm>
            <a:off x="534710" y="2312194"/>
            <a:ext cx="1909762" cy="238720"/>
          </a:xfrm>
          <a:prstGeom prst="rect">
            <a:avLst/>
          </a:prstGeom>
          <a:noFill/>
          <a:ln/>
        </p:spPr>
        <p:txBody>
          <a:bodyPr wrap="none" lIns="0" tIns="0" rIns="0" bIns="0" rtlCol="0" anchor="t"/>
          <a:lstStyle/>
          <a:p>
            <a:pPr marL="0" indent="0" algn="l">
              <a:lnSpc>
                <a:spcPts val="1850"/>
              </a:lnSpc>
              <a:buNone/>
            </a:pPr>
            <a:r>
              <a:rPr lang="mk-MK" sz="1500" dirty="0">
                <a:solidFill>
                  <a:srgbClr val="D2600F"/>
                </a:solidFill>
                <a:latin typeface="Bitter Medium" pitchFamily="34" charset="0"/>
                <a:ea typeface="Bitter Medium" pitchFamily="34" charset="-122"/>
                <a:cs typeface="Bitter Medium" pitchFamily="34" charset="-120"/>
              </a:rPr>
              <a:t>Индија</a:t>
            </a:r>
            <a:endParaRPr lang="en-US" sz="1500" dirty="0"/>
          </a:p>
        </p:txBody>
      </p:sp>
      <p:sp>
        <p:nvSpPr>
          <p:cNvPr id="6" name="Text 4"/>
          <p:cNvSpPr/>
          <p:nvPr/>
        </p:nvSpPr>
        <p:spPr>
          <a:xfrm>
            <a:off x="534710" y="2703671"/>
            <a:ext cx="6594158" cy="488633"/>
          </a:xfrm>
          <a:prstGeom prst="rect">
            <a:avLst/>
          </a:prstGeom>
          <a:noFill/>
          <a:ln/>
        </p:spPr>
        <p:txBody>
          <a:bodyPr wrap="square" lIns="0" tIns="0" rIns="0" bIns="0" rtlCol="0" anchor="t"/>
          <a:lstStyle/>
          <a:p>
            <a:pPr marL="0" indent="0" algn="l">
              <a:lnSpc>
                <a:spcPts val="1900"/>
              </a:lnSpc>
              <a:buNone/>
            </a:pPr>
            <a:r>
              <a:rPr lang="ru-RU" sz="1200" dirty="0">
                <a:solidFill>
                  <a:srgbClr val="2B2E3C"/>
                </a:solidFill>
                <a:latin typeface="Open Sans" pitchFamily="34" charset="0"/>
                <a:ea typeface="Open Sans" pitchFamily="34" charset="-122"/>
                <a:cs typeface="Open Sans" pitchFamily="34" charset="-120"/>
              </a:rPr>
              <a:t>Разновиден медиумски пејзаж со илјадници медиуми кои опслужуваат повеќе од 1,4 милијарди луѓе. Иако постои слобода на печатот, политичките и корпоративните интереси имаат силно влијание врз известувањето.</a:t>
            </a:r>
            <a:endParaRPr lang="en-US" sz="1200" dirty="0"/>
          </a:p>
        </p:txBody>
      </p:sp>
      <p:sp>
        <p:nvSpPr>
          <p:cNvPr id="7" name="Text 5"/>
          <p:cNvSpPr/>
          <p:nvPr/>
        </p:nvSpPr>
        <p:spPr>
          <a:xfrm>
            <a:off x="7509153" y="1263968"/>
            <a:ext cx="6594158" cy="977265"/>
          </a:xfrm>
          <a:prstGeom prst="rect">
            <a:avLst/>
          </a:prstGeom>
          <a:noFill/>
          <a:ln/>
        </p:spPr>
        <p:txBody>
          <a:bodyPr wrap="square" lIns="0" tIns="0" rIns="0" bIns="0" rtlCol="0" anchor="t"/>
          <a:lstStyle/>
          <a:p>
            <a:pPr marL="0" indent="0" algn="l">
              <a:lnSpc>
                <a:spcPts val="1900"/>
              </a:lnSpc>
              <a:buNone/>
            </a:pPr>
            <a:r>
              <a:rPr lang="ru-RU" sz="1200" dirty="0">
                <a:solidFill>
                  <a:srgbClr val="2B2E3C"/>
                </a:solidFill>
                <a:latin typeface="Open Sans" pitchFamily="34" charset="0"/>
                <a:ea typeface="Open Sans" pitchFamily="34" charset="-122"/>
                <a:cs typeface="Open Sans" pitchFamily="34" charset="-120"/>
              </a:rPr>
              <a:t>Овие контрастни медиумски средини покажуваат колку драматично се разликува новинарството ширум светот. Додека некои земји уживаат во медиумска слобода, други се борат со цензура и политичка контрола — фактори што можат длабоко да ја изменат приказната за глобалните настани.</a:t>
            </a:r>
            <a:endParaRPr lang="en-US" sz="1200" dirty="0"/>
          </a:p>
        </p:txBody>
      </p:sp>
      <p:pic>
        <p:nvPicPr>
          <p:cNvPr id="8" name="Image 0" descr="preencoded.png"/>
          <p:cNvPicPr>
            <a:picLocks noChangeAspect="1"/>
          </p:cNvPicPr>
          <p:nvPr/>
        </p:nvPicPr>
        <p:blipFill>
          <a:blip r:embed="rId3"/>
          <a:stretch>
            <a:fillRect/>
          </a:stretch>
        </p:blipFill>
        <p:spPr>
          <a:xfrm>
            <a:off x="7509153" y="2413040"/>
            <a:ext cx="6594158" cy="659415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97456" y="469463"/>
            <a:ext cx="8681680" cy="533519"/>
          </a:xfrm>
          <a:prstGeom prst="rect">
            <a:avLst/>
          </a:prstGeom>
          <a:noFill/>
          <a:ln/>
        </p:spPr>
        <p:txBody>
          <a:bodyPr wrap="none" lIns="0" tIns="0" rIns="0" bIns="0" rtlCol="0" anchor="t"/>
          <a:lstStyle/>
          <a:p>
            <a:pPr marL="0" indent="0" algn="l">
              <a:lnSpc>
                <a:spcPts val="4200"/>
              </a:lnSpc>
              <a:buNone/>
            </a:pPr>
            <a:r>
              <a:rPr lang="ru-RU" sz="3350" dirty="0">
                <a:solidFill>
                  <a:srgbClr val="2C3F42"/>
                </a:solidFill>
                <a:latin typeface="Bitter Medium" pitchFamily="34" charset="0"/>
                <a:ea typeface="Bitter Medium" pitchFamily="34" charset="-122"/>
                <a:cs typeface="Bitter Medium" pitchFamily="34" charset="-120"/>
              </a:rPr>
              <a:t>Владина контрола и културно влијание</a:t>
            </a:r>
            <a:endParaRPr lang="en-US" sz="3350" dirty="0"/>
          </a:p>
        </p:txBody>
      </p:sp>
      <p:sp>
        <p:nvSpPr>
          <p:cNvPr id="3" name="Text 1"/>
          <p:cNvSpPr/>
          <p:nvPr/>
        </p:nvSpPr>
        <p:spPr>
          <a:xfrm>
            <a:off x="597456" y="1429583"/>
            <a:ext cx="2133957" cy="266700"/>
          </a:xfrm>
          <a:prstGeom prst="rect">
            <a:avLst/>
          </a:prstGeom>
          <a:noFill/>
          <a:ln/>
        </p:spPr>
        <p:txBody>
          <a:bodyPr wrap="none" lIns="0" tIns="0" rIns="0" bIns="0" rtlCol="0" anchor="t"/>
          <a:lstStyle/>
          <a:p>
            <a:pPr marL="0" indent="0" algn="l">
              <a:lnSpc>
                <a:spcPts val="2100"/>
              </a:lnSpc>
              <a:buNone/>
            </a:pPr>
            <a:r>
              <a:rPr lang="mk-MK" sz="1650" dirty="0">
                <a:solidFill>
                  <a:srgbClr val="2C3F42"/>
                </a:solidFill>
                <a:latin typeface="Bitter Medium" pitchFamily="34" charset="0"/>
                <a:ea typeface="Bitter Medium" pitchFamily="34" charset="-122"/>
                <a:cs typeface="Bitter Medium" pitchFamily="34" charset="-120"/>
              </a:rPr>
              <a:t>Владина контрола</a:t>
            </a:r>
            <a:endParaRPr lang="en-US" sz="1650" dirty="0"/>
          </a:p>
        </p:txBody>
      </p:sp>
      <p:sp>
        <p:nvSpPr>
          <p:cNvPr id="4" name="Text 2"/>
          <p:cNvSpPr/>
          <p:nvPr/>
        </p:nvSpPr>
        <p:spPr>
          <a:xfrm>
            <a:off x="597456" y="1798379"/>
            <a:ext cx="7894677" cy="546259"/>
          </a:xfrm>
          <a:prstGeom prst="rect">
            <a:avLst/>
          </a:prstGeom>
          <a:noFill/>
          <a:ln/>
        </p:spPr>
        <p:txBody>
          <a:bodyPr wrap="square" lIns="0" tIns="0" rIns="0" bIns="0" rtlCol="0" anchor="t"/>
          <a:lstStyle/>
          <a:p>
            <a:pPr marL="0" indent="0" algn="l">
              <a:lnSpc>
                <a:spcPts val="2150"/>
              </a:lnSpc>
              <a:buNone/>
            </a:pPr>
            <a:r>
              <a:rPr lang="ru-RU" sz="1300" dirty="0">
                <a:solidFill>
                  <a:srgbClr val="2B2E3C"/>
                </a:solidFill>
                <a:latin typeface="Open Sans" pitchFamily="34" charset="0"/>
                <a:ea typeface="Open Sans" pitchFamily="34" charset="-122"/>
                <a:cs typeface="Open Sans" pitchFamily="34" charset="-120"/>
              </a:rPr>
              <a:t>Во авторитарни режими како Северна Кореја или Саудиска Арабија, медиумите се строго контролирани, а новинарите се соочуваат со сериозни ограничувања. Критичките ставови најчесто се потиснуваат.</a:t>
            </a:r>
            <a:endParaRPr lang="en-US" sz="1300" dirty="0"/>
          </a:p>
        </p:txBody>
      </p:sp>
      <p:sp>
        <p:nvSpPr>
          <p:cNvPr id="5" name="Text 3"/>
          <p:cNvSpPr/>
          <p:nvPr/>
        </p:nvSpPr>
        <p:spPr>
          <a:xfrm>
            <a:off x="597456" y="2641401"/>
            <a:ext cx="7894677" cy="546259"/>
          </a:xfrm>
          <a:prstGeom prst="rect">
            <a:avLst/>
          </a:prstGeom>
          <a:noFill/>
          <a:ln/>
        </p:spPr>
        <p:txBody>
          <a:bodyPr wrap="square" lIns="0" tIns="0" rIns="0" bIns="0" rtlCol="0" anchor="t"/>
          <a:lstStyle/>
          <a:p>
            <a:pPr marL="0" indent="0" algn="l">
              <a:lnSpc>
                <a:spcPts val="2150"/>
              </a:lnSpc>
              <a:buNone/>
            </a:pPr>
            <a:r>
              <a:rPr lang="ru-RU" sz="1300" dirty="0">
                <a:solidFill>
                  <a:srgbClr val="2B2E3C"/>
                </a:solidFill>
                <a:latin typeface="Open Sans" pitchFamily="34" charset="0"/>
                <a:ea typeface="Open Sans" pitchFamily="34" charset="-122"/>
                <a:cs typeface="Open Sans" pitchFamily="34" charset="-120"/>
              </a:rPr>
              <a:t>Спротивно на тоа, западноевропските демократии обезбедуваат силна заштита на слободата на медиумите, иако политичките и корпоративните интереси сè уште можат да влијаат на известувањето.</a:t>
            </a:r>
            <a:endParaRPr lang="en-US" sz="1300" dirty="0"/>
          </a:p>
        </p:txBody>
      </p:sp>
      <p:sp>
        <p:nvSpPr>
          <p:cNvPr id="6" name="Text 4"/>
          <p:cNvSpPr/>
          <p:nvPr/>
        </p:nvSpPr>
        <p:spPr>
          <a:xfrm>
            <a:off x="589955" y="3683675"/>
            <a:ext cx="2133957" cy="266700"/>
          </a:xfrm>
          <a:prstGeom prst="rect">
            <a:avLst/>
          </a:prstGeom>
          <a:noFill/>
          <a:ln/>
        </p:spPr>
        <p:txBody>
          <a:bodyPr wrap="none" lIns="0" tIns="0" rIns="0" bIns="0" rtlCol="0" anchor="t"/>
          <a:lstStyle/>
          <a:p>
            <a:pPr marL="0" indent="0" algn="l">
              <a:lnSpc>
                <a:spcPts val="2100"/>
              </a:lnSpc>
              <a:buNone/>
            </a:pPr>
            <a:r>
              <a:rPr lang="mk-MK" sz="1650" dirty="0">
                <a:solidFill>
                  <a:srgbClr val="2C3F42"/>
                </a:solidFill>
                <a:latin typeface="Bitter Medium" pitchFamily="34" charset="0"/>
                <a:ea typeface="Bitter Medium" pitchFamily="34" charset="-122"/>
                <a:cs typeface="Bitter Medium" pitchFamily="34" charset="-120"/>
              </a:rPr>
              <a:t>Културни норми</a:t>
            </a:r>
            <a:endParaRPr lang="en-US" sz="1650" dirty="0"/>
          </a:p>
        </p:txBody>
      </p:sp>
      <p:sp>
        <p:nvSpPr>
          <p:cNvPr id="7" name="Text 5"/>
          <p:cNvSpPr/>
          <p:nvPr/>
        </p:nvSpPr>
        <p:spPr>
          <a:xfrm>
            <a:off x="589955" y="4045565"/>
            <a:ext cx="7894677" cy="546259"/>
          </a:xfrm>
          <a:prstGeom prst="rect">
            <a:avLst/>
          </a:prstGeom>
          <a:noFill/>
          <a:ln/>
        </p:spPr>
        <p:txBody>
          <a:bodyPr wrap="square" lIns="0" tIns="0" rIns="0" bIns="0" rtlCol="0" anchor="t"/>
          <a:lstStyle/>
          <a:p>
            <a:pPr marL="0" indent="0" algn="l">
              <a:lnSpc>
                <a:spcPts val="2150"/>
              </a:lnSpc>
              <a:buNone/>
            </a:pPr>
            <a:r>
              <a:rPr lang="ru-RU" sz="1300" dirty="0">
                <a:solidFill>
                  <a:srgbClr val="2B2E3C"/>
                </a:solidFill>
                <a:latin typeface="Open Sans" pitchFamily="34" charset="0"/>
                <a:ea typeface="Open Sans" pitchFamily="34" charset="-122"/>
                <a:cs typeface="Open Sans" pitchFamily="34" charset="-120"/>
              </a:rPr>
              <a:t>Западните медиуми често нагласуваат индивидуални слободи и човекови права, додека многу азиски медиуми ставаат акцент на колективната добросостојба и националната стабилност.</a:t>
            </a:r>
            <a:endParaRPr lang="en-US" sz="1300" dirty="0"/>
          </a:p>
        </p:txBody>
      </p:sp>
      <p:sp>
        <p:nvSpPr>
          <p:cNvPr id="8" name="Shape 6"/>
          <p:cNvSpPr/>
          <p:nvPr/>
        </p:nvSpPr>
        <p:spPr>
          <a:xfrm>
            <a:off x="8916233" y="1451015"/>
            <a:ext cx="5124212" cy="1271468"/>
          </a:xfrm>
          <a:prstGeom prst="roundRect">
            <a:avLst>
              <a:gd name="adj" fmla="val 5639"/>
            </a:avLst>
          </a:prstGeom>
          <a:solidFill>
            <a:srgbClr val="B6D6FC"/>
          </a:solidFill>
          <a:ln/>
        </p:spPr>
      </p:sp>
      <p:pic>
        <p:nvPicPr>
          <p:cNvPr id="9" name="Image 0" descr="preencoded.png"/>
          <p:cNvPicPr>
            <a:picLocks noChangeAspect="1"/>
          </p:cNvPicPr>
          <p:nvPr/>
        </p:nvPicPr>
        <p:blipFill>
          <a:blip r:embed="rId3"/>
          <a:stretch>
            <a:fillRect/>
          </a:stretch>
        </p:blipFill>
        <p:spPr>
          <a:xfrm>
            <a:off x="9086850" y="1713071"/>
            <a:ext cx="213360" cy="170617"/>
          </a:xfrm>
          <a:prstGeom prst="rect">
            <a:avLst/>
          </a:prstGeom>
        </p:spPr>
      </p:pic>
      <p:sp>
        <p:nvSpPr>
          <p:cNvPr id="10" name="Text 7"/>
          <p:cNvSpPr/>
          <p:nvPr/>
        </p:nvSpPr>
        <p:spPr>
          <a:xfrm>
            <a:off x="9470827" y="1562933"/>
            <a:ext cx="4399002" cy="819388"/>
          </a:xfrm>
          <a:prstGeom prst="rect">
            <a:avLst/>
          </a:prstGeom>
          <a:noFill/>
          <a:ln/>
        </p:spPr>
        <p:txBody>
          <a:bodyPr wrap="square" lIns="0" tIns="0" rIns="0" bIns="0" rtlCol="0" anchor="t"/>
          <a:lstStyle/>
          <a:p>
            <a:pPr marL="0" indent="0" algn="l">
              <a:lnSpc>
                <a:spcPts val="2150"/>
              </a:lnSpc>
              <a:buNone/>
            </a:pPr>
            <a:r>
              <a:rPr lang="ru-RU" sz="1300" dirty="0">
                <a:solidFill>
                  <a:srgbClr val="000000"/>
                </a:solidFill>
                <a:latin typeface="Open Sans" pitchFamily="34" charset="0"/>
                <a:ea typeface="Open Sans" pitchFamily="34" charset="-122"/>
                <a:cs typeface="Open Sans" pitchFamily="34" charset="-120"/>
              </a:rPr>
              <a:t>Организации како „Репортери без граници“ (</a:t>
            </a:r>
            <a:r>
              <a:rPr lang="ru-RU" sz="1300" b="1" dirty="0">
                <a:solidFill>
                  <a:srgbClr val="000000"/>
                </a:solidFill>
                <a:latin typeface="Open Sans" pitchFamily="34" charset="0"/>
                <a:ea typeface="Open Sans" pitchFamily="34" charset="-122"/>
                <a:cs typeface="Open Sans" pitchFamily="34" charset="-120"/>
              </a:rPr>
              <a:t>Reporters Without Borders</a:t>
            </a:r>
            <a:r>
              <a:rPr lang="ru-RU" sz="1300" dirty="0">
                <a:solidFill>
                  <a:srgbClr val="000000"/>
                </a:solidFill>
                <a:latin typeface="Open Sans" pitchFamily="34" charset="0"/>
                <a:ea typeface="Open Sans" pitchFamily="34" charset="-122"/>
                <a:cs typeface="Open Sans" pitchFamily="34" charset="-120"/>
              </a:rPr>
              <a:t>) ја следат медиумската слобода на глобално ниво преку нивниот годишен Индекс на слобода на печатот (Press Freedom Index).</a:t>
            </a:r>
            <a:endParaRPr lang="en-US" sz="1300" dirty="0"/>
          </a:p>
        </p:txBody>
      </p:sp>
      <p:pic>
        <p:nvPicPr>
          <p:cNvPr id="11" name="Image 1" descr="preencoded.png"/>
          <p:cNvPicPr>
            <a:picLocks noChangeAspect="1"/>
          </p:cNvPicPr>
          <p:nvPr/>
        </p:nvPicPr>
        <p:blipFill>
          <a:blip r:embed="rId4"/>
          <a:stretch>
            <a:fillRect/>
          </a:stretch>
        </p:blipFill>
        <p:spPr>
          <a:xfrm>
            <a:off x="8916233" y="2914531"/>
            <a:ext cx="5124212" cy="512421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573054"/>
            <a:ext cx="8095298" cy="708779"/>
          </a:xfrm>
          <a:prstGeom prst="rect">
            <a:avLst/>
          </a:prstGeom>
          <a:noFill/>
          <a:ln/>
        </p:spPr>
        <p:txBody>
          <a:bodyPr wrap="none" lIns="0" tIns="0" rIns="0" bIns="0" rtlCol="0" anchor="t"/>
          <a:lstStyle/>
          <a:p>
            <a:pPr marL="0" indent="0" algn="l">
              <a:lnSpc>
                <a:spcPts val="5550"/>
              </a:lnSpc>
              <a:buNone/>
            </a:pPr>
            <a:r>
              <a:rPr lang="mk-MK" sz="4450" dirty="0">
                <a:solidFill>
                  <a:srgbClr val="2C3F42"/>
                </a:solidFill>
                <a:latin typeface="Bitter Medium" pitchFamily="34" charset="0"/>
                <a:ea typeface="Bitter Medium" pitchFamily="34" charset="-122"/>
                <a:cs typeface="Bitter Medium" pitchFamily="34" charset="-120"/>
              </a:rPr>
              <a:t>Културни разлики во известувањето</a:t>
            </a:r>
            <a:endParaRPr lang="en-US" sz="4450" dirty="0"/>
          </a:p>
        </p:txBody>
      </p:sp>
      <p:pic>
        <p:nvPicPr>
          <p:cNvPr id="3" name="Image 0" descr="preencoded.png"/>
          <p:cNvPicPr>
            <a:picLocks noChangeAspect="1"/>
          </p:cNvPicPr>
          <p:nvPr/>
        </p:nvPicPr>
        <p:blipFill>
          <a:blip r:embed="rId3"/>
          <a:stretch>
            <a:fillRect/>
          </a:stretch>
        </p:blipFill>
        <p:spPr>
          <a:xfrm>
            <a:off x="793790" y="2735461"/>
            <a:ext cx="4347567" cy="907256"/>
          </a:xfrm>
          <a:prstGeom prst="rect">
            <a:avLst/>
          </a:prstGeom>
        </p:spPr>
      </p:pic>
      <p:sp>
        <p:nvSpPr>
          <p:cNvPr id="4" name="Text 1"/>
          <p:cNvSpPr/>
          <p:nvPr/>
        </p:nvSpPr>
        <p:spPr>
          <a:xfrm>
            <a:off x="1020604" y="3869531"/>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Јапонија</a:t>
            </a:r>
            <a:endParaRPr lang="en-US" sz="2200" dirty="0"/>
          </a:p>
        </p:txBody>
      </p:sp>
      <p:sp>
        <p:nvSpPr>
          <p:cNvPr id="5" name="Text 2"/>
          <p:cNvSpPr/>
          <p:nvPr/>
        </p:nvSpPr>
        <p:spPr>
          <a:xfrm>
            <a:off x="1020604" y="4359950"/>
            <a:ext cx="3893939" cy="1451610"/>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Медиумите како </a:t>
            </a:r>
            <a:r>
              <a:rPr lang="ru-RU" sz="1750" i="1" dirty="0">
                <a:solidFill>
                  <a:srgbClr val="2B2E3C"/>
                </a:solidFill>
                <a:latin typeface="Open Sans" pitchFamily="34" charset="0"/>
                <a:ea typeface="Open Sans" pitchFamily="34" charset="-122"/>
                <a:cs typeface="Open Sans" pitchFamily="34" charset="-120"/>
              </a:rPr>
              <a:t>NHK World </a:t>
            </a:r>
            <a:r>
              <a:rPr lang="ru-RU" sz="1750" dirty="0">
                <a:solidFill>
                  <a:srgbClr val="2B2E3C"/>
                </a:solidFill>
                <a:latin typeface="Open Sans" pitchFamily="34" charset="0"/>
                <a:ea typeface="Open Sans" pitchFamily="34" charset="-122"/>
                <a:cs typeface="Open Sans" pitchFamily="34" charset="-120"/>
              </a:rPr>
              <a:t>се познати по воздржано и урамнотежено известување, што ги одразува културните вредности на хармонија и општествена одговорност.</a:t>
            </a:r>
            <a:endParaRPr lang="en-US" sz="1750" dirty="0"/>
          </a:p>
        </p:txBody>
      </p:sp>
      <p:pic>
        <p:nvPicPr>
          <p:cNvPr id="6" name="Image 1" descr="preencoded.png"/>
          <p:cNvPicPr>
            <a:picLocks noChangeAspect="1"/>
          </p:cNvPicPr>
          <p:nvPr/>
        </p:nvPicPr>
        <p:blipFill>
          <a:blip r:embed="rId4"/>
          <a:stretch>
            <a:fillRect/>
          </a:stretch>
        </p:blipFill>
        <p:spPr>
          <a:xfrm>
            <a:off x="5141357" y="2735461"/>
            <a:ext cx="4347567" cy="907256"/>
          </a:xfrm>
          <a:prstGeom prst="rect">
            <a:avLst/>
          </a:prstGeom>
        </p:spPr>
      </p:pic>
      <p:sp>
        <p:nvSpPr>
          <p:cNvPr id="7" name="Text 3"/>
          <p:cNvSpPr/>
          <p:nvPr/>
        </p:nvSpPr>
        <p:spPr>
          <a:xfrm>
            <a:off x="5368171" y="3869531"/>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Африкански земји</a:t>
            </a:r>
            <a:endParaRPr lang="en-US" sz="2200" dirty="0"/>
          </a:p>
        </p:txBody>
      </p:sp>
      <p:sp>
        <p:nvSpPr>
          <p:cNvPr id="8" name="Text 4"/>
          <p:cNvSpPr/>
          <p:nvPr/>
        </p:nvSpPr>
        <p:spPr>
          <a:xfrm>
            <a:off x="5368171" y="4359950"/>
            <a:ext cx="3893939" cy="1451610"/>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Локалните новински агенции најчесто се фокусираат на заеднички теми и развојни прашања, како што се образованието, здравството и инфраструктурата.</a:t>
            </a:r>
            <a:endParaRPr lang="en-US" sz="1750" dirty="0"/>
          </a:p>
        </p:txBody>
      </p:sp>
      <p:pic>
        <p:nvPicPr>
          <p:cNvPr id="9" name="Image 2" descr="preencoded.png"/>
          <p:cNvPicPr>
            <a:picLocks noChangeAspect="1"/>
          </p:cNvPicPr>
          <p:nvPr/>
        </p:nvPicPr>
        <p:blipFill>
          <a:blip r:embed="rId5"/>
          <a:stretch>
            <a:fillRect/>
          </a:stretch>
        </p:blipFill>
        <p:spPr>
          <a:xfrm>
            <a:off x="9488924" y="2735461"/>
            <a:ext cx="4347567" cy="907256"/>
          </a:xfrm>
          <a:prstGeom prst="rect">
            <a:avLst/>
          </a:prstGeom>
        </p:spPr>
      </p:pic>
      <p:sp>
        <p:nvSpPr>
          <p:cNvPr id="10" name="Text 5"/>
          <p:cNvSpPr/>
          <p:nvPr/>
        </p:nvSpPr>
        <p:spPr>
          <a:xfrm>
            <a:off x="9715738" y="3869531"/>
            <a:ext cx="2835235" cy="354330"/>
          </a:xfrm>
          <a:prstGeom prst="rect">
            <a:avLst/>
          </a:prstGeom>
          <a:noFill/>
          <a:ln/>
        </p:spPr>
        <p:txBody>
          <a:bodyPr wrap="none" lIns="0" tIns="0" rIns="0" bIns="0" rtlCol="0" anchor="t"/>
          <a:lstStyle/>
          <a:p>
            <a:pPr marL="0" indent="0" algn="l">
              <a:lnSpc>
                <a:spcPts val="2750"/>
              </a:lnSpc>
              <a:buNone/>
            </a:pPr>
            <a:r>
              <a:rPr lang="mk-MK" sz="2200" dirty="0">
                <a:solidFill>
                  <a:srgbClr val="2B2E3C"/>
                </a:solidFill>
                <a:latin typeface="Bitter Medium" pitchFamily="34" charset="0"/>
                <a:ea typeface="Bitter Medium" pitchFamily="34" charset="-122"/>
                <a:cs typeface="Bitter Medium" pitchFamily="34" charset="-120"/>
              </a:rPr>
              <a:t>Блискиот Исток</a:t>
            </a:r>
            <a:endParaRPr lang="en-US" sz="2200" dirty="0"/>
          </a:p>
        </p:txBody>
      </p:sp>
      <p:sp>
        <p:nvSpPr>
          <p:cNvPr id="11" name="Text 6"/>
          <p:cNvSpPr/>
          <p:nvPr/>
        </p:nvSpPr>
        <p:spPr>
          <a:xfrm>
            <a:off x="9715738" y="4359950"/>
            <a:ext cx="3893939" cy="1088708"/>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Известувањето често се насочува кон регионалната стабилност, верските аспекти и влијанието врз заедницата.</a:t>
            </a:r>
            <a:endParaRPr lang="en-US" sz="1750" dirty="0"/>
          </a:p>
        </p:txBody>
      </p:sp>
      <p:sp>
        <p:nvSpPr>
          <p:cNvPr id="12" name="Text 7"/>
          <p:cNvSpPr/>
          <p:nvPr/>
        </p:nvSpPr>
        <p:spPr>
          <a:xfrm>
            <a:off x="793670" y="6816039"/>
            <a:ext cx="13042821" cy="362903"/>
          </a:xfrm>
          <a:prstGeom prst="rect">
            <a:avLst/>
          </a:prstGeom>
          <a:noFill/>
          <a:ln/>
        </p:spPr>
        <p:txBody>
          <a:bodyPr wrap="none" lIns="0" tIns="0" rIns="0" bIns="0" rtlCol="0" anchor="t"/>
          <a:lstStyle/>
          <a:p>
            <a:pPr marL="0" indent="0" algn="ctr">
              <a:lnSpc>
                <a:spcPts val="2850"/>
              </a:lnSpc>
              <a:buNone/>
            </a:pPr>
            <a:r>
              <a:rPr lang="ru-RU" sz="1750" dirty="0">
                <a:solidFill>
                  <a:srgbClr val="2B2E3C"/>
                </a:solidFill>
                <a:latin typeface="Open Sans" pitchFamily="34" charset="0"/>
                <a:ea typeface="Open Sans" pitchFamily="34" charset="-122"/>
                <a:cs typeface="Open Sans" pitchFamily="34" charset="-120"/>
              </a:rPr>
              <a:t>Овие културни разлики создаваат различни новинарски наративи што ги одразуваат вредностите </a:t>
            </a:r>
          </a:p>
          <a:p>
            <a:pPr marL="0" indent="0" algn="ctr">
              <a:lnSpc>
                <a:spcPts val="2850"/>
              </a:lnSpc>
              <a:buNone/>
            </a:pPr>
            <a:r>
              <a:rPr lang="ru-RU" sz="1750" dirty="0">
                <a:solidFill>
                  <a:srgbClr val="2B2E3C"/>
                </a:solidFill>
                <a:latin typeface="Open Sans" pitchFamily="34" charset="0"/>
                <a:ea typeface="Open Sans" pitchFamily="34" charset="-122"/>
                <a:cs typeface="Open Sans" pitchFamily="34" charset="-120"/>
              </a:rPr>
              <a:t>и приоритетите на секое општество.</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51464" y="141327"/>
            <a:ext cx="7238291" cy="590669"/>
          </a:xfrm>
          <a:prstGeom prst="rect">
            <a:avLst/>
          </a:prstGeom>
          <a:noFill/>
          <a:ln/>
        </p:spPr>
        <p:txBody>
          <a:bodyPr wrap="none" lIns="0" tIns="0" rIns="0" bIns="0" rtlCol="0" anchor="t"/>
          <a:lstStyle/>
          <a:p>
            <a:pPr marL="0" indent="0" algn="l">
              <a:lnSpc>
                <a:spcPts val="4650"/>
              </a:lnSpc>
              <a:buNone/>
            </a:pPr>
            <a:r>
              <a:rPr lang="mk-MK" sz="3700" dirty="0">
                <a:solidFill>
                  <a:srgbClr val="2C3F42"/>
                </a:solidFill>
                <a:latin typeface="Bitter Medium" pitchFamily="34" charset="0"/>
                <a:ea typeface="Bitter Medium" pitchFamily="34" charset="-122"/>
                <a:cs typeface="Bitter Medium" pitchFamily="34" charset="-120"/>
              </a:rPr>
              <a:t>Главни меѓународни новински </a:t>
            </a:r>
          </a:p>
          <a:p>
            <a:pPr marL="0" indent="0" algn="l">
              <a:lnSpc>
                <a:spcPts val="4650"/>
              </a:lnSpc>
              <a:buNone/>
            </a:pPr>
            <a:r>
              <a:rPr lang="mk-MK" sz="3700" dirty="0">
                <a:solidFill>
                  <a:srgbClr val="2C3F42"/>
                </a:solidFill>
                <a:latin typeface="Bitter Medium" pitchFamily="34" charset="0"/>
                <a:ea typeface="Bitter Medium" pitchFamily="34" charset="-122"/>
                <a:cs typeface="Bitter Medium" pitchFamily="34" charset="-120"/>
              </a:rPr>
              <a:t>агенции</a:t>
            </a:r>
            <a:endParaRPr lang="en-US" sz="3700" dirty="0"/>
          </a:p>
        </p:txBody>
      </p:sp>
      <p:sp>
        <p:nvSpPr>
          <p:cNvPr id="4" name="Shape 1"/>
          <p:cNvSpPr/>
          <p:nvPr/>
        </p:nvSpPr>
        <p:spPr>
          <a:xfrm>
            <a:off x="661511" y="1394222"/>
            <a:ext cx="7820978" cy="1437084"/>
          </a:xfrm>
          <a:prstGeom prst="roundRect">
            <a:avLst>
              <a:gd name="adj" fmla="val 5524"/>
            </a:avLst>
          </a:prstGeom>
          <a:solidFill>
            <a:srgbClr val="FFF8F0"/>
          </a:solidFill>
          <a:ln w="22860">
            <a:solidFill>
              <a:srgbClr val="D2600F"/>
            </a:solidFill>
            <a:prstDash val="solid"/>
          </a:ln>
        </p:spPr>
      </p:sp>
      <p:sp>
        <p:nvSpPr>
          <p:cNvPr id="5" name="Shape 2"/>
          <p:cNvSpPr/>
          <p:nvPr/>
        </p:nvSpPr>
        <p:spPr>
          <a:xfrm>
            <a:off x="661511" y="1394222"/>
            <a:ext cx="91440" cy="1437084"/>
          </a:xfrm>
          <a:prstGeom prst="roundRect">
            <a:avLst>
              <a:gd name="adj" fmla="val 86822"/>
            </a:avLst>
          </a:prstGeom>
          <a:solidFill>
            <a:srgbClr val="D2600F"/>
          </a:solidFill>
          <a:ln/>
        </p:spPr>
      </p:sp>
      <p:sp>
        <p:nvSpPr>
          <p:cNvPr id="6" name="Text 3"/>
          <p:cNvSpPr/>
          <p:nvPr/>
        </p:nvSpPr>
        <p:spPr>
          <a:xfrm>
            <a:off x="964763" y="1527120"/>
            <a:ext cx="2362676" cy="295275"/>
          </a:xfrm>
          <a:prstGeom prst="rect">
            <a:avLst/>
          </a:prstGeom>
          <a:noFill/>
          <a:ln/>
        </p:spPr>
        <p:txBody>
          <a:bodyPr wrap="none" lIns="0" tIns="0" rIns="0" bIns="0" rtlCol="0" anchor="t"/>
          <a:lstStyle/>
          <a:p>
            <a:pPr marL="0" indent="0" algn="l">
              <a:lnSpc>
                <a:spcPts val="2300"/>
              </a:lnSpc>
              <a:buNone/>
            </a:pPr>
            <a:r>
              <a:rPr lang="en-US" sz="1850" dirty="0">
                <a:solidFill>
                  <a:srgbClr val="2B2E3C"/>
                </a:solidFill>
                <a:latin typeface="Bitter Medium" pitchFamily="34" charset="0"/>
                <a:ea typeface="Bitter Medium" pitchFamily="34" charset="-122"/>
                <a:cs typeface="Bitter Medium" pitchFamily="34" charset="-120"/>
              </a:rPr>
              <a:t>Reuters (</a:t>
            </a:r>
            <a:r>
              <a:rPr lang="mk-MK" sz="1850" dirty="0">
                <a:solidFill>
                  <a:srgbClr val="2B2E3C"/>
                </a:solidFill>
                <a:latin typeface="Bitter Medium" pitchFamily="34" charset="0"/>
                <a:ea typeface="Bitter Medium" pitchFamily="34" charset="-122"/>
                <a:cs typeface="Bitter Medium" pitchFamily="34" charset="-120"/>
              </a:rPr>
              <a:t>Обединето Кралство)</a:t>
            </a:r>
            <a:endParaRPr lang="en-US" sz="1850" dirty="0"/>
          </a:p>
        </p:txBody>
      </p:sp>
      <p:sp>
        <p:nvSpPr>
          <p:cNvPr id="7" name="Text 4"/>
          <p:cNvSpPr/>
          <p:nvPr/>
        </p:nvSpPr>
        <p:spPr>
          <a:xfrm>
            <a:off x="964763" y="1879783"/>
            <a:ext cx="7305913" cy="604838"/>
          </a:xfrm>
          <a:prstGeom prst="rect">
            <a:avLst/>
          </a:prstGeom>
          <a:noFill/>
          <a:ln/>
        </p:spPr>
        <p:txBody>
          <a:bodyPr wrap="square" lIns="0" tIns="0" rIns="0" bIns="0" rtlCol="0" anchor="t"/>
          <a:lstStyle/>
          <a:p>
            <a:pPr marL="0" indent="0" algn="l">
              <a:lnSpc>
                <a:spcPts val="2350"/>
              </a:lnSpc>
              <a:buNone/>
            </a:pPr>
            <a:r>
              <a:rPr lang="ru-RU" sz="1450" dirty="0">
                <a:solidFill>
                  <a:srgbClr val="2B2E3C"/>
                </a:solidFill>
                <a:latin typeface="Open Sans" pitchFamily="34" charset="0"/>
                <a:ea typeface="Open Sans" pitchFamily="34" charset="-122"/>
                <a:cs typeface="Open Sans" pitchFamily="34" charset="-120"/>
              </a:rPr>
              <a:t>Една од најголемите и најреномирани агенции позната по објективно известување. Многу помали медиумски организации се потпираат на Reuters за меѓународни вести.</a:t>
            </a:r>
            <a:endParaRPr lang="en-US" sz="1450" dirty="0"/>
          </a:p>
        </p:txBody>
      </p:sp>
      <p:sp>
        <p:nvSpPr>
          <p:cNvPr id="8" name="Shape 5"/>
          <p:cNvSpPr/>
          <p:nvPr/>
        </p:nvSpPr>
        <p:spPr>
          <a:xfrm>
            <a:off x="661511" y="3020258"/>
            <a:ext cx="7820978" cy="1437084"/>
          </a:xfrm>
          <a:prstGeom prst="roundRect">
            <a:avLst>
              <a:gd name="adj" fmla="val 5524"/>
            </a:avLst>
          </a:prstGeom>
          <a:solidFill>
            <a:srgbClr val="FFF8F0"/>
          </a:solidFill>
          <a:ln w="22860">
            <a:solidFill>
              <a:srgbClr val="C3CDC1"/>
            </a:solidFill>
            <a:prstDash val="solid"/>
          </a:ln>
        </p:spPr>
      </p:sp>
      <p:sp>
        <p:nvSpPr>
          <p:cNvPr id="9" name="Shape 6"/>
          <p:cNvSpPr/>
          <p:nvPr/>
        </p:nvSpPr>
        <p:spPr>
          <a:xfrm>
            <a:off x="661511" y="3020258"/>
            <a:ext cx="91440" cy="1437084"/>
          </a:xfrm>
          <a:prstGeom prst="roundRect">
            <a:avLst>
              <a:gd name="adj" fmla="val 86822"/>
            </a:avLst>
          </a:prstGeom>
          <a:solidFill>
            <a:srgbClr val="C3CDC1"/>
          </a:solidFill>
          <a:ln/>
        </p:spPr>
      </p:sp>
      <p:sp>
        <p:nvSpPr>
          <p:cNvPr id="10" name="Text 7"/>
          <p:cNvSpPr/>
          <p:nvPr/>
        </p:nvSpPr>
        <p:spPr>
          <a:xfrm>
            <a:off x="964763" y="3150204"/>
            <a:ext cx="2362676" cy="295275"/>
          </a:xfrm>
          <a:prstGeom prst="rect">
            <a:avLst/>
          </a:prstGeom>
          <a:noFill/>
          <a:ln/>
        </p:spPr>
        <p:txBody>
          <a:bodyPr wrap="none" lIns="0" tIns="0" rIns="0" bIns="0" rtlCol="0" anchor="t"/>
          <a:lstStyle/>
          <a:p>
            <a:pPr marL="0" indent="0" algn="l">
              <a:lnSpc>
                <a:spcPts val="2300"/>
              </a:lnSpc>
              <a:buNone/>
            </a:pPr>
            <a:r>
              <a:rPr lang="en-US" sz="1850" dirty="0">
                <a:solidFill>
                  <a:srgbClr val="2B2E3C"/>
                </a:solidFill>
                <a:latin typeface="Bitter Medium" pitchFamily="34" charset="0"/>
                <a:ea typeface="Bitter Medium" pitchFamily="34" charset="-122"/>
                <a:cs typeface="Bitter Medium" pitchFamily="34" charset="-120"/>
              </a:rPr>
              <a:t>Associated Press (</a:t>
            </a:r>
            <a:r>
              <a:rPr lang="mk-MK" sz="1850" dirty="0">
                <a:solidFill>
                  <a:srgbClr val="2B2E3C"/>
                </a:solidFill>
                <a:latin typeface="Bitter Medium" pitchFamily="34" charset="0"/>
                <a:ea typeface="Bitter Medium" pitchFamily="34" charset="-122"/>
                <a:cs typeface="Bitter Medium" pitchFamily="34" charset="-120"/>
              </a:rPr>
              <a:t>САД)</a:t>
            </a:r>
            <a:endParaRPr lang="en-US" sz="1850" dirty="0"/>
          </a:p>
        </p:txBody>
      </p:sp>
      <p:sp>
        <p:nvSpPr>
          <p:cNvPr id="11" name="Text 8"/>
          <p:cNvSpPr/>
          <p:nvPr/>
        </p:nvSpPr>
        <p:spPr>
          <a:xfrm>
            <a:off x="964763" y="3603687"/>
            <a:ext cx="7305913" cy="604838"/>
          </a:xfrm>
          <a:prstGeom prst="rect">
            <a:avLst/>
          </a:prstGeom>
          <a:noFill/>
          <a:ln/>
        </p:spPr>
        <p:txBody>
          <a:bodyPr wrap="square" lIns="0" tIns="0" rIns="0" bIns="0" rtlCol="0" anchor="t"/>
          <a:lstStyle/>
          <a:p>
            <a:pPr marL="0" indent="0" algn="l">
              <a:lnSpc>
                <a:spcPts val="2350"/>
              </a:lnSpc>
              <a:buNone/>
            </a:pPr>
            <a:r>
              <a:rPr lang="ru-RU" sz="1450" dirty="0">
                <a:solidFill>
                  <a:srgbClr val="2B2E3C"/>
                </a:solidFill>
                <a:latin typeface="Open Sans" pitchFamily="34" charset="0"/>
                <a:ea typeface="Open Sans" pitchFamily="34" charset="-122"/>
                <a:cs typeface="Open Sans" pitchFamily="34" charset="-120"/>
              </a:rPr>
              <a:t>Функционира според кооперативен модел, при што нејзините содржини се објавуваат во илјадници медиуми ширум светот.</a:t>
            </a:r>
            <a:endParaRPr lang="en-US" sz="1450" dirty="0"/>
          </a:p>
        </p:txBody>
      </p:sp>
      <p:sp>
        <p:nvSpPr>
          <p:cNvPr id="12" name="Shape 9"/>
          <p:cNvSpPr/>
          <p:nvPr/>
        </p:nvSpPr>
        <p:spPr>
          <a:xfrm>
            <a:off x="661511" y="4646295"/>
            <a:ext cx="7820978" cy="1437084"/>
          </a:xfrm>
          <a:prstGeom prst="roundRect">
            <a:avLst>
              <a:gd name="adj" fmla="val 5524"/>
            </a:avLst>
          </a:prstGeom>
          <a:solidFill>
            <a:srgbClr val="FFF8F0"/>
          </a:solidFill>
          <a:ln w="22860">
            <a:solidFill>
              <a:srgbClr val="FBE2D1"/>
            </a:solidFill>
            <a:prstDash val="solid"/>
          </a:ln>
        </p:spPr>
      </p:sp>
      <p:sp>
        <p:nvSpPr>
          <p:cNvPr id="13" name="Shape 10"/>
          <p:cNvSpPr/>
          <p:nvPr/>
        </p:nvSpPr>
        <p:spPr>
          <a:xfrm>
            <a:off x="661511" y="4646295"/>
            <a:ext cx="91440" cy="1437084"/>
          </a:xfrm>
          <a:prstGeom prst="roundRect">
            <a:avLst>
              <a:gd name="adj" fmla="val 86822"/>
            </a:avLst>
          </a:prstGeom>
          <a:solidFill>
            <a:srgbClr val="FBE2D1"/>
          </a:solidFill>
          <a:ln/>
        </p:spPr>
      </p:sp>
      <p:sp>
        <p:nvSpPr>
          <p:cNvPr id="14" name="Text 11"/>
          <p:cNvSpPr/>
          <p:nvPr/>
        </p:nvSpPr>
        <p:spPr>
          <a:xfrm>
            <a:off x="964763" y="4858107"/>
            <a:ext cx="2452688" cy="295275"/>
          </a:xfrm>
          <a:prstGeom prst="rect">
            <a:avLst/>
          </a:prstGeom>
          <a:noFill/>
          <a:ln/>
        </p:spPr>
        <p:txBody>
          <a:bodyPr wrap="none" lIns="0" tIns="0" rIns="0" bIns="0" rtlCol="0" anchor="t"/>
          <a:lstStyle/>
          <a:p>
            <a:pPr marL="0" indent="0" algn="l">
              <a:lnSpc>
                <a:spcPts val="2300"/>
              </a:lnSpc>
              <a:buNone/>
            </a:pPr>
            <a:r>
              <a:rPr lang="en-US" sz="1850" dirty="0" err="1">
                <a:solidFill>
                  <a:srgbClr val="2B2E3C"/>
                </a:solidFill>
                <a:latin typeface="Bitter Medium" pitchFamily="34" charset="0"/>
                <a:ea typeface="Bitter Medium" pitchFamily="34" charset="-122"/>
                <a:cs typeface="Bitter Medium" pitchFamily="34" charset="-120"/>
              </a:rPr>
              <a:t>Agence</a:t>
            </a:r>
            <a:r>
              <a:rPr lang="en-US" sz="1850" dirty="0">
                <a:solidFill>
                  <a:srgbClr val="2B2E3C"/>
                </a:solidFill>
                <a:latin typeface="Bitter Medium" pitchFamily="34" charset="0"/>
                <a:ea typeface="Bitter Medium" pitchFamily="34" charset="-122"/>
                <a:cs typeface="Bitter Medium" pitchFamily="34" charset="-120"/>
              </a:rPr>
              <a:t> France-Presse (AFP)</a:t>
            </a:r>
            <a:endParaRPr lang="en-US" sz="1850" dirty="0"/>
          </a:p>
        </p:txBody>
      </p:sp>
      <p:sp>
        <p:nvSpPr>
          <p:cNvPr id="15" name="Text 12"/>
          <p:cNvSpPr/>
          <p:nvPr/>
        </p:nvSpPr>
        <p:spPr>
          <a:xfrm>
            <a:off x="964763" y="5266730"/>
            <a:ext cx="7305913" cy="604838"/>
          </a:xfrm>
          <a:prstGeom prst="rect">
            <a:avLst/>
          </a:prstGeom>
          <a:noFill/>
          <a:ln/>
        </p:spPr>
        <p:txBody>
          <a:bodyPr wrap="square" lIns="0" tIns="0" rIns="0" bIns="0" rtlCol="0" anchor="t"/>
          <a:lstStyle/>
          <a:p>
            <a:pPr marL="0" indent="0" algn="l">
              <a:lnSpc>
                <a:spcPts val="2350"/>
              </a:lnSpc>
              <a:buNone/>
            </a:pPr>
            <a:r>
              <a:rPr lang="ru-RU" sz="1450" dirty="0">
                <a:solidFill>
                  <a:srgbClr val="2B2E3C"/>
                </a:solidFill>
                <a:latin typeface="Open Sans" pitchFamily="34" charset="0"/>
                <a:ea typeface="Open Sans" pitchFamily="34" charset="-122"/>
                <a:cs typeface="Open Sans" pitchFamily="34" charset="-120"/>
              </a:rPr>
              <a:t>Има силно присуство во Европа и Африка, со мултијазично известување што го одразува европскиот поглед на глобалните настани.</a:t>
            </a:r>
            <a:endParaRPr lang="en-US" sz="1450" dirty="0"/>
          </a:p>
        </p:txBody>
      </p:sp>
      <p:sp>
        <p:nvSpPr>
          <p:cNvPr id="16" name="Shape 13"/>
          <p:cNvSpPr/>
          <p:nvPr/>
        </p:nvSpPr>
        <p:spPr>
          <a:xfrm>
            <a:off x="661511" y="6272332"/>
            <a:ext cx="7820978" cy="1437084"/>
          </a:xfrm>
          <a:prstGeom prst="roundRect">
            <a:avLst>
              <a:gd name="adj" fmla="val 5524"/>
            </a:avLst>
          </a:prstGeom>
          <a:solidFill>
            <a:srgbClr val="FFF8F0"/>
          </a:solidFill>
          <a:ln w="22860">
            <a:solidFill>
              <a:srgbClr val="D2600F"/>
            </a:solidFill>
            <a:prstDash val="solid"/>
          </a:ln>
        </p:spPr>
        <p:txBody>
          <a:bodyPr/>
          <a:lstStyle/>
          <a:p>
            <a:endParaRPr lang="en-US" dirty="0"/>
          </a:p>
        </p:txBody>
      </p:sp>
      <p:sp>
        <p:nvSpPr>
          <p:cNvPr id="17" name="Shape 14"/>
          <p:cNvSpPr/>
          <p:nvPr/>
        </p:nvSpPr>
        <p:spPr>
          <a:xfrm>
            <a:off x="661511" y="6272332"/>
            <a:ext cx="91440" cy="1437084"/>
          </a:xfrm>
          <a:prstGeom prst="roundRect">
            <a:avLst>
              <a:gd name="adj" fmla="val 86822"/>
            </a:avLst>
          </a:prstGeom>
          <a:solidFill>
            <a:srgbClr val="D2600F"/>
          </a:solidFill>
          <a:ln/>
        </p:spPr>
      </p:sp>
      <p:sp>
        <p:nvSpPr>
          <p:cNvPr id="18" name="Text 15"/>
          <p:cNvSpPr/>
          <p:nvPr/>
        </p:nvSpPr>
        <p:spPr>
          <a:xfrm>
            <a:off x="964763" y="6484144"/>
            <a:ext cx="2362676" cy="295275"/>
          </a:xfrm>
          <a:prstGeom prst="rect">
            <a:avLst/>
          </a:prstGeom>
          <a:noFill/>
          <a:ln/>
        </p:spPr>
        <p:txBody>
          <a:bodyPr wrap="none" lIns="0" tIns="0" rIns="0" bIns="0" rtlCol="0" anchor="t"/>
          <a:lstStyle/>
          <a:p>
            <a:pPr marL="0" indent="0" algn="l">
              <a:lnSpc>
                <a:spcPts val="2300"/>
              </a:lnSpc>
              <a:buNone/>
            </a:pPr>
            <a:r>
              <a:rPr lang="en-US" sz="1850" dirty="0">
                <a:solidFill>
                  <a:srgbClr val="2B2E3C"/>
                </a:solidFill>
                <a:latin typeface="Bitter Medium" pitchFamily="34" charset="0"/>
                <a:ea typeface="Bitter Medium" pitchFamily="34" charset="-122"/>
                <a:cs typeface="Bitter Medium" pitchFamily="34" charset="-120"/>
              </a:rPr>
              <a:t>Al Jazeera (</a:t>
            </a:r>
            <a:r>
              <a:rPr lang="mk-MK" sz="1850" dirty="0">
                <a:solidFill>
                  <a:srgbClr val="2B2E3C"/>
                </a:solidFill>
                <a:latin typeface="Bitter Medium" pitchFamily="34" charset="0"/>
                <a:ea typeface="Bitter Medium" pitchFamily="34" charset="-122"/>
                <a:cs typeface="Bitter Medium" pitchFamily="34" charset="-120"/>
              </a:rPr>
              <a:t>Катар)</a:t>
            </a:r>
            <a:endParaRPr lang="en-US" sz="1850" dirty="0"/>
          </a:p>
        </p:txBody>
      </p:sp>
      <p:sp>
        <p:nvSpPr>
          <p:cNvPr id="19" name="Text 16"/>
          <p:cNvSpPr/>
          <p:nvPr/>
        </p:nvSpPr>
        <p:spPr>
          <a:xfrm>
            <a:off x="964763" y="6892766"/>
            <a:ext cx="7305913" cy="604838"/>
          </a:xfrm>
          <a:prstGeom prst="rect">
            <a:avLst/>
          </a:prstGeom>
          <a:noFill/>
          <a:ln/>
        </p:spPr>
        <p:txBody>
          <a:bodyPr wrap="square" lIns="0" tIns="0" rIns="0" bIns="0" rtlCol="0" anchor="t"/>
          <a:lstStyle/>
          <a:p>
            <a:pPr marL="0" indent="0" algn="l">
              <a:lnSpc>
                <a:spcPts val="2350"/>
              </a:lnSpc>
              <a:buNone/>
            </a:pPr>
            <a:r>
              <a:rPr lang="ru-RU" sz="1450" dirty="0">
                <a:solidFill>
                  <a:srgbClr val="2B2E3C"/>
                </a:solidFill>
                <a:latin typeface="Open Sans" pitchFamily="34" charset="0"/>
                <a:ea typeface="Open Sans" pitchFamily="34" charset="-122"/>
                <a:cs typeface="Open Sans" pitchFamily="34" charset="-120"/>
              </a:rPr>
              <a:t>Влијателен актер во меѓународното новинарство кој често ги предизвикува западните наративи, особено кога станува збор за арапскиот свет.</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1629966"/>
            <a:ext cx="7205782" cy="708779"/>
          </a:xfrm>
          <a:prstGeom prst="rect">
            <a:avLst/>
          </a:prstGeom>
          <a:noFill/>
          <a:ln/>
        </p:spPr>
        <p:txBody>
          <a:bodyPr wrap="none" lIns="0" tIns="0" rIns="0" bIns="0" rtlCol="0" anchor="t"/>
          <a:lstStyle/>
          <a:p>
            <a:pPr marL="0" indent="0" algn="l">
              <a:lnSpc>
                <a:spcPts val="5550"/>
              </a:lnSpc>
              <a:buNone/>
            </a:pPr>
            <a:r>
              <a:rPr lang="mk-MK" sz="4450" dirty="0">
                <a:solidFill>
                  <a:srgbClr val="2C3F42"/>
                </a:solidFill>
                <a:latin typeface="Bitter Medium" pitchFamily="34" charset="0"/>
                <a:ea typeface="Bitter Medium" pitchFamily="34" charset="-122"/>
                <a:cs typeface="Bitter Medium" pitchFamily="34" charset="-120"/>
              </a:rPr>
              <a:t>Критичка потрошувачка на вести</a:t>
            </a:r>
            <a:endParaRPr lang="en-US" sz="4450" dirty="0"/>
          </a:p>
        </p:txBody>
      </p:sp>
      <p:sp>
        <p:nvSpPr>
          <p:cNvPr id="3" name="Text 1"/>
          <p:cNvSpPr/>
          <p:nvPr/>
        </p:nvSpPr>
        <p:spPr>
          <a:xfrm>
            <a:off x="793790" y="2905720"/>
            <a:ext cx="3658672" cy="354330"/>
          </a:xfrm>
          <a:prstGeom prst="rect">
            <a:avLst/>
          </a:prstGeom>
          <a:noFill/>
          <a:ln/>
        </p:spPr>
        <p:txBody>
          <a:bodyPr wrap="none" lIns="0" tIns="0" rIns="0" bIns="0" rtlCol="0" anchor="t"/>
          <a:lstStyle/>
          <a:p>
            <a:pPr marL="0" indent="0" algn="l">
              <a:lnSpc>
                <a:spcPts val="2750"/>
              </a:lnSpc>
              <a:buNone/>
            </a:pPr>
            <a:r>
              <a:rPr lang="mk-MK" sz="2200" dirty="0">
                <a:solidFill>
                  <a:srgbClr val="D2600F"/>
                </a:solidFill>
                <a:latin typeface="Bitter Medium" pitchFamily="34" charset="0"/>
                <a:ea typeface="Bitter Medium" pitchFamily="34" charset="-122"/>
                <a:cs typeface="Bitter Medium" pitchFamily="34" charset="-120"/>
              </a:rPr>
              <a:t>Глобалниот медиумски екосистем</a:t>
            </a:r>
            <a:endParaRPr lang="en-US" sz="2200" dirty="0"/>
          </a:p>
        </p:txBody>
      </p:sp>
      <p:sp>
        <p:nvSpPr>
          <p:cNvPr id="4" name="Text 2"/>
          <p:cNvSpPr/>
          <p:nvPr/>
        </p:nvSpPr>
        <p:spPr>
          <a:xfrm>
            <a:off x="793790" y="3486864"/>
            <a:ext cx="6244709" cy="1451610"/>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Помалите или послабо финансирани медиуми често повторно објавуваат содржина од големите новински агенции, што значи дека начинот на кој агенции како Reuters или Associated Press (AP) го обликуваат известувањето може да влијае врз јавното мислење на глобално ниво.</a:t>
            </a:r>
            <a:endParaRPr lang="en-US" sz="1750" dirty="0"/>
          </a:p>
        </p:txBody>
      </p:sp>
      <p:sp>
        <p:nvSpPr>
          <p:cNvPr id="5" name="Text 3"/>
          <p:cNvSpPr/>
          <p:nvPr/>
        </p:nvSpPr>
        <p:spPr>
          <a:xfrm>
            <a:off x="7599521" y="2905720"/>
            <a:ext cx="4779883" cy="354330"/>
          </a:xfrm>
          <a:prstGeom prst="rect">
            <a:avLst/>
          </a:prstGeom>
          <a:noFill/>
          <a:ln/>
        </p:spPr>
        <p:txBody>
          <a:bodyPr wrap="none" lIns="0" tIns="0" rIns="0" bIns="0" rtlCol="0" anchor="t"/>
          <a:lstStyle/>
          <a:p>
            <a:pPr marL="0" indent="0" algn="l">
              <a:lnSpc>
                <a:spcPts val="2750"/>
              </a:lnSpc>
              <a:buNone/>
            </a:pPr>
            <a:r>
              <a:rPr lang="ru-RU" sz="2200" dirty="0">
                <a:solidFill>
                  <a:srgbClr val="D2600F"/>
                </a:solidFill>
                <a:latin typeface="Bitter Medium" pitchFamily="34" charset="0"/>
                <a:ea typeface="Bitter Medium" pitchFamily="34" charset="-122"/>
                <a:cs typeface="Bitter Medium" pitchFamily="34" charset="-120"/>
              </a:rPr>
              <a:t>Како да станеме критички потрошувачи на вести:</a:t>
            </a:r>
            <a:endParaRPr lang="en-US" sz="2200" dirty="0"/>
          </a:p>
        </p:txBody>
      </p:sp>
      <p:sp>
        <p:nvSpPr>
          <p:cNvPr id="6" name="Text 4"/>
          <p:cNvSpPr/>
          <p:nvPr/>
        </p:nvSpPr>
        <p:spPr>
          <a:xfrm>
            <a:off x="7599521" y="3486864"/>
            <a:ext cx="6244709" cy="725805"/>
          </a:xfrm>
          <a:prstGeom prst="rect">
            <a:avLst/>
          </a:prstGeom>
          <a:noFill/>
          <a:ln/>
        </p:spPr>
        <p:txBody>
          <a:bodyPr wrap="square" lIns="0" tIns="0" rIns="0" bIns="0" rtlCol="0" anchor="t"/>
          <a:lstStyle/>
          <a:p>
            <a:pPr marL="342900" indent="-342900" algn="l">
              <a:lnSpc>
                <a:spcPts val="2850"/>
              </a:lnSpc>
              <a:buSzPct val="100000"/>
              <a:buChar char="•"/>
            </a:pPr>
            <a:r>
              <a:rPr lang="ru-RU" sz="1750" dirty="0">
                <a:solidFill>
                  <a:srgbClr val="2B2E3C"/>
                </a:solidFill>
                <a:latin typeface="Open Sans" pitchFamily="34" charset="0"/>
                <a:ea typeface="Open Sans" pitchFamily="34" charset="-122"/>
                <a:cs typeface="Open Sans" pitchFamily="34" charset="-120"/>
              </a:rPr>
              <a:t>Препознајте го политичкиот и културниот контекст на медиумскиот извор</a:t>
            </a:r>
            <a:endParaRPr lang="en-US" sz="1750" dirty="0"/>
          </a:p>
        </p:txBody>
      </p:sp>
      <p:sp>
        <p:nvSpPr>
          <p:cNvPr id="7" name="Text 5"/>
          <p:cNvSpPr/>
          <p:nvPr/>
        </p:nvSpPr>
        <p:spPr>
          <a:xfrm>
            <a:off x="7599521" y="4291965"/>
            <a:ext cx="6244709" cy="362903"/>
          </a:xfrm>
          <a:prstGeom prst="rect">
            <a:avLst/>
          </a:prstGeom>
          <a:noFill/>
          <a:ln/>
        </p:spPr>
        <p:txBody>
          <a:bodyPr wrap="none" lIns="0" tIns="0" rIns="0" bIns="0" rtlCol="0" anchor="t"/>
          <a:lstStyle/>
          <a:p>
            <a:pPr marL="342900" indent="-342900" algn="l">
              <a:lnSpc>
                <a:spcPts val="2850"/>
              </a:lnSpc>
              <a:buSzPct val="100000"/>
              <a:buChar char="•"/>
            </a:pPr>
            <a:r>
              <a:rPr lang="ru-RU" sz="1750" dirty="0">
                <a:solidFill>
                  <a:srgbClr val="2B2E3C"/>
                </a:solidFill>
                <a:latin typeface="Open Sans" pitchFamily="34" charset="0"/>
                <a:ea typeface="Open Sans" pitchFamily="34" charset="-122"/>
                <a:cs typeface="Open Sans" pitchFamily="34" charset="-120"/>
              </a:rPr>
              <a:t>Барајте повеќе гледишта за важни настани</a:t>
            </a:r>
            <a:endParaRPr lang="en-US" sz="1750" dirty="0"/>
          </a:p>
        </p:txBody>
      </p:sp>
      <p:sp>
        <p:nvSpPr>
          <p:cNvPr id="8" name="Text 6"/>
          <p:cNvSpPr/>
          <p:nvPr/>
        </p:nvSpPr>
        <p:spPr>
          <a:xfrm>
            <a:off x="7599521" y="4734163"/>
            <a:ext cx="6244709" cy="362903"/>
          </a:xfrm>
          <a:prstGeom prst="rect">
            <a:avLst/>
          </a:prstGeom>
          <a:noFill/>
          <a:ln/>
        </p:spPr>
        <p:txBody>
          <a:bodyPr wrap="none" lIns="0" tIns="0" rIns="0" bIns="0" rtlCol="0" anchor="t"/>
          <a:lstStyle/>
          <a:p>
            <a:pPr marL="342900" indent="-342900" algn="l">
              <a:lnSpc>
                <a:spcPts val="2850"/>
              </a:lnSpc>
              <a:buSzPct val="100000"/>
              <a:buChar char="•"/>
            </a:pPr>
            <a:r>
              <a:rPr lang="ru-RU" sz="1750" dirty="0">
                <a:solidFill>
                  <a:srgbClr val="2B2E3C"/>
                </a:solidFill>
                <a:latin typeface="Open Sans" pitchFamily="34" charset="0"/>
                <a:ea typeface="Open Sans" pitchFamily="34" charset="-122"/>
                <a:cs typeface="Open Sans" pitchFamily="34" charset="-120"/>
              </a:rPr>
              <a:t>Размислете кој е сопственик или финансиер на медиумот</a:t>
            </a:r>
            <a:endParaRPr lang="en-US" sz="1750" dirty="0"/>
          </a:p>
        </p:txBody>
      </p:sp>
      <p:sp>
        <p:nvSpPr>
          <p:cNvPr id="9" name="Text 7"/>
          <p:cNvSpPr/>
          <p:nvPr/>
        </p:nvSpPr>
        <p:spPr>
          <a:xfrm>
            <a:off x="7599521" y="5176361"/>
            <a:ext cx="6244709" cy="362903"/>
          </a:xfrm>
          <a:prstGeom prst="rect">
            <a:avLst/>
          </a:prstGeom>
          <a:noFill/>
          <a:ln/>
        </p:spPr>
        <p:txBody>
          <a:bodyPr wrap="none" lIns="0" tIns="0" rIns="0" bIns="0" rtlCol="0" anchor="t"/>
          <a:lstStyle/>
          <a:p>
            <a:pPr marL="342900" indent="-342900" algn="l">
              <a:lnSpc>
                <a:spcPts val="2850"/>
              </a:lnSpc>
              <a:buSzPct val="100000"/>
              <a:buChar char="•"/>
            </a:pPr>
            <a:r>
              <a:rPr lang="ru-RU" sz="1750" dirty="0">
                <a:solidFill>
                  <a:srgbClr val="2B2E3C"/>
                </a:solidFill>
                <a:latin typeface="Open Sans" pitchFamily="34" charset="0"/>
                <a:ea typeface="Open Sans" pitchFamily="34" charset="-122"/>
                <a:cs typeface="Open Sans" pitchFamily="34" charset="-120"/>
              </a:rPr>
              <a:t>Бидете свесни за влијанието на меѓународните </a:t>
            </a:r>
          </a:p>
          <a:p>
            <a:pPr lvl="1">
              <a:lnSpc>
                <a:spcPts val="2850"/>
              </a:lnSpc>
              <a:buSzPct val="100000"/>
            </a:pPr>
            <a:r>
              <a:rPr lang="ru-RU" sz="1750" dirty="0">
                <a:solidFill>
                  <a:srgbClr val="2B2E3C"/>
                </a:solidFill>
                <a:latin typeface="Open Sans" pitchFamily="34" charset="0"/>
                <a:ea typeface="Open Sans" pitchFamily="34" charset="-122"/>
                <a:cs typeface="Open Sans" pitchFamily="34" charset="-120"/>
              </a:rPr>
              <a:t>новински агенции</a:t>
            </a:r>
            <a:endParaRPr lang="en-US" sz="1750" dirty="0"/>
          </a:p>
        </p:txBody>
      </p:sp>
      <p:sp>
        <p:nvSpPr>
          <p:cNvPr id="10" name="Text 8"/>
          <p:cNvSpPr/>
          <p:nvPr/>
        </p:nvSpPr>
        <p:spPr>
          <a:xfrm>
            <a:off x="793789" y="6086593"/>
            <a:ext cx="13042821" cy="725805"/>
          </a:xfrm>
          <a:prstGeom prst="rect">
            <a:avLst/>
          </a:prstGeom>
          <a:noFill/>
          <a:ln/>
        </p:spPr>
        <p:txBody>
          <a:bodyPr wrap="square" lIns="0" tIns="0" rIns="0" bIns="0" rtlCol="0" anchor="t"/>
          <a:lstStyle/>
          <a:p>
            <a:pPr marL="0" indent="0" algn="l">
              <a:lnSpc>
                <a:spcPts val="2850"/>
              </a:lnSpc>
              <a:buNone/>
            </a:pPr>
            <a:r>
              <a:rPr lang="ru-RU" sz="1750" dirty="0">
                <a:solidFill>
                  <a:srgbClr val="2B2E3C"/>
                </a:solidFill>
                <a:latin typeface="Open Sans" pitchFamily="34" charset="0"/>
                <a:ea typeface="Open Sans" pitchFamily="34" charset="-122"/>
                <a:cs typeface="Open Sans" pitchFamily="34" charset="-120"/>
              </a:rPr>
              <a:t>Со разбирање на овие динамики, читателите можат подлабоко да ја ценат разновидноста на новинарските перспективи и критички да се вклучат во глобалното известување.</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3930015" y="372308"/>
            <a:ext cx="6770251" cy="846177"/>
          </a:xfrm>
          <a:prstGeom prst="rect">
            <a:avLst/>
          </a:prstGeom>
          <a:noFill/>
          <a:ln/>
        </p:spPr>
        <p:txBody>
          <a:bodyPr wrap="none" lIns="0" tIns="0" rIns="0" bIns="0" rtlCol="0" anchor="t"/>
          <a:lstStyle/>
          <a:p>
            <a:pPr marL="0" indent="0" algn="ctr">
              <a:lnSpc>
                <a:spcPts val="6650"/>
              </a:lnSpc>
              <a:buNone/>
            </a:pPr>
            <a:r>
              <a:rPr lang="mk-MK" sz="5300" dirty="0">
                <a:solidFill>
                  <a:srgbClr val="2C3F42"/>
                </a:solidFill>
                <a:latin typeface="Bitter Medium" pitchFamily="34" charset="0"/>
                <a:ea typeface="Bitter Medium" pitchFamily="34" charset="-122"/>
                <a:cs typeface="Bitter Medium" pitchFamily="34" charset="-120"/>
              </a:rPr>
              <a:t>Ви благодарам!</a:t>
            </a:r>
            <a:endParaRPr lang="en-US" sz="5300" dirty="0"/>
          </a:p>
        </p:txBody>
      </p:sp>
      <p:sp>
        <p:nvSpPr>
          <p:cNvPr id="3" name="Text 1"/>
          <p:cNvSpPr/>
          <p:nvPr/>
        </p:nvSpPr>
        <p:spPr>
          <a:xfrm>
            <a:off x="473869" y="1489234"/>
            <a:ext cx="13682663" cy="270867"/>
          </a:xfrm>
          <a:prstGeom prst="rect">
            <a:avLst/>
          </a:prstGeom>
          <a:noFill/>
          <a:ln/>
        </p:spPr>
        <p:txBody>
          <a:bodyPr wrap="none" lIns="0" tIns="0" rIns="0" bIns="0" rtlCol="0" anchor="t"/>
          <a:lstStyle/>
          <a:p>
            <a:pPr marL="0" indent="0" algn="ctr">
              <a:lnSpc>
                <a:spcPts val="2100"/>
              </a:lnSpc>
              <a:buNone/>
            </a:pPr>
            <a:r>
              <a:rPr lang="mk-MK" sz="1300" dirty="0">
                <a:solidFill>
                  <a:srgbClr val="2B2E3C"/>
                </a:solidFill>
                <a:latin typeface="Open Sans" pitchFamily="34" charset="0"/>
                <a:ea typeface="Open Sans" pitchFamily="34" charset="-122"/>
                <a:cs typeface="Open Sans" pitchFamily="34" charset="-120"/>
              </a:rPr>
              <a:t>Прашања</a:t>
            </a:r>
            <a:r>
              <a:rPr lang="en-US" sz="1300" dirty="0">
                <a:solidFill>
                  <a:srgbClr val="2B2E3C"/>
                </a:solidFill>
                <a:latin typeface="Open Sans" pitchFamily="34" charset="0"/>
                <a:ea typeface="Open Sans" pitchFamily="34" charset="-122"/>
                <a:cs typeface="Open Sans" pitchFamily="34" charset="-120"/>
              </a:rPr>
              <a:t>?</a:t>
            </a:r>
            <a:endParaRPr lang="en-US" sz="1300" dirty="0"/>
          </a:p>
        </p:txBody>
      </p:sp>
      <p:pic>
        <p:nvPicPr>
          <p:cNvPr id="4" name="Image 0" descr="preencoded.png"/>
          <p:cNvPicPr>
            <a:picLocks noChangeAspect="1"/>
          </p:cNvPicPr>
          <p:nvPr/>
        </p:nvPicPr>
        <p:blipFill>
          <a:blip r:embed="rId3"/>
          <a:stretch>
            <a:fillRect/>
          </a:stretch>
        </p:blipFill>
        <p:spPr>
          <a:xfrm>
            <a:off x="473869" y="1912382"/>
            <a:ext cx="10832425" cy="649938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TotalTime>
  <Words>738</Words>
  <Application>Microsoft Office PowerPoint</Application>
  <PresentationFormat>Custom</PresentationFormat>
  <Paragraphs>73</Paragraphs>
  <Slides>9</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Bitter Medium</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arta@cid.mk</cp:lastModifiedBy>
  <cp:revision>6</cp:revision>
  <dcterms:created xsi:type="dcterms:W3CDTF">2025-09-11T15:56:27Z</dcterms:created>
  <dcterms:modified xsi:type="dcterms:W3CDTF">2025-10-31T14:43:22Z</dcterms:modified>
</cp:coreProperties>
</file>