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notesMasterIdLst>
    <p:notesMasterId r:id="rId9"/>
  </p:notesMasterIdLst>
  <p:sldSz cx="14630400" cy="8229600"/>
  <p:notesSz cx="8229600" cy="14630400"/>
  <p:embeddedFontLst>
    <p:embeddedFont>
      <p:font typeface="Nunito Semi Bold"/>
      <p:regular r:id="rId14"/>
    </p:embeddedFont>
    <p:embeddedFont>
      <p:font typeface="Nunito Semi Bold"/>
      <p:regular r:id="rId15"/>
    </p:embeddedFont>
    <p:embeddedFont>
      <p:font typeface="Nunito Semi Bold"/>
      <p:regular r:id="rId16"/>
    </p:embeddedFont>
    <p:embeddedFont>
      <p:font typeface="Nunito Semi Bold"/>
      <p:regular r:id="rId17"/>
    </p:embeddedFont>
    <p:embeddedFont>
      <p:font typeface="PT Sans"/>
      <p:regular r:id="rId18"/>
    </p:embeddedFont>
    <p:embeddedFont>
      <p:font typeface="PT Sans"/>
      <p:regular r:id="rId19"/>
    </p:embeddedFont>
    <p:embeddedFont>
      <p:font typeface="PT Sans"/>
      <p:regular r:id="rId20"/>
    </p:embeddedFont>
    <p:embeddedFont>
      <p:font typeface="PT Sans"/>
      <p:regular r:id="rId21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4" Type="http://schemas.openxmlformats.org/officeDocument/2006/relationships/font" Target="fonts/font1.fntdata"/><Relationship Id="rId15" Type="http://schemas.openxmlformats.org/officeDocument/2006/relationships/font" Target="fonts/font2.fntdata"/><Relationship Id="rId16" Type="http://schemas.openxmlformats.org/officeDocument/2006/relationships/font" Target="fonts/font3.fntdata"/><Relationship Id="rId17" Type="http://schemas.openxmlformats.org/officeDocument/2006/relationships/font" Target="fonts/font4.fntdata"/><Relationship Id="rId18" Type="http://schemas.openxmlformats.org/officeDocument/2006/relationships/font" Target="fonts/font5.fntdata"/><Relationship Id="rId19" Type="http://schemas.openxmlformats.org/officeDocument/2006/relationships/font" Target="fonts/font6.fntdata"/><Relationship Id="rId20" Type="http://schemas.openxmlformats.org/officeDocument/2006/relationships/font" Target="fonts/font7.fntdata"/><Relationship Id="rId2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656761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News Literacy: Navigating the Information Age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423767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In today's fast-paced world, understanding news is more crucial than ever. This presentation will equip you with the tools to critically analyze information, identify biases, and evaluate the accuracy of news sources.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81248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Lesson 1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837724" y="2403753"/>
            <a:ext cx="595669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Defining News Literacy</a:t>
            </a:r>
            <a:endParaRPr lang="en-US" sz="4400" dirty="0"/>
          </a:p>
        </p:txBody>
      </p:sp>
      <p:sp>
        <p:nvSpPr>
          <p:cNvPr id="4" name="Shape 2"/>
          <p:cNvSpPr/>
          <p:nvPr/>
        </p:nvSpPr>
        <p:spPr>
          <a:xfrm>
            <a:off x="837724" y="3466743"/>
            <a:ext cx="4158734" cy="2950250"/>
          </a:xfrm>
          <a:prstGeom prst="roundRect">
            <a:avLst>
              <a:gd name="adj" fmla="val 12171"/>
            </a:avLst>
          </a:prstGeom>
          <a:solidFill>
            <a:srgbClr val="F3F3FF">
              <a:alpha val="75000"/>
            </a:srgbClr>
          </a:solidFill>
          <a:ln w="30480">
            <a:solidFill>
              <a:srgbClr val="2D4DF2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37724" y="3466743"/>
            <a:ext cx="121920" cy="2950250"/>
          </a:xfrm>
          <a:prstGeom prst="roundRect">
            <a:avLst>
              <a:gd name="adj" fmla="val 294514"/>
            </a:avLst>
          </a:prstGeom>
          <a:solidFill>
            <a:srgbClr val="2D4DF2"/>
          </a:solidFill>
          <a:ln/>
        </p:spPr>
      </p:sp>
      <p:sp>
        <p:nvSpPr>
          <p:cNvPr id="6" name="Text 4"/>
          <p:cNvSpPr/>
          <p:nvPr/>
        </p:nvSpPr>
        <p:spPr>
          <a:xfrm>
            <a:off x="1229439" y="373653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Critical Analysis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229439" y="4232077"/>
            <a:ext cx="349722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The ability to critically analyze news sources, identify biases, and evaluate information accuracy.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5235773" y="3466743"/>
            <a:ext cx="4158734" cy="2950250"/>
          </a:xfrm>
          <a:prstGeom prst="roundRect">
            <a:avLst>
              <a:gd name="adj" fmla="val 12171"/>
            </a:avLst>
          </a:prstGeom>
          <a:solidFill>
            <a:srgbClr val="F3F3FF">
              <a:alpha val="75000"/>
            </a:srgbClr>
          </a:solidFill>
          <a:ln w="30480">
            <a:solidFill>
              <a:srgbClr val="018CE1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5235773" y="3466743"/>
            <a:ext cx="121920" cy="2950250"/>
          </a:xfrm>
          <a:prstGeom prst="roundRect">
            <a:avLst>
              <a:gd name="adj" fmla="val 294514"/>
            </a:avLst>
          </a:prstGeom>
          <a:solidFill>
            <a:srgbClr val="018CE1"/>
          </a:solidFill>
          <a:ln/>
        </p:spPr>
      </p:sp>
      <p:sp>
        <p:nvSpPr>
          <p:cNvPr id="10" name="Text 8"/>
          <p:cNvSpPr/>
          <p:nvPr/>
        </p:nvSpPr>
        <p:spPr>
          <a:xfrm>
            <a:off x="5627489" y="3736538"/>
            <a:ext cx="287916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Beyond Fact-Checking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627489" y="4232077"/>
            <a:ext cx="349722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Goes beyond simple fact-checking to recognize different news content types: hard news, editorials, opinion, and sponsored content.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9633823" y="3466743"/>
            <a:ext cx="4158853" cy="2950250"/>
          </a:xfrm>
          <a:prstGeom prst="roundRect">
            <a:avLst>
              <a:gd name="adj" fmla="val 12171"/>
            </a:avLst>
          </a:prstGeom>
          <a:solidFill>
            <a:srgbClr val="F3F3FF">
              <a:alpha val="75000"/>
            </a:srgbClr>
          </a:solidFill>
          <a:ln w="30480">
            <a:solidFill>
              <a:srgbClr val="DA33BF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33823" y="3466743"/>
            <a:ext cx="121920" cy="2950250"/>
          </a:xfrm>
          <a:prstGeom prst="roundRect">
            <a:avLst>
              <a:gd name="adj" fmla="val 294514"/>
            </a:avLst>
          </a:prstGeom>
          <a:solidFill>
            <a:srgbClr val="DA33BF"/>
          </a:solidFill>
          <a:ln/>
        </p:spPr>
      </p:sp>
      <p:sp>
        <p:nvSpPr>
          <p:cNvPr id="14" name="Text 12"/>
          <p:cNvSpPr/>
          <p:nvPr/>
        </p:nvSpPr>
        <p:spPr>
          <a:xfrm>
            <a:off x="10025539" y="373653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Examine Motives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10025539" y="4232077"/>
            <a:ext cx="3497342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Encourages examining the motives behind stories: Is it to inform, convince, or entertain? Are there political, commercial, or ideological motivations?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118" y="594836"/>
            <a:ext cx="6512600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The Role of News in Society</a:t>
            </a:r>
            <a:endParaRPr lang="en-US" sz="40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118" y="1798796"/>
            <a:ext cx="6294239" cy="6294239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586663" y="1798796"/>
            <a:ext cx="486727" cy="486728"/>
          </a:xfrm>
          <a:prstGeom prst="roundRect">
            <a:avLst>
              <a:gd name="adj" fmla="val 66673"/>
            </a:avLst>
          </a:prstGeom>
          <a:solidFill>
            <a:srgbClr val="F3F3FF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289727" y="1873091"/>
            <a:ext cx="3422690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Shapes Public Understanding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8289727" y="2407563"/>
            <a:ext cx="5591175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Keeps citizens informed about events and issues, from local to international.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7586663" y="3532465"/>
            <a:ext cx="486727" cy="486728"/>
          </a:xfrm>
          <a:prstGeom prst="roundRect">
            <a:avLst>
              <a:gd name="adj" fmla="val 66673"/>
            </a:avLst>
          </a:prstGeom>
          <a:solidFill>
            <a:srgbClr val="F3F3FF"/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289727" y="3606760"/>
            <a:ext cx="2621042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Tool for Accountability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8289727" y="4141232"/>
            <a:ext cx="5591175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Holds powerful institutions accountable by reporting on government and corporate practices.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586663" y="5266134"/>
            <a:ext cx="486727" cy="486728"/>
          </a:xfrm>
          <a:prstGeom prst="roundRect">
            <a:avLst>
              <a:gd name="adj" fmla="val 66673"/>
            </a:avLst>
          </a:prstGeom>
          <a:solidFill>
            <a:srgbClr val="F3F3FF"/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289727" y="5340429"/>
            <a:ext cx="2743676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Fosters Social Cohesion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8289727" y="5874901"/>
            <a:ext cx="5591175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Connects communities through shared information, promoting mutual understanding.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966317"/>
            <a:ext cx="1271123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Why News Literacy Matters Now More Than Ever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149084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The internet has democratized information, but also created an environment where misinformation, propaganda, and sensationalism thrive.</a:t>
            </a:r>
            <a:endParaRPr lang="en-US" sz="1850" dirty="0"/>
          </a:p>
        </p:txBody>
      </p:sp>
      <p:sp>
        <p:nvSpPr>
          <p:cNvPr id="4" name="Shape 2"/>
          <p:cNvSpPr/>
          <p:nvPr/>
        </p:nvSpPr>
        <p:spPr>
          <a:xfrm>
            <a:off x="837724" y="4184332"/>
            <a:ext cx="538520" cy="538520"/>
          </a:xfrm>
          <a:prstGeom prst="roundRect">
            <a:avLst>
              <a:gd name="adj" fmla="val 66677"/>
            </a:avLst>
          </a:prstGeom>
          <a:solidFill>
            <a:srgbClr val="F3F3FF"/>
          </a:solidFill>
          <a:ln w="22860">
            <a:solidFill>
              <a:srgbClr val="2D4DF2"/>
            </a:solidFill>
            <a:prstDash val="solid"/>
          </a:ln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7974" y="4242316"/>
            <a:ext cx="337899" cy="42243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615559" y="426660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Information Overload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615559" y="4762143"/>
            <a:ext cx="334101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Challenging to distinguish credible information from falsehoods or biased narratives.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5255776" y="4184332"/>
            <a:ext cx="538520" cy="538520"/>
          </a:xfrm>
          <a:prstGeom prst="roundRect">
            <a:avLst>
              <a:gd name="adj" fmla="val 66677"/>
            </a:avLst>
          </a:prstGeom>
          <a:solidFill>
            <a:srgbClr val="F3F3FF"/>
          </a:solidFill>
          <a:ln w="22860">
            <a:solidFill>
              <a:srgbClr val="018CE1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027" y="4242316"/>
            <a:ext cx="337899" cy="42243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033611" y="4266605"/>
            <a:ext cx="334101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Misinformation &amp; "Fake News"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6033611" y="5114092"/>
            <a:ext cx="334101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Spreads rapidly, fueling fear, anger, and confusion, with real-world consequences.</a:t>
            </a:r>
            <a:endParaRPr lang="en-US" sz="1850" dirty="0"/>
          </a:p>
        </p:txBody>
      </p:sp>
      <p:sp>
        <p:nvSpPr>
          <p:cNvPr id="12" name="Shape 8"/>
          <p:cNvSpPr/>
          <p:nvPr/>
        </p:nvSpPr>
        <p:spPr>
          <a:xfrm>
            <a:off x="9673828" y="4184332"/>
            <a:ext cx="538520" cy="538520"/>
          </a:xfrm>
          <a:prstGeom prst="roundRect">
            <a:avLst>
              <a:gd name="adj" fmla="val 66677"/>
            </a:avLst>
          </a:prstGeom>
          <a:solidFill>
            <a:srgbClr val="F3F3FF"/>
          </a:solidFill>
          <a:ln w="22860">
            <a:solidFill>
              <a:srgbClr val="DA33BF"/>
            </a:solidFill>
            <a:prstDash val="solid"/>
          </a:ln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079" y="4242316"/>
            <a:ext cx="337899" cy="422434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0451663" y="426660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Equips Individuals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10451663" y="4762143"/>
            <a:ext cx="334101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Empowers people to make informed decisions based on reliable information.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4593" y="435769"/>
            <a:ext cx="6629281" cy="466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50"/>
              </a:lnSpc>
              <a:buNone/>
            </a:pPr>
            <a:r>
              <a:rPr lang="en-US" sz="2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Practical Applications of News Literacy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554593" y="1317784"/>
            <a:ext cx="158353" cy="198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00002E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01</a:t>
            </a:r>
            <a:endParaRPr lang="en-US" sz="1200" dirty="0"/>
          </a:p>
        </p:txBody>
      </p:sp>
      <p:sp>
        <p:nvSpPr>
          <p:cNvPr id="4" name="Shape 2"/>
          <p:cNvSpPr/>
          <p:nvPr/>
        </p:nvSpPr>
        <p:spPr>
          <a:xfrm>
            <a:off x="554593" y="1564124"/>
            <a:ext cx="6567368" cy="22860"/>
          </a:xfrm>
          <a:prstGeom prst="rect">
            <a:avLst/>
          </a:prstGeom>
          <a:solidFill>
            <a:srgbClr val="2D4DF2"/>
          </a:solidFill>
          <a:ln/>
        </p:spPr>
      </p:sp>
      <p:sp>
        <p:nvSpPr>
          <p:cNvPr id="5" name="Text 3"/>
          <p:cNvSpPr/>
          <p:nvPr/>
        </p:nvSpPr>
        <p:spPr>
          <a:xfrm>
            <a:off x="554593" y="1689021"/>
            <a:ext cx="1864162" cy="233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Source Verification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554593" y="2080379"/>
            <a:ext cx="6567368" cy="253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Check the origin of a news story for reputation and professionalism.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554593" y="2611041"/>
            <a:ext cx="158353" cy="198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00002E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02</a:t>
            </a:r>
            <a:endParaRPr lang="en-US" sz="1200" dirty="0"/>
          </a:p>
        </p:txBody>
      </p:sp>
      <p:sp>
        <p:nvSpPr>
          <p:cNvPr id="8" name="Shape 6"/>
          <p:cNvSpPr/>
          <p:nvPr/>
        </p:nvSpPr>
        <p:spPr>
          <a:xfrm>
            <a:off x="554593" y="2857381"/>
            <a:ext cx="6567368" cy="22860"/>
          </a:xfrm>
          <a:prstGeom prst="rect">
            <a:avLst/>
          </a:prstGeom>
          <a:solidFill>
            <a:srgbClr val="018CE1"/>
          </a:solidFill>
          <a:ln/>
        </p:spPr>
      </p:sp>
      <p:sp>
        <p:nvSpPr>
          <p:cNvPr id="9" name="Text 7"/>
          <p:cNvSpPr/>
          <p:nvPr/>
        </p:nvSpPr>
        <p:spPr>
          <a:xfrm>
            <a:off x="554593" y="2982277"/>
            <a:ext cx="1864162" cy="233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Cross-Referencing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554593" y="3373636"/>
            <a:ext cx="6567368" cy="253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Don’t rely on a single source; cross-check with other reputable outlets.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554593" y="3904297"/>
            <a:ext cx="158353" cy="198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00002E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03</a:t>
            </a:r>
            <a:endParaRPr lang="en-US" sz="1200" dirty="0"/>
          </a:p>
        </p:txBody>
      </p:sp>
      <p:sp>
        <p:nvSpPr>
          <p:cNvPr id="12" name="Shape 10"/>
          <p:cNvSpPr/>
          <p:nvPr/>
        </p:nvSpPr>
        <p:spPr>
          <a:xfrm>
            <a:off x="554593" y="4150638"/>
            <a:ext cx="6567368" cy="22860"/>
          </a:xfrm>
          <a:prstGeom prst="rect">
            <a:avLst/>
          </a:prstGeom>
          <a:solidFill>
            <a:srgbClr val="DA33BF"/>
          </a:solidFill>
          <a:ln/>
        </p:spPr>
      </p:sp>
      <p:sp>
        <p:nvSpPr>
          <p:cNvPr id="13" name="Text 11"/>
          <p:cNvSpPr/>
          <p:nvPr/>
        </p:nvSpPr>
        <p:spPr>
          <a:xfrm>
            <a:off x="554593" y="4275534"/>
            <a:ext cx="1864162" cy="233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Understanding Biases</a:t>
            </a:r>
            <a:endParaRPr lang="en-US" sz="1450" dirty="0"/>
          </a:p>
        </p:txBody>
      </p:sp>
      <p:sp>
        <p:nvSpPr>
          <p:cNvPr id="14" name="Text 12"/>
          <p:cNvSpPr/>
          <p:nvPr/>
        </p:nvSpPr>
        <p:spPr>
          <a:xfrm>
            <a:off x="554593" y="4666893"/>
            <a:ext cx="6567368" cy="253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Recognize that all media outlets may have biases; read across diverse perspectives.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554593" y="5197554"/>
            <a:ext cx="158353" cy="198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00002E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04</a:t>
            </a:r>
            <a:endParaRPr lang="en-US" sz="1200" dirty="0"/>
          </a:p>
        </p:txBody>
      </p:sp>
      <p:sp>
        <p:nvSpPr>
          <p:cNvPr id="16" name="Shape 14"/>
          <p:cNvSpPr/>
          <p:nvPr/>
        </p:nvSpPr>
        <p:spPr>
          <a:xfrm>
            <a:off x="554593" y="5443895"/>
            <a:ext cx="6567368" cy="22860"/>
          </a:xfrm>
          <a:prstGeom prst="rect">
            <a:avLst/>
          </a:prstGeom>
          <a:solidFill>
            <a:srgbClr val="2D4DF2"/>
          </a:solidFill>
          <a:ln/>
        </p:spPr>
      </p:sp>
      <p:sp>
        <p:nvSpPr>
          <p:cNvPr id="17" name="Text 15"/>
          <p:cNvSpPr/>
          <p:nvPr/>
        </p:nvSpPr>
        <p:spPr>
          <a:xfrm>
            <a:off x="554593" y="5568791"/>
            <a:ext cx="1864162" cy="233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Fact-Checking Tools</a:t>
            </a:r>
            <a:endParaRPr lang="en-US" sz="1450" dirty="0"/>
          </a:p>
        </p:txBody>
      </p:sp>
      <p:sp>
        <p:nvSpPr>
          <p:cNvPr id="18" name="Text 16"/>
          <p:cNvSpPr/>
          <p:nvPr/>
        </p:nvSpPr>
        <p:spPr>
          <a:xfrm>
            <a:off x="554593" y="5960150"/>
            <a:ext cx="6567368" cy="253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Use websites like Google Fact Checking or the International Fact Checking Network.</a:t>
            </a:r>
            <a:endParaRPr lang="en-US" sz="1200" dirty="0"/>
          </a:p>
        </p:txBody>
      </p:sp>
      <p:sp>
        <p:nvSpPr>
          <p:cNvPr id="19" name="Text 17"/>
          <p:cNvSpPr/>
          <p:nvPr/>
        </p:nvSpPr>
        <p:spPr>
          <a:xfrm>
            <a:off x="554593" y="6490811"/>
            <a:ext cx="158353" cy="198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00002E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05</a:t>
            </a:r>
            <a:endParaRPr lang="en-US" sz="1200" dirty="0"/>
          </a:p>
        </p:txBody>
      </p:sp>
      <p:sp>
        <p:nvSpPr>
          <p:cNvPr id="20" name="Shape 18"/>
          <p:cNvSpPr/>
          <p:nvPr/>
        </p:nvSpPr>
        <p:spPr>
          <a:xfrm>
            <a:off x="554593" y="6737152"/>
            <a:ext cx="6567368" cy="22860"/>
          </a:xfrm>
          <a:prstGeom prst="rect">
            <a:avLst/>
          </a:prstGeom>
          <a:solidFill>
            <a:srgbClr val="018CE1"/>
          </a:solidFill>
          <a:ln/>
        </p:spPr>
      </p:sp>
      <p:sp>
        <p:nvSpPr>
          <p:cNvPr id="21" name="Text 19"/>
          <p:cNvSpPr/>
          <p:nvPr/>
        </p:nvSpPr>
        <p:spPr>
          <a:xfrm>
            <a:off x="554593" y="6862048"/>
            <a:ext cx="1864162" cy="233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Mindful Sharing</a:t>
            </a:r>
            <a:endParaRPr lang="en-US" sz="1450" dirty="0"/>
          </a:p>
        </p:txBody>
      </p:sp>
      <p:sp>
        <p:nvSpPr>
          <p:cNvPr id="22" name="Text 20"/>
          <p:cNvSpPr/>
          <p:nvPr/>
        </p:nvSpPr>
        <p:spPr>
          <a:xfrm>
            <a:off x="554593" y="7253407"/>
            <a:ext cx="6567368" cy="253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Verify credibility before sharing on social media to reduce misinformation.</a:t>
            </a:r>
            <a:endParaRPr lang="en-US" sz="1200" dirty="0"/>
          </a:p>
        </p:txBody>
      </p:sp>
      <p:pic>
        <p:nvPicPr>
          <p:cNvPr id="2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6058" y="1317784"/>
            <a:ext cx="6567368" cy="656736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3780" y="625078"/>
            <a:ext cx="6712744" cy="5998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Empowering Informed Citizens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713780" y="1530787"/>
            <a:ext cx="7716441" cy="326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To conclude: 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713780" y="2086451"/>
            <a:ext cx="3756184" cy="2970014"/>
          </a:xfrm>
          <a:prstGeom prst="roundRect">
            <a:avLst>
              <a:gd name="adj" fmla="val 10301"/>
            </a:avLst>
          </a:prstGeom>
          <a:solidFill>
            <a:srgbClr val="F3F3FF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940594" y="2313265"/>
            <a:ext cx="611862" cy="611862"/>
          </a:xfrm>
          <a:prstGeom prst="roundRect">
            <a:avLst>
              <a:gd name="adj" fmla="val 14943052"/>
            </a:avLst>
          </a:prstGeom>
          <a:solidFill>
            <a:srgbClr val="2D4DF2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829" y="2447092"/>
            <a:ext cx="275273" cy="34409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40594" y="3129082"/>
            <a:ext cx="2832497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Cultivate Critical Thinking</a:t>
            </a:r>
            <a:endParaRPr lang="en-US" sz="1850" dirty="0"/>
          </a:p>
        </p:txBody>
      </p:sp>
      <p:sp>
        <p:nvSpPr>
          <p:cNvPr id="9" name="Text 5"/>
          <p:cNvSpPr/>
          <p:nvPr/>
        </p:nvSpPr>
        <p:spPr>
          <a:xfrm>
            <a:off x="940594" y="3551158"/>
            <a:ext cx="3302556" cy="978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Question sources, identify biases, and seek deeper understanding beyond headlines.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4673918" y="2086451"/>
            <a:ext cx="3756303" cy="2970014"/>
          </a:xfrm>
          <a:prstGeom prst="roundRect">
            <a:avLst>
              <a:gd name="adj" fmla="val 10301"/>
            </a:avLst>
          </a:prstGeom>
          <a:solidFill>
            <a:srgbClr val="F3F3FF"/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4900732" y="2313265"/>
            <a:ext cx="611862" cy="611862"/>
          </a:xfrm>
          <a:prstGeom prst="roundRect">
            <a:avLst>
              <a:gd name="adj" fmla="val 14943052"/>
            </a:avLst>
          </a:prstGeom>
          <a:solidFill>
            <a:srgbClr val="018CE1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967" y="2447092"/>
            <a:ext cx="275273" cy="34409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900732" y="3129082"/>
            <a:ext cx="3302675" cy="599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Build Resilience to Misinformation</a:t>
            </a:r>
            <a:endParaRPr lang="en-US" sz="1850" dirty="0"/>
          </a:p>
        </p:txBody>
      </p:sp>
      <p:sp>
        <p:nvSpPr>
          <p:cNvPr id="14" name="Text 9"/>
          <p:cNvSpPr/>
          <p:nvPr/>
        </p:nvSpPr>
        <p:spPr>
          <a:xfrm>
            <a:off x="4900732" y="3850958"/>
            <a:ext cx="3302675" cy="978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Develop habits of verification and cross-referencing to navigate the complex information landscape.</a:t>
            </a:r>
            <a:endParaRPr lang="en-US" sz="1600" dirty="0"/>
          </a:p>
        </p:txBody>
      </p:sp>
      <p:sp>
        <p:nvSpPr>
          <p:cNvPr id="15" name="Shape 10"/>
          <p:cNvSpPr/>
          <p:nvPr/>
        </p:nvSpPr>
        <p:spPr>
          <a:xfrm>
            <a:off x="713780" y="5260419"/>
            <a:ext cx="7716441" cy="2343983"/>
          </a:xfrm>
          <a:prstGeom prst="roundRect">
            <a:avLst>
              <a:gd name="adj" fmla="val 13053"/>
            </a:avLst>
          </a:prstGeom>
          <a:solidFill>
            <a:srgbClr val="F3F3FF"/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940594" y="5487233"/>
            <a:ext cx="611862" cy="611862"/>
          </a:xfrm>
          <a:prstGeom prst="roundRect">
            <a:avLst>
              <a:gd name="adj" fmla="val 14943052"/>
            </a:avLst>
          </a:prstGeom>
          <a:solidFill>
            <a:srgbClr val="DA33BF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829" y="5621060"/>
            <a:ext cx="275273" cy="34409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40594" y="6303050"/>
            <a:ext cx="3862149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Foster a More Informed Community</a:t>
            </a:r>
            <a:endParaRPr lang="en-US" sz="1850" dirty="0"/>
          </a:p>
        </p:txBody>
      </p:sp>
      <p:sp>
        <p:nvSpPr>
          <p:cNvPr id="19" name="Text 13"/>
          <p:cNvSpPr/>
          <p:nvPr/>
        </p:nvSpPr>
        <p:spPr>
          <a:xfrm>
            <a:off x="940594" y="6725126"/>
            <a:ext cx="7262813" cy="6524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Your ability to discern truth contributes to collective knowledge and strengthens democratic processes.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837724" y="2534126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                                 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37724" y="3597116"/>
            <a:ext cx="787931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                                 Thank You!</a:t>
            </a:r>
            <a:endParaRPr lang="en-US" sz="4400" dirty="0"/>
          </a:p>
        </p:txBody>
      </p:sp>
      <p:sp>
        <p:nvSpPr>
          <p:cNvPr id="6" name="Text 3"/>
          <p:cNvSpPr/>
          <p:nvPr/>
        </p:nvSpPr>
        <p:spPr>
          <a:xfrm>
            <a:off x="837724" y="4660106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37724" y="5312331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2025-09-05T21:03:38Z</dcterms:created>
  <dcterms:modified xsi:type="dcterms:W3CDTF">2025-09-05T21:03:38Z</dcterms:modified>
</cp:coreProperties>
</file>