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Funnel Display"/>
      <p:regular r:id="rId17"/>
    </p:embeddedFont>
    <p:embeddedFont>
      <p:font typeface="Funnel Sans"/>
      <p:regular r:id="rId18"/>
    </p:embeddedFont>
    <p:embeddedFont>
      <p:font typeface="Funnel Sans"/>
      <p:regular r:id="rId19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0-1.png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1-1.png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2-1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3-1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4-1.pn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5-1.png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6-1.png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7-1.png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8-1.png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9-1.pn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slideLayout" Target="../slideLayouts/slideLayout6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24" y="1845231"/>
            <a:ext cx="1264087" cy="1264087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2697361" y="1815346"/>
            <a:ext cx="543651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MEDIActive Youth: Informing the Balkans</a:t>
            </a:r>
            <a:endParaRPr lang="en-US" sz="2200" dirty="0"/>
          </a:p>
        </p:txBody>
      </p:sp>
      <p:sp>
        <p:nvSpPr>
          <p:cNvPr id="5" name="Text 1"/>
          <p:cNvSpPr/>
          <p:nvPr/>
        </p:nvSpPr>
        <p:spPr>
          <a:xfrm>
            <a:off x="837724" y="3737491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The Evolving Media Landscape</a:t>
            </a:r>
            <a:endParaRPr lang="en-US" sz="4400" dirty="0"/>
          </a:p>
        </p:txBody>
      </p:sp>
      <p:sp>
        <p:nvSpPr>
          <p:cNvPr id="6" name="Text 2"/>
          <p:cNvSpPr/>
          <p:nvPr/>
        </p:nvSpPr>
        <p:spPr>
          <a:xfrm>
            <a:off x="837724" y="5504498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How communication platforms have transformed, from traditional dominance to the rise of digital and social media, shaping an interconnected global community.</a:t>
            </a:r>
            <a:endParaRPr lang="en-US" sz="18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837724" y="1943100"/>
            <a:ext cx="12954952" cy="21121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6600"/>
              </a:lnSpc>
              <a:buNone/>
            </a:pPr>
            <a:r>
              <a:rPr lang="en-US" sz="133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Thank You</a:t>
            </a:r>
            <a:endParaRPr lang="en-US" sz="13300" dirty="0"/>
          </a:p>
        </p:txBody>
      </p:sp>
      <p:sp>
        <p:nvSpPr>
          <p:cNvPr id="5" name="Text 2"/>
          <p:cNvSpPr/>
          <p:nvPr/>
        </p:nvSpPr>
        <p:spPr>
          <a:xfrm>
            <a:off x="837724" y="4414242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endParaRPr lang="en-US" sz="1850" dirty="0"/>
          </a:p>
        </p:txBody>
      </p:sp>
      <p:sp>
        <p:nvSpPr>
          <p:cNvPr id="6" name="Shape 3"/>
          <p:cNvSpPr/>
          <p:nvPr/>
        </p:nvSpPr>
        <p:spPr>
          <a:xfrm>
            <a:off x="837724" y="5186081"/>
            <a:ext cx="12954952" cy="37505"/>
          </a:xfrm>
          <a:prstGeom prst="rect">
            <a:avLst/>
          </a:prstGeom>
          <a:solidFill>
            <a:srgbClr val="2B3541">
              <a:alpha val="50000"/>
            </a:srgbClr>
          </a:solidFill>
          <a:ln/>
        </p:spPr>
      </p:sp>
      <p:sp>
        <p:nvSpPr>
          <p:cNvPr id="7" name="Text 4"/>
          <p:cNvSpPr/>
          <p:nvPr/>
        </p:nvSpPr>
        <p:spPr>
          <a:xfrm>
            <a:off x="4498896" y="5582483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Questions?</a:t>
            </a:r>
            <a:endParaRPr lang="en-US" sz="4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07048" y="180713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Introduction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837724" y="2398395"/>
            <a:ext cx="7247096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Traditional vs. Digital Media</a:t>
            </a:r>
            <a:endParaRPr lang="en-US" sz="4400" dirty="0"/>
          </a:p>
        </p:txBody>
      </p:sp>
      <p:sp>
        <p:nvSpPr>
          <p:cNvPr id="4" name="Text 2"/>
          <p:cNvSpPr/>
          <p:nvPr/>
        </p:nvSpPr>
        <p:spPr>
          <a:xfrm>
            <a:off x="837724" y="370070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Traditional Media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837724" y="4291965"/>
            <a:ext cx="6185535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Dominated by TV, radio, newspapers, and magazines. Characterized by one-way communication, editorial oversight, and structured content. Often viewed as more reliable due to established journalistic practices.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7614761" y="370070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Digital Media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614761" y="4291965"/>
            <a:ext cx="6185535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Emerged with the internet, enabling interactive, faster, and two-way communication. Social media platforms further allow user-generated content and rapid information spread, though with lower credibility standards.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233142" y="561261"/>
            <a:ext cx="2677597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Traditional Media Types</a:t>
            </a:r>
            <a:endParaRPr lang="en-US" sz="1850" dirty="0"/>
          </a:p>
        </p:txBody>
      </p:sp>
      <p:sp>
        <p:nvSpPr>
          <p:cNvPr id="4" name="Text 1"/>
          <p:cNvSpPr/>
          <p:nvPr/>
        </p:nvSpPr>
        <p:spPr>
          <a:xfrm>
            <a:off x="714375" y="1065490"/>
            <a:ext cx="7715250" cy="12006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700"/>
              </a:lnSpc>
              <a:buNone/>
            </a:pPr>
            <a:r>
              <a:rPr lang="en-US" sz="37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Foundations of Mass Communication</a:t>
            </a:r>
            <a:endParaRPr lang="en-US" sz="3750" dirty="0"/>
          </a:p>
        </p:txBody>
      </p:sp>
      <p:sp>
        <p:nvSpPr>
          <p:cNvPr id="5" name="Shape 2"/>
          <p:cNvSpPr/>
          <p:nvPr/>
        </p:nvSpPr>
        <p:spPr>
          <a:xfrm>
            <a:off x="714375" y="2878336"/>
            <a:ext cx="3755588" cy="2466618"/>
          </a:xfrm>
          <a:prstGeom prst="roundRect">
            <a:avLst>
              <a:gd name="adj" fmla="val 4449"/>
            </a:avLst>
          </a:prstGeom>
          <a:solidFill>
            <a:srgbClr val="FAF5EB"/>
          </a:solidFill>
          <a:ln/>
        </p:spPr>
      </p:sp>
      <p:sp>
        <p:nvSpPr>
          <p:cNvPr id="6" name="Shape 3"/>
          <p:cNvSpPr/>
          <p:nvPr/>
        </p:nvSpPr>
        <p:spPr>
          <a:xfrm>
            <a:off x="714375" y="2855476"/>
            <a:ext cx="3755588" cy="91440"/>
          </a:xfrm>
          <a:prstGeom prst="roundRect">
            <a:avLst>
              <a:gd name="adj" fmla="val 93764"/>
            </a:avLst>
          </a:prstGeom>
          <a:solidFill>
            <a:srgbClr val="3371A5"/>
          </a:solidFill>
          <a:ln/>
        </p:spPr>
      </p:sp>
      <p:sp>
        <p:nvSpPr>
          <p:cNvPr id="7" name="Shape 4"/>
          <p:cNvSpPr/>
          <p:nvPr/>
        </p:nvSpPr>
        <p:spPr>
          <a:xfrm>
            <a:off x="2285940" y="2572226"/>
            <a:ext cx="612338" cy="612338"/>
          </a:xfrm>
          <a:prstGeom prst="roundRect">
            <a:avLst>
              <a:gd name="adj" fmla="val 149329"/>
            </a:avLst>
          </a:prstGeom>
          <a:solidFill>
            <a:srgbClr val="3371A5"/>
          </a:solidFill>
          <a:ln/>
        </p:spPr>
      </p:sp>
      <p:sp>
        <p:nvSpPr>
          <p:cNvPr id="8" name="Text 5"/>
          <p:cNvSpPr/>
          <p:nvPr/>
        </p:nvSpPr>
        <p:spPr>
          <a:xfrm>
            <a:off x="2469654" y="2725341"/>
            <a:ext cx="244912" cy="306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1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941308" y="3388638"/>
            <a:ext cx="2401491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Print Media</a:t>
            </a:r>
            <a:endParaRPr lang="en-US" sz="1850" dirty="0"/>
          </a:p>
        </p:txBody>
      </p:sp>
      <p:sp>
        <p:nvSpPr>
          <p:cNvPr id="10" name="Text 7"/>
          <p:cNvSpPr/>
          <p:nvPr/>
        </p:nvSpPr>
        <p:spPr>
          <a:xfrm>
            <a:off x="941308" y="3811191"/>
            <a:ext cx="3301722" cy="13068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Newspapers, magazines, and journals. Known for in-depth reporting, analysis, and journalistic integrity.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4674037" y="2878336"/>
            <a:ext cx="3755588" cy="2466618"/>
          </a:xfrm>
          <a:prstGeom prst="roundRect">
            <a:avLst>
              <a:gd name="adj" fmla="val 4449"/>
            </a:avLst>
          </a:prstGeom>
          <a:solidFill>
            <a:srgbClr val="FAF5EB"/>
          </a:solidFill>
          <a:ln/>
        </p:spPr>
      </p:sp>
      <p:sp>
        <p:nvSpPr>
          <p:cNvPr id="12" name="Shape 9"/>
          <p:cNvSpPr/>
          <p:nvPr/>
        </p:nvSpPr>
        <p:spPr>
          <a:xfrm>
            <a:off x="4674037" y="2855476"/>
            <a:ext cx="3755588" cy="91440"/>
          </a:xfrm>
          <a:prstGeom prst="roundRect">
            <a:avLst>
              <a:gd name="adj" fmla="val 93764"/>
            </a:avLst>
          </a:prstGeom>
          <a:solidFill>
            <a:srgbClr val="3371A5"/>
          </a:solidFill>
          <a:ln/>
        </p:spPr>
      </p:sp>
      <p:sp>
        <p:nvSpPr>
          <p:cNvPr id="13" name="Shape 10"/>
          <p:cNvSpPr/>
          <p:nvPr/>
        </p:nvSpPr>
        <p:spPr>
          <a:xfrm>
            <a:off x="6245602" y="2572226"/>
            <a:ext cx="612338" cy="612338"/>
          </a:xfrm>
          <a:prstGeom prst="roundRect">
            <a:avLst>
              <a:gd name="adj" fmla="val 149329"/>
            </a:avLst>
          </a:prstGeom>
          <a:solidFill>
            <a:srgbClr val="3371A5"/>
          </a:solidFill>
          <a:ln/>
        </p:spPr>
      </p:sp>
      <p:sp>
        <p:nvSpPr>
          <p:cNvPr id="14" name="Text 11"/>
          <p:cNvSpPr/>
          <p:nvPr/>
        </p:nvSpPr>
        <p:spPr>
          <a:xfrm>
            <a:off x="6429315" y="2725341"/>
            <a:ext cx="244912" cy="306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2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4900970" y="3388638"/>
            <a:ext cx="2401491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Broadcast Media</a:t>
            </a:r>
            <a:endParaRPr lang="en-US" sz="1850" dirty="0"/>
          </a:p>
        </p:txBody>
      </p:sp>
      <p:sp>
        <p:nvSpPr>
          <p:cNvPr id="16" name="Text 13"/>
          <p:cNvSpPr/>
          <p:nvPr/>
        </p:nvSpPr>
        <p:spPr>
          <a:xfrm>
            <a:off x="4900970" y="3811191"/>
            <a:ext cx="3301722" cy="980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Television and radio. Delivers content to wide audiences through regulated, scheduled programming.</a:t>
            </a:r>
            <a:endParaRPr lang="en-US" sz="1600" dirty="0"/>
          </a:p>
        </p:txBody>
      </p:sp>
      <p:sp>
        <p:nvSpPr>
          <p:cNvPr id="17" name="Shape 14"/>
          <p:cNvSpPr/>
          <p:nvPr/>
        </p:nvSpPr>
        <p:spPr>
          <a:xfrm>
            <a:off x="714375" y="5855137"/>
            <a:ext cx="7715250" cy="1813203"/>
          </a:xfrm>
          <a:prstGeom prst="roundRect">
            <a:avLst>
              <a:gd name="adj" fmla="val 6052"/>
            </a:avLst>
          </a:prstGeom>
          <a:solidFill>
            <a:srgbClr val="FAF5EB"/>
          </a:solidFill>
          <a:ln/>
        </p:spPr>
      </p:sp>
      <p:sp>
        <p:nvSpPr>
          <p:cNvPr id="18" name="Shape 15"/>
          <p:cNvSpPr/>
          <p:nvPr/>
        </p:nvSpPr>
        <p:spPr>
          <a:xfrm>
            <a:off x="714375" y="5832277"/>
            <a:ext cx="7715250" cy="91440"/>
          </a:xfrm>
          <a:prstGeom prst="roundRect">
            <a:avLst>
              <a:gd name="adj" fmla="val 93764"/>
            </a:avLst>
          </a:prstGeom>
          <a:solidFill>
            <a:srgbClr val="3371A5"/>
          </a:solidFill>
          <a:ln/>
        </p:spPr>
      </p:sp>
      <p:sp>
        <p:nvSpPr>
          <p:cNvPr id="19" name="Shape 16"/>
          <p:cNvSpPr/>
          <p:nvPr/>
        </p:nvSpPr>
        <p:spPr>
          <a:xfrm>
            <a:off x="4265831" y="5549027"/>
            <a:ext cx="612338" cy="612338"/>
          </a:xfrm>
          <a:prstGeom prst="roundRect">
            <a:avLst>
              <a:gd name="adj" fmla="val 149329"/>
            </a:avLst>
          </a:prstGeom>
          <a:solidFill>
            <a:srgbClr val="3371A5"/>
          </a:solidFill>
          <a:ln/>
        </p:spPr>
      </p:sp>
      <p:sp>
        <p:nvSpPr>
          <p:cNvPr id="20" name="Text 17"/>
          <p:cNvSpPr/>
          <p:nvPr/>
        </p:nvSpPr>
        <p:spPr>
          <a:xfrm>
            <a:off x="4449544" y="5702141"/>
            <a:ext cx="244912" cy="306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3</a:t>
            </a:r>
            <a:endParaRPr lang="en-US" sz="1900" dirty="0"/>
          </a:p>
        </p:txBody>
      </p:sp>
      <p:sp>
        <p:nvSpPr>
          <p:cNvPr id="21" name="Text 18"/>
          <p:cNvSpPr/>
          <p:nvPr/>
        </p:nvSpPr>
        <p:spPr>
          <a:xfrm>
            <a:off x="941308" y="6365438"/>
            <a:ext cx="2401491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Outdoor Media</a:t>
            </a:r>
            <a:endParaRPr lang="en-US" sz="1850" dirty="0"/>
          </a:p>
        </p:txBody>
      </p:sp>
      <p:sp>
        <p:nvSpPr>
          <p:cNvPr id="22" name="Text 19"/>
          <p:cNvSpPr/>
          <p:nvPr/>
        </p:nvSpPr>
        <p:spPr>
          <a:xfrm>
            <a:off x="941308" y="6787991"/>
            <a:ext cx="7261384" cy="653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Billboards, posters, and transit advertising. Maximizes visibility in public spaces with concise messaging.</a:t>
            </a:r>
            <a:endParaRPr lang="en-US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213038" y="515183"/>
            <a:ext cx="2204204" cy="2753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50"/>
              </a:lnSpc>
              <a:buNone/>
            </a:pPr>
            <a:r>
              <a:rPr lang="en-US" sz="17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Digital Media</a:t>
            </a:r>
            <a:endParaRPr lang="en-US" sz="1700" dirty="0"/>
          </a:p>
        </p:txBody>
      </p:sp>
      <p:sp>
        <p:nvSpPr>
          <p:cNvPr id="3" name="Text 1"/>
          <p:cNvSpPr/>
          <p:nvPr/>
        </p:nvSpPr>
        <p:spPr>
          <a:xfrm>
            <a:off x="655677" y="977860"/>
            <a:ext cx="6469142" cy="5510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300"/>
              </a:lnSpc>
              <a:buNone/>
            </a:pPr>
            <a:r>
              <a:rPr lang="en-US" sz="34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Transforming Information Flow</a:t>
            </a:r>
            <a:endParaRPr lang="en-US" sz="3450" dirty="0"/>
          </a:p>
        </p:txBody>
      </p:sp>
      <p:sp>
        <p:nvSpPr>
          <p:cNvPr id="4" name="Text 2"/>
          <p:cNvSpPr/>
          <p:nvPr/>
        </p:nvSpPr>
        <p:spPr>
          <a:xfrm>
            <a:off x="655677" y="1978462"/>
            <a:ext cx="6431042" cy="1199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Digital media has revolutionized how information is created, shared, and consumed, breaking down traditional barriers and fostering interactive environments. Its reliance on the internet allows for near-instant global distribution and feedback.</a:t>
            </a:r>
            <a:endParaRPr lang="en-US" sz="1450" dirty="0"/>
          </a:p>
        </p:txBody>
      </p:sp>
      <p:sp>
        <p:nvSpPr>
          <p:cNvPr id="5" name="Text 3"/>
          <p:cNvSpPr/>
          <p:nvPr/>
        </p:nvSpPr>
        <p:spPr>
          <a:xfrm>
            <a:off x="655677" y="3364944"/>
            <a:ext cx="2645093" cy="330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Websites &amp; Blogs</a:t>
            </a:r>
            <a:endParaRPr lang="en-US" sz="2050" dirty="0"/>
          </a:p>
        </p:txBody>
      </p:sp>
      <p:sp>
        <p:nvSpPr>
          <p:cNvPr id="6" name="Text 4"/>
          <p:cNvSpPr/>
          <p:nvPr/>
        </p:nvSpPr>
        <p:spPr>
          <a:xfrm>
            <a:off x="655677" y="3882866"/>
            <a:ext cx="6431042" cy="8993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Foundational elements providing platforms for organizations, news, and individuals to share diverse content. Websites serve as official platforms, while blogs offer more personal, opinion-based content.</a:t>
            </a:r>
            <a:endParaRPr lang="en-US" sz="1450" dirty="0"/>
          </a:p>
        </p:txBody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1301" y="2020610"/>
            <a:ext cx="6431042" cy="643104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07048" y="201132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Social Media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837724" y="2602587"/>
            <a:ext cx="10335101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User-Generated Content &amp; Interactivity</a:t>
            </a:r>
            <a:endParaRPr lang="en-US" sz="44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7724" y="3665577"/>
            <a:ext cx="598408" cy="59840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735336" y="380761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Platforms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735336" y="4303157"/>
            <a:ext cx="3221236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Facebook, Twitter, Instagram, LinkedIn redefine digital media through user-generated content and interactivity.</a:t>
            </a:r>
            <a:endParaRPr lang="en-US" sz="18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776" y="3665577"/>
            <a:ext cx="598408" cy="59840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153388" y="380761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Video Streaming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6153388" y="4303157"/>
            <a:ext cx="3221236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YouTube, Netflix, Twitch provide tailored content, with live streaming enhancing real-time interaction.</a:t>
            </a:r>
            <a:endParaRPr lang="en-US" sz="18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3828" y="3665577"/>
            <a:ext cx="598408" cy="598408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0571440" y="380761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Interactive Media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10571440" y="4303157"/>
            <a:ext cx="3221236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VR, AR, and interactive websites offer immersive experiences, allowing users to actively shape their content journey.</a:t>
            </a:r>
            <a:endParaRPr lang="en-US" sz="1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884307" y="584597"/>
            <a:ext cx="2861667" cy="312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Comparing Media Types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742593" y="1108829"/>
            <a:ext cx="4992529" cy="624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Audience Interaction</a:t>
            </a:r>
            <a:endParaRPr lang="en-US" sz="3900" dirty="0"/>
          </a:p>
        </p:txBody>
      </p:sp>
      <p:sp>
        <p:nvSpPr>
          <p:cNvPr id="4" name="Text 2"/>
          <p:cNvSpPr/>
          <p:nvPr/>
        </p:nvSpPr>
        <p:spPr>
          <a:xfrm>
            <a:off x="742593" y="2263259"/>
            <a:ext cx="2995493" cy="3744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Traditional Media</a:t>
            </a:r>
            <a:endParaRPr lang="en-US" sz="2350" dirty="0"/>
          </a:p>
        </p:txBody>
      </p:sp>
      <p:sp>
        <p:nvSpPr>
          <p:cNvPr id="5" name="Text 3"/>
          <p:cNvSpPr/>
          <p:nvPr/>
        </p:nvSpPr>
        <p:spPr>
          <a:xfrm>
            <a:off x="742593" y="2849880"/>
            <a:ext cx="6313765" cy="10183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Known for one-way communication and passive consumption. Feedback mechanisms like letters to the editor are slow and limited.</a:t>
            </a:r>
            <a:endParaRPr lang="en-US" sz="165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2593" y="4106823"/>
            <a:ext cx="2286000" cy="228600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581662" y="2263259"/>
            <a:ext cx="2995493" cy="3744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Digital Media</a:t>
            </a:r>
            <a:endParaRPr lang="en-US" sz="2350" dirty="0"/>
          </a:p>
        </p:txBody>
      </p:sp>
      <p:sp>
        <p:nvSpPr>
          <p:cNvPr id="8" name="Text 5"/>
          <p:cNvSpPr/>
          <p:nvPr/>
        </p:nvSpPr>
        <p:spPr>
          <a:xfrm>
            <a:off x="7581662" y="2849880"/>
            <a:ext cx="6313765" cy="6788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Emphasizes two-way communication with immediate feedback via comments, shares, likes, and direct messaging.</a:t>
            </a:r>
            <a:endParaRPr lang="en-US" sz="1650" dirty="0"/>
          </a:p>
        </p:txBody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1662" y="3767376"/>
            <a:ext cx="3638907" cy="363890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701427" y="1739741"/>
            <a:ext cx="3227546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Comparing Media Types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837724" y="2331006"/>
            <a:ext cx="77660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Accessibility &amp; Customization</a:t>
            </a:r>
            <a:endParaRPr lang="en-US" sz="4400" dirty="0"/>
          </a:p>
        </p:txBody>
      </p:sp>
      <p:sp>
        <p:nvSpPr>
          <p:cNvPr id="4" name="Shape 2"/>
          <p:cNvSpPr/>
          <p:nvPr/>
        </p:nvSpPr>
        <p:spPr>
          <a:xfrm>
            <a:off x="837724" y="3393996"/>
            <a:ext cx="6357818" cy="3095863"/>
          </a:xfrm>
          <a:prstGeom prst="roundRect">
            <a:avLst>
              <a:gd name="adj" fmla="val 3248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1084659" y="3640931"/>
            <a:ext cx="718066" cy="718066"/>
          </a:xfrm>
          <a:prstGeom prst="roundRect">
            <a:avLst>
              <a:gd name="adj" fmla="val 12732932"/>
            </a:avLst>
          </a:prstGeom>
          <a:solidFill>
            <a:srgbClr val="3371A5"/>
          </a:solidFill>
          <a:ln/>
        </p:spPr>
      </p:sp>
      <p:sp>
        <p:nvSpPr>
          <p:cNvPr id="6" name="Text 4"/>
          <p:cNvSpPr/>
          <p:nvPr/>
        </p:nvSpPr>
        <p:spPr>
          <a:xfrm>
            <a:off x="1084659" y="4598313"/>
            <a:ext cx="310598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Traditional Accessibility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1084659" y="5093851"/>
            <a:ext cx="5863947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Limited by geographical and timing constraints; content is available at set times or within specific areas.</a:t>
            </a:r>
            <a:endParaRPr lang="en-US" sz="1850" dirty="0"/>
          </a:p>
        </p:txBody>
      </p:sp>
      <p:sp>
        <p:nvSpPr>
          <p:cNvPr id="8" name="Shape 6"/>
          <p:cNvSpPr/>
          <p:nvPr/>
        </p:nvSpPr>
        <p:spPr>
          <a:xfrm>
            <a:off x="7434858" y="3393996"/>
            <a:ext cx="6357818" cy="3095863"/>
          </a:xfrm>
          <a:prstGeom prst="roundRect">
            <a:avLst>
              <a:gd name="adj" fmla="val 3248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7681793" y="3640931"/>
            <a:ext cx="718066" cy="718066"/>
          </a:xfrm>
          <a:prstGeom prst="roundRect">
            <a:avLst>
              <a:gd name="adj" fmla="val 12732932"/>
            </a:avLst>
          </a:prstGeom>
          <a:solidFill>
            <a:srgbClr val="3371A5"/>
          </a:solidFill>
          <a:ln/>
        </p:spPr>
      </p:sp>
      <p:sp>
        <p:nvSpPr>
          <p:cNvPr id="10" name="Text 8"/>
          <p:cNvSpPr/>
          <p:nvPr/>
        </p:nvSpPr>
        <p:spPr>
          <a:xfrm>
            <a:off x="7681793" y="4598313"/>
            <a:ext cx="2835831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Digital Customization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7681793" y="5093851"/>
            <a:ext cx="5863947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Algorithms tailor content to user preferences, creating personalized experiences but potentially leading to "echo chambers."</a:t>
            </a:r>
            <a:endParaRPr lang="en-US" sz="1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958227" y="1580436"/>
            <a:ext cx="3227546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Comparing Media Types</a:t>
            </a:r>
            <a:endParaRPr lang="en-US" sz="2200" dirty="0"/>
          </a:p>
        </p:txBody>
      </p:sp>
      <p:sp>
        <p:nvSpPr>
          <p:cNvPr id="4" name="Text 1"/>
          <p:cNvSpPr/>
          <p:nvPr/>
        </p:nvSpPr>
        <p:spPr>
          <a:xfrm>
            <a:off x="837724" y="2171700"/>
            <a:ext cx="7117556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Credibility &amp; Fact-Checking</a:t>
            </a:r>
            <a:endParaRPr lang="en-US" sz="4400" dirty="0"/>
          </a:p>
        </p:txBody>
      </p:sp>
      <p:sp>
        <p:nvSpPr>
          <p:cNvPr id="5" name="Text 2"/>
          <p:cNvSpPr/>
          <p:nvPr/>
        </p:nvSpPr>
        <p:spPr>
          <a:xfrm>
            <a:off x="837724" y="3474006"/>
            <a:ext cx="3379470" cy="4223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Traditional Media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837724" y="4135636"/>
            <a:ext cx="3442335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Perceived as more credible due to high quality assurance, established editorial processes, and rigorous fact-checking.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4871561" y="3474006"/>
            <a:ext cx="3379470" cy="4223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Digital Media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4871561" y="4135636"/>
            <a:ext cx="3442335" cy="22981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Credibility is variable as anyone can publish content without strict control, contributing to the spread of misinformation. Fact-checking initiatives are crucial.</a:t>
            </a:r>
            <a:endParaRPr lang="en-US" sz="18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907048" y="225242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Conclusion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837724" y="2843689"/>
            <a:ext cx="10958274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The Future of Media: Adapting to Change</a:t>
            </a:r>
            <a:endParaRPr lang="en-US" sz="4400" dirty="0"/>
          </a:p>
        </p:txBody>
      </p:sp>
      <p:sp>
        <p:nvSpPr>
          <p:cNvPr id="6" name="Text 3"/>
          <p:cNvSpPr/>
          <p:nvPr/>
        </p:nvSpPr>
        <p:spPr>
          <a:xfrm>
            <a:off x="837724" y="3906679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The media landscape is in constant flux, marked by the ongoing convergence of traditional, digital, and social platforms.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837724" y="4558903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This transformation empowers users with unprecedented access and interactivity, while also demanding increased media literacy and critical evaluation skills.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837724" y="5594152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Understanding these dynamics is crucial for navigating an informed and engaged future.</a:t>
            </a:r>
            <a:endParaRPr lang="en-US" sz="1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2025-09-11T11:18:56Z</dcterms:created>
  <dcterms:modified xsi:type="dcterms:W3CDTF">2025-09-11T11:18:56Z</dcterms:modified>
</cp:coreProperties>
</file>