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notesMasterIdLst>
    <p:notesMasterId r:id="rId13"/>
  </p:notesMasterIdLst>
  <p:sldSz cx="14630400" cy="8229600"/>
  <p:notesSz cx="8229600" cy="14630400"/>
  <p:embeddedFontLst>
    <p:embeddedFont>
      <p:font typeface="Fraunces Extra Bold"/>
      <p:regular r:id="rId18"/>
    </p:embeddedFont>
    <p:embeddedFont>
      <p:font typeface="Fraunces Extra Bold"/>
      <p:regular r:id="rId19"/>
    </p:embeddedFont>
    <p:embeddedFont>
      <p:font typeface="Nobile"/>
      <p:regular r:id="rId20"/>
    </p:embeddedFont>
    <p:embeddedFont>
      <p:font typeface="Nobile"/>
      <p:regular r:id="rId21"/>
    </p:embeddedFont>
    <p:embeddedFont>
      <p:font typeface="Nobile"/>
      <p:regular r:id="rId22"/>
    </p:embeddedFont>
    <p:embeddedFont>
      <p:font typeface="Nobile"/>
      <p:regular r:id="rId23"/>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notesMaster" Target="notesMasters/notesMaster1.xml"/><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8" Type="http://schemas.openxmlformats.org/officeDocument/2006/relationships/font" Target="fonts/font1.fntdata"/><Relationship Id="rId19" Type="http://schemas.openxmlformats.org/officeDocument/2006/relationships/font" Target="fonts/font2.fntdata"/><Relationship Id="rId20" Type="http://schemas.openxmlformats.org/officeDocument/2006/relationships/font" Target="fonts/font3.fntdata"/><Relationship Id="rId21" Type="http://schemas.openxmlformats.org/officeDocument/2006/relationships/font" Target="fonts/font4.fntdata"/><Relationship Id="rId22" Type="http://schemas.openxmlformats.org/officeDocument/2006/relationships/font" Target="fonts/font5.fntdata"/><Relationship Id="rId23"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2F2F2"/>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slideLayout" Target="../slideLayouts/slideLayout12.xml"/><Relationship Id="rId3"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slideLayout" Target="../slideLayouts/slideLayout7.xml"/><Relationship Id="rId5"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pic>
        <p:nvPicPr>
          <p:cNvPr id="3" name="Image 1" descr="preencoded.png">    </p:cNvPr>
          <p:cNvPicPr>
            <a:picLocks noChangeAspect="1"/>
          </p:cNvPicPr>
          <p:nvPr/>
        </p:nvPicPr>
        <p:blipFill>
          <a:blip r:embed="rId2"/>
          <a:stretch>
            <a:fillRect/>
          </a:stretch>
        </p:blipFill>
        <p:spPr>
          <a:xfrm>
            <a:off x="6280190" y="1075730"/>
            <a:ext cx="1473994" cy="1473994"/>
          </a:xfrm>
          <a:prstGeom prst="rect">
            <a:avLst/>
          </a:prstGeom>
        </p:spPr>
      </p:pic>
      <p:sp>
        <p:nvSpPr>
          <p:cNvPr id="4" name="Text 0"/>
          <p:cNvSpPr/>
          <p:nvPr/>
        </p:nvSpPr>
        <p:spPr>
          <a:xfrm>
            <a:off x="8315206" y="1047393"/>
            <a:ext cx="5528905" cy="708660"/>
          </a:xfrm>
          <a:prstGeom prst="rect">
            <a:avLst/>
          </a:prstGeom>
          <a:noFill/>
          <a:ln/>
        </p:spPr>
        <p:txBody>
          <a:bodyPr wrap="square" lIns="0" tIns="0" rIns="0" bIns="0" rtlCol="0" anchor="t"/>
          <a:lstStyle/>
          <a:p>
            <a:pPr algn="ctr" indent="0" marL="0">
              <a:lnSpc>
                <a:spcPts val="2750"/>
              </a:lnSpc>
              <a:buNone/>
            </a:pPr>
            <a:r>
              <a:rPr lang="en-US" sz="2200" b="1" dirty="0">
                <a:solidFill>
                  <a:srgbClr val="3B4540"/>
                </a:solidFill>
                <a:latin typeface="Fraunces Extra Bold" pitchFamily="34" charset="0"/>
                <a:ea typeface="Fraunces Extra Bold" pitchFamily="34" charset="-122"/>
                <a:cs typeface="Fraunces Extra Bold" pitchFamily="34" charset="-120"/>
              </a:rPr>
              <a:t>MEDIActive Youth: Informing the Balkans</a:t>
            </a:r>
            <a:endParaRPr lang="en-US" sz="2200" dirty="0"/>
          </a:p>
        </p:txBody>
      </p:sp>
      <p:sp>
        <p:nvSpPr>
          <p:cNvPr id="5" name="Text 1"/>
          <p:cNvSpPr/>
          <p:nvPr/>
        </p:nvSpPr>
        <p:spPr>
          <a:xfrm>
            <a:off x="6280190" y="3145036"/>
            <a:ext cx="7556421" cy="2835116"/>
          </a:xfrm>
          <a:prstGeom prst="rect">
            <a:avLst/>
          </a:prstGeom>
          <a:noFill/>
          <a:ln/>
        </p:spPr>
        <p:txBody>
          <a:bodyPr wrap="square" lIns="0" tIns="0" rIns="0" bIns="0" rtlCol="0" anchor="t"/>
          <a:lstStyle/>
          <a:p>
            <a:pPr algn="l" indent="0" marL="0">
              <a:lnSpc>
                <a:spcPts val="5550"/>
              </a:lnSpc>
              <a:buNone/>
            </a:pPr>
            <a:r>
              <a:rPr lang="en-US" sz="4450" b="1" dirty="0">
                <a:solidFill>
                  <a:srgbClr val="3B4540"/>
                </a:solidFill>
                <a:latin typeface="Fraunces Extra Bold" pitchFamily="34" charset="0"/>
                <a:ea typeface="Fraunces Extra Bold" pitchFamily="34" charset="-122"/>
                <a:cs typeface="Fraunces Extra Bold" pitchFamily="34" charset="-120"/>
              </a:rPr>
              <a:t>The Algorithmic Echo Chamber: Navigating News in the Social Media Age</a:t>
            </a:r>
            <a:endParaRPr lang="en-US" sz="4450" dirty="0"/>
          </a:p>
        </p:txBody>
      </p:sp>
      <p:sp>
        <p:nvSpPr>
          <p:cNvPr id="6" name="Text 2"/>
          <p:cNvSpPr/>
          <p:nvPr/>
        </p:nvSpPr>
        <p:spPr>
          <a:xfrm>
            <a:off x="6280190" y="6320314"/>
            <a:ext cx="7556421" cy="1088708"/>
          </a:xfrm>
          <a:prstGeom prst="rect">
            <a:avLst/>
          </a:prstGeom>
          <a:noFill/>
          <a:ln/>
        </p:spPr>
        <p:txBody>
          <a:bodyPr wrap="square" lIns="0" tIns="0" rIns="0" bIns="0" rtlCol="0" anchor="t"/>
          <a:lstStyle/>
          <a:p>
            <a:pPr algn="l" indent="0" marL="0">
              <a:lnSpc>
                <a:spcPts val="2850"/>
              </a:lnSpc>
              <a:buNone/>
            </a:pPr>
            <a:r>
              <a:rPr lang="en-US" sz="1750" dirty="0">
                <a:solidFill>
                  <a:srgbClr val="405449"/>
                </a:solidFill>
                <a:latin typeface="Nobile" pitchFamily="34" charset="0"/>
                <a:ea typeface="Nobile" pitchFamily="34" charset="-122"/>
                <a:cs typeface="Nobile" pitchFamily="34" charset="-120"/>
              </a:rPr>
              <a:t>This presentation explores the profound impact of algorithms on news consumption, particularly within social media, and offers strategies for diversifying your information diet.</a:t>
            </a:r>
            <a:endParaRPr lang="en-US" sz="17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185982"/>
            <a:ext cx="7556421" cy="1956435"/>
          </a:xfrm>
          <a:prstGeom prst="rect">
            <a:avLst/>
          </a:prstGeom>
          <a:noFill/>
          <a:ln/>
        </p:spPr>
        <p:txBody>
          <a:bodyPr wrap="square" lIns="0" tIns="0" rIns="0" bIns="0" rtlCol="0" anchor="t"/>
          <a:lstStyle/>
          <a:p>
            <a:pPr algn="l" indent="0" marL="0">
              <a:lnSpc>
                <a:spcPts val="7700"/>
              </a:lnSpc>
              <a:buNone/>
            </a:pPr>
            <a:r>
              <a:rPr lang="en-US" sz="6150" b="1" dirty="0">
                <a:solidFill>
                  <a:srgbClr val="3B4540"/>
                </a:solidFill>
                <a:latin typeface="Fraunces Extra Bold" pitchFamily="34" charset="0"/>
                <a:ea typeface="Fraunces Extra Bold" pitchFamily="34" charset="-122"/>
                <a:cs typeface="Fraunces Extra Bold" pitchFamily="34" charset="-120"/>
              </a:rPr>
              <a:t>Your Informed Future</a:t>
            </a:r>
            <a:endParaRPr lang="en-US" sz="6150" dirty="0"/>
          </a:p>
        </p:txBody>
      </p:sp>
      <p:sp>
        <p:nvSpPr>
          <p:cNvPr id="4" name="Text 1"/>
          <p:cNvSpPr/>
          <p:nvPr/>
        </p:nvSpPr>
        <p:spPr>
          <a:xfrm>
            <a:off x="793790" y="3482578"/>
            <a:ext cx="7556421" cy="1451610"/>
          </a:xfrm>
          <a:prstGeom prst="rect">
            <a:avLst/>
          </a:prstGeom>
          <a:noFill/>
          <a:ln/>
        </p:spPr>
        <p:txBody>
          <a:bodyPr wrap="square" lIns="0" tIns="0" rIns="0" bIns="0" rtlCol="0" anchor="t"/>
          <a:lstStyle/>
          <a:p>
            <a:pPr algn="l" indent="0" marL="0">
              <a:lnSpc>
                <a:spcPts val="2850"/>
              </a:lnSpc>
              <a:buNone/>
            </a:pPr>
            <a:r>
              <a:rPr lang="en-US" sz="1750" dirty="0">
                <a:solidFill>
                  <a:srgbClr val="405449"/>
                </a:solidFill>
                <a:latin typeface="Nobile" pitchFamily="34" charset="0"/>
                <a:ea typeface="Nobile" pitchFamily="34" charset="-122"/>
                <a:cs typeface="Nobile" pitchFamily="34" charset="-120"/>
              </a:rPr>
              <a:t>By understanding how algorithms shape your news, actively diversifying your sources, and critically assessing information, you can break free from echo chambers and become a more informed, resilient citizen.</a:t>
            </a:r>
            <a:endParaRPr lang="en-US" sz="1750" dirty="0"/>
          </a:p>
        </p:txBody>
      </p:sp>
      <p:sp>
        <p:nvSpPr>
          <p:cNvPr id="5" name="Text 2"/>
          <p:cNvSpPr/>
          <p:nvPr/>
        </p:nvSpPr>
        <p:spPr>
          <a:xfrm>
            <a:off x="793790" y="5189339"/>
            <a:ext cx="7556421" cy="1088708"/>
          </a:xfrm>
          <a:prstGeom prst="rect">
            <a:avLst/>
          </a:prstGeom>
          <a:noFill/>
          <a:ln/>
        </p:spPr>
        <p:txBody>
          <a:bodyPr wrap="square" lIns="0" tIns="0" rIns="0" bIns="0" rtlCol="0" anchor="t"/>
          <a:lstStyle/>
          <a:p>
            <a:pPr algn="l" indent="0" marL="0">
              <a:lnSpc>
                <a:spcPts val="2850"/>
              </a:lnSpc>
              <a:buNone/>
            </a:pPr>
            <a:r>
              <a:rPr lang="en-US" sz="1750" dirty="0">
                <a:solidFill>
                  <a:srgbClr val="405449"/>
                </a:solidFill>
                <a:latin typeface="Nobile" pitchFamily="34" charset="0"/>
                <a:ea typeface="Nobile" pitchFamily="34" charset="-122"/>
                <a:cs typeface="Nobile" pitchFamily="34" charset="-120"/>
              </a:rPr>
              <a:t>Embrace media literacy to not only enrich your own understanding but also contribute to a more informed and resilient society. Your informed choices strengthen democracy.</a:t>
            </a:r>
            <a:endParaRPr lang="en-US" sz="1750" dirty="0"/>
          </a:p>
        </p:txBody>
      </p:sp>
      <p:sp>
        <p:nvSpPr>
          <p:cNvPr id="6" name="Text 3"/>
          <p:cNvSpPr/>
          <p:nvPr/>
        </p:nvSpPr>
        <p:spPr>
          <a:xfrm>
            <a:off x="793790" y="6618208"/>
            <a:ext cx="6378893" cy="425291"/>
          </a:xfrm>
          <a:prstGeom prst="rect">
            <a:avLst/>
          </a:prstGeom>
          <a:noFill/>
          <a:ln/>
        </p:spPr>
        <p:txBody>
          <a:bodyPr wrap="none" lIns="0" tIns="0" rIns="0" bIns="0" rtlCol="0" anchor="t"/>
          <a:lstStyle/>
          <a:p>
            <a:pPr algn="l" indent="0" marL="0">
              <a:lnSpc>
                <a:spcPts val="3300"/>
              </a:lnSpc>
              <a:buNone/>
            </a:pPr>
            <a:r>
              <a:rPr lang="en-US" sz="2650" b="1" dirty="0">
                <a:solidFill>
                  <a:srgbClr val="3B4540"/>
                </a:solidFill>
                <a:latin typeface="Fraunces Extra Bold" pitchFamily="34" charset="0"/>
                <a:ea typeface="Fraunces Extra Bold" pitchFamily="34" charset="-122"/>
                <a:cs typeface="Fraunces Extra Bold" pitchFamily="34" charset="-120"/>
              </a:rPr>
              <a:t>Be the change in the news ecosystem.</a:t>
            </a:r>
            <a:endParaRPr lang="en-US" sz="26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2F2F2">
              <a:alpha val="85000"/>
            </a:srgbClr>
          </a:solidFill>
          <a:ln/>
        </p:spPr>
      </p:sp>
      <p:sp>
        <p:nvSpPr>
          <p:cNvPr id="4" name="Text 1"/>
          <p:cNvSpPr/>
          <p:nvPr/>
        </p:nvSpPr>
        <p:spPr>
          <a:xfrm>
            <a:off x="793790" y="3023235"/>
            <a:ext cx="11341298" cy="1417677"/>
          </a:xfrm>
          <a:prstGeom prst="rect">
            <a:avLst/>
          </a:prstGeom>
          <a:noFill/>
          <a:ln/>
        </p:spPr>
        <p:txBody>
          <a:bodyPr wrap="none" lIns="0" tIns="0" rIns="0" bIns="0" rtlCol="0" anchor="t"/>
          <a:lstStyle/>
          <a:p>
            <a:pPr algn="l" indent="0" marL="0">
              <a:lnSpc>
                <a:spcPts val="11150"/>
              </a:lnSpc>
              <a:buNone/>
            </a:pPr>
            <a:r>
              <a:rPr lang="en-US" sz="8900" b="1" dirty="0">
                <a:solidFill>
                  <a:srgbClr val="3B4540"/>
                </a:solidFill>
                <a:latin typeface="Fraunces Extra Bold" pitchFamily="34" charset="0"/>
                <a:ea typeface="Fraunces Extra Bold" pitchFamily="34" charset="-122"/>
                <a:cs typeface="Fraunces Extra Bold" pitchFamily="34" charset="-120"/>
              </a:rPr>
              <a:t>Thank You</a:t>
            </a:r>
            <a:endParaRPr lang="en-US" sz="8900" dirty="0"/>
          </a:p>
        </p:txBody>
      </p:sp>
      <p:sp>
        <p:nvSpPr>
          <p:cNvPr id="5" name="Text 2"/>
          <p:cNvSpPr/>
          <p:nvPr/>
        </p:nvSpPr>
        <p:spPr>
          <a:xfrm>
            <a:off x="793790" y="4781074"/>
            <a:ext cx="3402330" cy="425291"/>
          </a:xfrm>
          <a:prstGeom prst="rect">
            <a:avLst/>
          </a:prstGeom>
          <a:noFill/>
          <a:ln/>
        </p:spPr>
        <p:txBody>
          <a:bodyPr wrap="none" lIns="0" tIns="0" rIns="0" bIns="0" rtlCol="0" anchor="t"/>
          <a:lstStyle/>
          <a:p>
            <a:pPr algn="l" indent="0" marL="0">
              <a:lnSpc>
                <a:spcPts val="3300"/>
              </a:lnSpc>
              <a:buNone/>
            </a:pPr>
            <a:r>
              <a:rPr lang="en-US" sz="2650" b="1" dirty="0">
                <a:solidFill>
                  <a:srgbClr val="3B4540"/>
                </a:solidFill>
                <a:latin typeface="Fraunces Extra Bold" pitchFamily="34" charset="0"/>
                <a:ea typeface="Fraunces Extra Bold" pitchFamily="34" charset="-122"/>
                <a:cs typeface="Fraunces Extra Bold" pitchFamily="34" charset="-120"/>
              </a:rPr>
              <a:t>Questions?</a:t>
            </a:r>
            <a:endParaRPr lang="en-US" sz="26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2512933"/>
            <a:ext cx="7556421" cy="1133951"/>
          </a:xfrm>
          <a:prstGeom prst="rect">
            <a:avLst/>
          </a:prstGeom>
          <a:noFill/>
          <a:ln/>
        </p:spPr>
        <p:txBody>
          <a:bodyPr wrap="square" lIns="0" tIns="0" rIns="0" bIns="0" rtlCol="0" anchor="t"/>
          <a:lstStyle/>
          <a:p>
            <a:pPr algn="l" indent="0" marL="0">
              <a:lnSpc>
                <a:spcPts val="4450"/>
              </a:lnSpc>
              <a:buNone/>
            </a:pPr>
            <a:r>
              <a:rPr lang="en-US" sz="3550" b="1" dirty="0">
                <a:solidFill>
                  <a:srgbClr val="3B4540"/>
                </a:solidFill>
                <a:latin typeface="Fraunces Extra Bold" pitchFamily="34" charset="0"/>
                <a:ea typeface="Fraunces Extra Bold" pitchFamily="34" charset="-122"/>
                <a:cs typeface="Fraunces Extra Bold" pitchFamily="34" charset="-120"/>
              </a:rPr>
              <a:t>Social Media: The New News Source</a:t>
            </a:r>
            <a:endParaRPr lang="en-US" sz="3550" dirty="0"/>
          </a:p>
        </p:txBody>
      </p:sp>
      <p:sp>
        <p:nvSpPr>
          <p:cNvPr id="4" name="Text 1"/>
          <p:cNvSpPr/>
          <p:nvPr/>
        </p:nvSpPr>
        <p:spPr>
          <a:xfrm>
            <a:off x="793790" y="3902035"/>
            <a:ext cx="7556421" cy="1814513"/>
          </a:xfrm>
          <a:prstGeom prst="rect">
            <a:avLst/>
          </a:prstGeom>
          <a:noFill/>
          <a:ln/>
        </p:spPr>
        <p:txBody>
          <a:bodyPr wrap="square" lIns="0" tIns="0" rIns="0" bIns="0" rtlCol="0" anchor="t"/>
          <a:lstStyle/>
          <a:p>
            <a:pPr algn="l" indent="0" marL="0">
              <a:lnSpc>
                <a:spcPts val="2850"/>
              </a:lnSpc>
              <a:buNone/>
            </a:pPr>
            <a:r>
              <a:rPr lang="en-US" sz="1750" dirty="0">
                <a:solidFill>
                  <a:srgbClr val="405449"/>
                </a:solidFill>
                <a:latin typeface="Nobile" pitchFamily="34" charset="0"/>
                <a:ea typeface="Nobile" pitchFamily="34" charset="-122"/>
                <a:cs typeface="Nobile" pitchFamily="34" charset="-120"/>
              </a:rPr>
              <a:t>Today, social media is the primary source of news, especially for young people. This dependence means both publishers and consumers are governed by algorithms that dictate content dissemination. Publishers adapt titles and articles for engagement, clicks, and shares.</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2067163"/>
            <a:ext cx="5179338" cy="566976"/>
          </a:xfrm>
          <a:prstGeom prst="rect">
            <a:avLst/>
          </a:prstGeom>
          <a:noFill/>
          <a:ln/>
        </p:spPr>
        <p:txBody>
          <a:bodyPr wrap="none" lIns="0" tIns="0" rIns="0" bIns="0" rtlCol="0" anchor="t"/>
          <a:lstStyle/>
          <a:p>
            <a:pPr algn="l" indent="0" marL="0">
              <a:lnSpc>
                <a:spcPts val="4450"/>
              </a:lnSpc>
              <a:buNone/>
            </a:pPr>
            <a:r>
              <a:rPr lang="en-US" sz="3550" b="1" dirty="0">
                <a:solidFill>
                  <a:srgbClr val="3B4540"/>
                </a:solidFill>
                <a:latin typeface="Fraunces Extra Bold" pitchFamily="34" charset="0"/>
                <a:ea typeface="Fraunces Extra Bold" pitchFamily="34" charset="-122"/>
                <a:cs typeface="Fraunces Extra Bold" pitchFamily="34" charset="-120"/>
              </a:rPr>
              <a:t>How Algorithms Work</a:t>
            </a:r>
            <a:endParaRPr lang="en-US" sz="3550" dirty="0"/>
          </a:p>
        </p:txBody>
      </p:sp>
      <p:sp>
        <p:nvSpPr>
          <p:cNvPr id="3" name="Shape 1"/>
          <p:cNvSpPr/>
          <p:nvPr/>
        </p:nvSpPr>
        <p:spPr>
          <a:xfrm>
            <a:off x="793790" y="3087767"/>
            <a:ext cx="4196358" cy="2456617"/>
          </a:xfrm>
          <a:prstGeom prst="roundRect">
            <a:avLst>
              <a:gd name="adj" fmla="val 8310"/>
            </a:avLst>
          </a:prstGeom>
          <a:solidFill>
            <a:srgbClr val="FAFFFA"/>
          </a:solidFill>
          <a:ln w="30480">
            <a:solidFill>
              <a:srgbClr val="CED9CE"/>
            </a:solidFill>
            <a:prstDash val="solid"/>
          </a:ln>
        </p:spPr>
      </p:sp>
      <p:sp>
        <p:nvSpPr>
          <p:cNvPr id="4" name="Shape 2"/>
          <p:cNvSpPr/>
          <p:nvPr/>
        </p:nvSpPr>
        <p:spPr>
          <a:xfrm>
            <a:off x="793790" y="3087767"/>
            <a:ext cx="121920" cy="2456617"/>
          </a:xfrm>
          <a:prstGeom prst="roundRect">
            <a:avLst>
              <a:gd name="adj" fmla="val 167442"/>
            </a:avLst>
          </a:prstGeom>
          <a:solidFill>
            <a:srgbClr val="438951"/>
          </a:solidFill>
          <a:ln/>
        </p:spPr>
      </p:sp>
      <p:sp>
        <p:nvSpPr>
          <p:cNvPr id="5" name="Text 3"/>
          <p:cNvSpPr/>
          <p:nvPr/>
        </p:nvSpPr>
        <p:spPr>
          <a:xfrm>
            <a:off x="1173004" y="3345061"/>
            <a:ext cx="3203734" cy="354330"/>
          </a:xfrm>
          <a:prstGeom prst="rect">
            <a:avLst/>
          </a:prstGeom>
          <a:noFill/>
          <a:ln/>
        </p:spPr>
        <p:txBody>
          <a:bodyPr wrap="none" lIns="0" tIns="0" rIns="0" bIns="0" rtlCol="0" anchor="t"/>
          <a:lstStyle/>
          <a:p>
            <a:pPr algn="l" indent="0" marL="0">
              <a:lnSpc>
                <a:spcPts val="2750"/>
              </a:lnSpc>
              <a:buNone/>
            </a:pPr>
            <a:r>
              <a:rPr lang="en-US" sz="2200" b="1" dirty="0">
                <a:solidFill>
                  <a:srgbClr val="405449"/>
                </a:solidFill>
                <a:latin typeface="Fraunces Extra Bold" pitchFamily="34" charset="0"/>
                <a:ea typeface="Fraunces Extra Bold" pitchFamily="34" charset="-122"/>
                <a:cs typeface="Fraunces Extra Bold" pitchFamily="34" charset="-120"/>
              </a:rPr>
              <a:t>Content Prioritization</a:t>
            </a:r>
            <a:endParaRPr lang="en-US" sz="2200" dirty="0"/>
          </a:p>
        </p:txBody>
      </p:sp>
      <p:sp>
        <p:nvSpPr>
          <p:cNvPr id="6" name="Text 4"/>
          <p:cNvSpPr/>
          <p:nvPr/>
        </p:nvSpPr>
        <p:spPr>
          <a:xfrm>
            <a:off x="1173004" y="3835479"/>
            <a:ext cx="3559850" cy="1451610"/>
          </a:xfrm>
          <a:prstGeom prst="rect">
            <a:avLst/>
          </a:prstGeom>
          <a:noFill/>
          <a:ln/>
        </p:spPr>
        <p:txBody>
          <a:bodyPr wrap="square" lIns="0" tIns="0" rIns="0" bIns="0" rtlCol="0" anchor="t"/>
          <a:lstStyle/>
          <a:p>
            <a:pPr algn="l" indent="0" marL="0">
              <a:lnSpc>
                <a:spcPts val="2850"/>
              </a:lnSpc>
              <a:buNone/>
            </a:pPr>
            <a:r>
              <a:rPr lang="en-US" sz="1750" dirty="0">
                <a:solidFill>
                  <a:srgbClr val="405449"/>
                </a:solidFill>
                <a:latin typeface="Nobile" pitchFamily="34" charset="0"/>
                <a:ea typeface="Nobile" pitchFamily="34" charset="-122"/>
                <a:cs typeface="Nobile" pitchFamily="34" charset="-120"/>
              </a:rPr>
              <a:t>Algorithms prioritize content based on user interaction, showing more of what you spend time on.</a:t>
            </a:r>
            <a:endParaRPr lang="en-US" sz="1750" dirty="0"/>
          </a:p>
        </p:txBody>
      </p:sp>
      <p:sp>
        <p:nvSpPr>
          <p:cNvPr id="7" name="Shape 5"/>
          <p:cNvSpPr/>
          <p:nvPr/>
        </p:nvSpPr>
        <p:spPr>
          <a:xfrm>
            <a:off x="5216962" y="3087767"/>
            <a:ext cx="4196358" cy="2456617"/>
          </a:xfrm>
          <a:prstGeom prst="roundRect">
            <a:avLst>
              <a:gd name="adj" fmla="val 8310"/>
            </a:avLst>
          </a:prstGeom>
          <a:solidFill>
            <a:srgbClr val="FAFFFA"/>
          </a:solidFill>
          <a:ln w="30480">
            <a:solidFill>
              <a:srgbClr val="CED9CE"/>
            </a:solidFill>
            <a:prstDash val="solid"/>
          </a:ln>
        </p:spPr>
      </p:sp>
      <p:sp>
        <p:nvSpPr>
          <p:cNvPr id="8" name="Shape 6"/>
          <p:cNvSpPr/>
          <p:nvPr/>
        </p:nvSpPr>
        <p:spPr>
          <a:xfrm>
            <a:off x="5216962" y="3087767"/>
            <a:ext cx="121920" cy="2456617"/>
          </a:xfrm>
          <a:prstGeom prst="roundRect">
            <a:avLst>
              <a:gd name="adj" fmla="val 167442"/>
            </a:avLst>
          </a:prstGeom>
          <a:solidFill>
            <a:srgbClr val="438951"/>
          </a:solidFill>
          <a:ln/>
        </p:spPr>
      </p:sp>
      <p:sp>
        <p:nvSpPr>
          <p:cNvPr id="9" name="Text 7"/>
          <p:cNvSpPr/>
          <p:nvPr/>
        </p:nvSpPr>
        <p:spPr>
          <a:xfrm>
            <a:off x="5596176" y="3345061"/>
            <a:ext cx="3559850" cy="708660"/>
          </a:xfrm>
          <a:prstGeom prst="rect">
            <a:avLst/>
          </a:prstGeom>
          <a:noFill/>
          <a:ln/>
        </p:spPr>
        <p:txBody>
          <a:bodyPr wrap="square" lIns="0" tIns="0" rIns="0" bIns="0" rtlCol="0" anchor="t"/>
          <a:lstStyle/>
          <a:p>
            <a:pPr algn="l" indent="0" marL="0">
              <a:lnSpc>
                <a:spcPts val="2750"/>
              </a:lnSpc>
              <a:buNone/>
            </a:pPr>
            <a:r>
              <a:rPr lang="en-US" sz="2200" b="1" dirty="0">
                <a:solidFill>
                  <a:srgbClr val="405449"/>
                </a:solidFill>
                <a:latin typeface="Fraunces Extra Bold" pitchFamily="34" charset="0"/>
                <a:ea typeface="Fraunces Extra Bold" pitchFamily="34" charset="-122"/>
                <a:cs typeface="Fraunces Extra Bold" pitchFamily="34" charset="-120"/>
              </a:rPr>
              <a:t>Engagement Amplification</a:t>
            </a:r>
            <a:endParaRPr lang="en-US" sz="2200" dirty="0"/>
          </a:p>
        </p:txBody>
      </p:sp>
      <p:sp>
        <p:nvSpPr>
          <p:cNvPr id="10" name="Text 8"/>
          <p:cNvSpPr/>
          <p:nvPr/>
        </p:nvSpPr>
        <p:spPr>
          <a:xfrm>
            <a:off x="5596176" y="4189809"/>
            <a:ext cx="3559850" cy="1088708"/>
          </a:xfrm>
          <a:prstGeom prst="rect">
            <a:avLst/>
          </a:prstGeom>
          <a:noFill/>
          <a:ln/>
        </p:spPr>
        <p:txBody>
          <a:bodyPr wrap="square" lIns="0" tIns="0" rIns="0" bIns="0" rtlCol="0" anchor="t"/>
          <a:lstStyle/>
          <a:p>
            <a:pPr algn="l" indent="0" marL="0">
              <a:lnSpc>
                <a:spcPts val="2850"/>
              </a:lnSpc>
              <a:buNone/>
            </a:pPr>
            <a:r>
              <a:rPr lang="en-US" sz="1750" dirty="0">
                <a:solidFill>
                  <a:srgbClr val="405449"/>
                </a:solidFill>
                <a:latin typeface="Nobile" pitchFamily="34" charset="0"/>
                <a:ea typeface="Nobile" pitchFamily="34" charset="-122"/>
                <a:cs typeface="Nobile" pitchFamily="34" charset="-120"/>
              </a:rPr>
              <a:t>Liking, commenting, or sharing increases similar content across all your social media feeds.</a:t>
            </a:r>
            <a:endParaRPr lang="en-US" sz="1750" dirty="0"/>
          </a:p>
        </p:txBody>
      </p:sp>
      <p:sp>
        <p:nvSpPr>
          <p:cNvPr id="11" name="Shape 9"/>
          <p:cNvSpPr/>
          <p:nvPr/>
        </p:nvSpPr>
        <p:spPr>
          <a:xfrm>
            <a:off x="9640133" y="3087767"/>
            <a:ext cx="4196358" cy="2456617"/>
          </a:xfrm>
          <a:prstGeom prst="roundRect">
            <a:avLst>
              <a:gd name="adj" fmla="val 8310"/>
            </a:avLst>
          </a:prstGeom>
          <a:solidFill>
            <a:srgbClr val="FAFFFA"/>
          </a:solidFill>
          <a:ln w="30480">
            <a:solidFill>
              <a:srgbClr val="CED9CE"/>
            </a:solidFill>
            <a:prstDash val="solid"/>
          </a:ln>
        </p:spPr>
      </p:sp>
      <p:sp>
        <p:nvSpPr>
          <p:cNvPr id="12" name="Shape 10"/>
          <p:cNvSpPr/>
          <p:nvPr/>
        </p:nvSpPr>
        <p:spPr>
          <a:xfrm>
            <a:off x="9640133" y="3087767"/>
            <a:ext cx="121920" cy="2456617"/>
          </a:xfrm>
          <a:prstGeom prst="roundRect">
            <a:avLst>
              <a:gd name="adj" fmla="val 167442"/>
            </a:avLst>
          </a:prstGeom>
          <a:solidFill>
            <a:srgbClr val="438951"/>
          </a:solidFill>
          <a:ln/>
        </p:spPr>
      </p:sp>
      <p:sp>
        <p:nvSpPr>
          <p:cNvPr id="13" name="Text 11"/>
          <p:cNvSpPr/>
          <p:nvPr/>
        </p:nvSpPr>
        <p:spPr>
          <a:xfrm>
            <a:off x="10019348" y="3345061"/>
            <a:ext cx="3464243" cy="354330"/>
          </a:xfrm>
          <a:prstGeom prst="rect">
            <a:avLst/>
          </a:prstGeom>
          <a:noFill/>
          <a:ln/>
        </p:spPr>
        <p:txBody>
          <a:bodyPr wrap="none" lIns="0" tIns="0" rIns="0" bIns="0" rtlCol="0" anchor="t"/>
          <a:lstStyle/>
          <a:p>
            <a:pPr algn="l" indent="0" marL="0">
              <a:lnSpc>
                <a:spcPts val="2750"/>
              </a:lnSpc>
              <a:buNone/>
            </a:pPr>
            <a:r>
              <a:rPr lang="en-US" sz="2200" b="1" dirty="0">
                <a:solidFill>
                  <a:srgbClr val="405449"/>
                </a:solidFill>
                <a:latin typeface="Fraunces Extra Bold" pitchFamily="34" charset="0"/>
                <a:ea typeface="Fraunces Extra Bold" pitchFamily="34" charset="-122"/>
                <a:cs typeface="Fraunces Extra Bold" pitchFamily="34" charset="-120"/>
              </a:rPr>
              <a:t>Profile-Based Targeting</a:t>
            </a:r>
            <a:endParaRPr lang="en-US" sz="2200" dirty="0"/>
          </a:p>
        </p:txBody>
      </p:sp>
      <p:sp>
        <p:nvSpPr>
          <p:cNvPr id="14" name="Text 12"/>
          <p:cNvSpPr/>
          <p:nvPr/>
        </p:nvSpPr>
        <p:spPr>
          <a:xfrm>
            <a:off x="10019348" y="3835479"/>
            <a:ext cx="3559850" cy="1088708"/>
          </a:xfrm>
          <a:prstGeom prst="rect">
            <a:avLst/>
          </a:prstGeom>
          <a:noFill/>
          <a:ln/>
        </p:spPr>
        <p:txBody>
          <a:bodyPr wrap="square" lIns="0" tIns="0" rIns="0" bIns="0" rtlCol="0" anchor="t"/>
          <a:lstStyle/>
          <a:p>
            <a:pPr algn="l" indent="0" marL="0">
              <a:lnSpc>
                <a:spcPts val="2850"/>
              </a:lnSpc>
              <a:buNone/>
            </a:pPr>
            <a:r>
              <a:rPr lang="en-US" sz="1750" dirty="0">
                <a:solidFill>
                  <a:srgbClr val="405449"/>
                </a:solidFill>
                <a:latin typeface="Nobile" pitchFamily="34" charset="0"/>
                <a:ea typeface="Nobile" pitchFamily="34" charset="-122"/>
                <a:cs typeface="Nobile" pitchFamily="34" charset="-120"/>
              </a:rPr>
              <a:t>Platforms use profile data (nationality, age, location) to deliver "suitable" news content.</a:t>
            </a:r>
            <a:endParaRPr lang="en-US" sz="1750" dirty="0"/>
          </a:p>
        </p:txBody>
      </p:sp>
      <p:sp>
        <p:nvSpPr>
          <p:cNvPr id="15" name="Text 13"/>
          <p:cNvSpPr/>
          <p:nvPr/>
        </p:nvSpPr>
        <p:spPr>
          <a:xfrm>
            <a:off x="793790" y="5799534"/>
            <a:ext cx="13042821" cy="362903"/>
          </a:xfrm>
          <a:prstGeom prst="rect">
            <a:avLst/>
          </a:prstGeom>
          <a:noFill/>
          <a:ln/>
        </p:spPr>
        <p:txBody>
          <a:bodyPr wrap="none" lIns="0" tIns="0" rIns="0" bIns="0" rtlCol="0" anchor="t"/>
          <a:lstStyle/>
          <a:p>
            <a:pPr algn="l" indent="0" marL="0">
              <a:lnSpc>
                <a:spcPts val="2850"/>
              </a:lnSpc>
              <a:buNone/>
            </a:pPr>
            <a:r>
              <a:rPr lang="en-US" sz="1750" dirty="0">
                <a:solidFill>
                  <a:srgbClr val="405449"/>
                </a:solidFill>
                <a:latin typeface="Nobile" pitchFamily="34" charset="0"/>
                <a:ea typeface="Nobile" pitchFamily="34" charset="-122"/>
                <a:cs typeface="Nobile" pitchFamily="34" charset="-120"/>
              </a:rPr>
              <a:t>The ultimate goal is to maximize user time on platforms, influencing news dissemination.</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2466975"/>
            <a:ext cx="6568916" cy="566976"/>
          </a:xfrm>
          <a:prstGeom prst="rect">
            <a:avLst/>
          </a:prstGeom>
          <a:noFill/>
          <a:ln/>
        </p:spPr>
        <p:txBody>
          <a:bodyPr wrap="none" lIns="0" tIns="0" rIns="0" bIns="0" rtlCol="0" anchor="t"/>
          <a:lstStyle/>
          <a:p>
            <a:pPr algn="l" indent="0" marL="0">
              <a:lnSpc>
                <a:spcPts val="4450"/>
              </a:lnSpc>
              <a:buNone/>
            </a:pPr>
            <a:r>
              <a:rPr lang="en-US" sz="3550" b="1" dirty="0">
                <a:solidFill>
                  <a:srgbClr val="3B4540"/>
                </a:solidFill>
                <a:latin typeface="Fraunces Extra Bold" pitchFamily="34" charset="0"/>
                <a:ea typeface="Fraunces Extra Bold" pitchFamily="34" charset="-122"/>
                <a:cs typeface="Fraunces Extra Bold" pitchFamily="34" charset="-120"/>
              </a:rPr>
              <a:t>The Downside of Algorithms</a:t>
            </a:r>
            <a:endParaRPr lang="en-US" sz="3550" dirty="0"/>
          </a:p>
        </p:txBody>
      </p:sp>
      <p:sp>
        <p:nvSpPr>
          <p:cNvPr id="3" name="Shape 1"/>
          <p:cNvSpPr/>
          <p:nvPr/>
        </p:nvSpPr>
        <p:spPr>
          <a:xfrm>
            <a:off x="793790" y="3487579"/>
            <a:ext cx="510302" cy="510302"/>
          </a:xfrm>
          <a:prstGeom prst="roundRect">
            <a:avLst>
              <a:gd name="adj" fmla="val 40005"/>
            </a:avLst>
          </a:prstGeom>
          <a:solidFill>
            <a:srgbClr val="E8F3E8"/>
          </a:solidFill>
          <a:ln/>
        </p:spPr>
      </p:sp>
      <p:sp>
        <p:nvSpPr>
          <p:cNvPr id="4" name="Text 2"/>
          <p:cNvSpPr/>
          <p:nvPr/>
        </p:nvSpPr>
        <p:spPr>
          <a:xfrm>
            <a:off x="1530906" y="3565446"/>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405449"/>
                </a:solidFill>
                <a:latin typeface="Fraunces Extra Bold" pitchFamily="34" charset="0"/>
                <a:ea typeface="Fraunces Extra Bold" pitchFamily="34" charset="-122"/>
                <a:cs typeface="Fraunces Extra Bold" pitchFamily="34" charset="-120"/>
              </a:rPr>
              <a:t>Content Limitation</a:t>
            </a:r>
            <a:endParaRPr lang="en-US" sz="2200" dirty="0"/>
          </a:p>
        </p:txBody>
      </p:sp>
      <p:sp>
        <p:nvSpPr>
          <p:cNvPr id="5" name="Text 3"/>
          <p:cNvSpPr/>
          <p:nvPr/>
        </p:nvSpPr>
        <p:spPr>
          <a:xfrm>
            <a:off x="1530906" y="4055864"/>
            <a:ext cx="5642491" cy="1088708"/>
          </a:xfrm>
          <a:prstGeom prst="rect">
            <a:avLst/>
          </a:prstGeom>
          <a:noFill/>
          <a:ln/>
        </p:spPr>
        <p:txBody>
          <a:bodyPr wrap="square" lIns="0" tIns="0" rIns="0" bIns="0" rtlCol="0" anchor="t"/>
          <a:lstStyle/>
          <a:p>
            <a:pPr algn="l" indent="0" marL="0">
              <a:lnSpc>
                <a:spcPts val="2850"/>
              </a:lnSpc>
              <a:buNone/>
            </a:pPr>
            <a:r>
              <a:rPr lang="en-US" sz="1750" dirty="0">
                <a:solidFill>
                  <a:srgbClr val="405449"/>
                </a:solidFill>
                <a:latin typeface="Nobile" pitchFamily="34" charset="0"/>
                <a:ea typeface="Nobile" pitchFamily="34" charset="-122"/>
                <a:cs typeface="Nobile" pitchFamily="34" charset="-120"/>
              </a:rPr>
              <a:t>Algorithms can limit or exclude opinions and information deemed "unengaging," leading to biased views.</a:t>
            </a:r>
            <a:endParaRPr lang="en-US" sz="1750" dirty="0"/>
          </a:p>
        </p:txBody>
      </p:sp>
      <p:sp>
        <p:nvSpPr>
          <p:cNvPr id="6" name="Shape 4"/>
          <p:cNvSpPr/>
          <p:nvPr/>
        </p:nvSpPr>
        <p:spPr>
          <a:xfrm>
            <a:off x="7456884" y="3487579"/>
            <a:ext cx="510302" cy="510302"/>
          </a:xfrm>
          <a:prstGeom prst="roundRect">
            <a:avLst>
              <a:gd name="adj" fmla="val 40005"/>
            </a:avLst>
          </a:prstGeom>
          <a:solidFill>
            <a:srgbClr val="E8F3E8"/>
          </a:solidFill>
          <a:ln/>
        </p:spPr>
      </p:sp>
      <p:sp>
        <p:nvSpPr>
          <p:cNvPr id="7" name="Text 5"/>
          <p:cNvSpPr/>
          <p:nvPr/>
        </p:nvSpPr>
        <p:spPr>
          <a:xfrm>
            <a:off x="8194000" y="3565446"/>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405449"/>
                </a:solidFill>
                <a:latin typeface="Fraunces Extra Bold" pitchFamily="34" charset="0"/>
                <a:ea typeface="Fraunces Extra Bold" pitchFamily="34" charset="-122"/>
                <a:cs typeface="Fraunces Extra Bold" pitchFamily="34" charset="-120"/>
              </a:rPr>
              <a:t>Filter Bubbles</a:t>
            </a:r>
            <a:endParaRPr lang="en-US" sz="2200" dirty="0"/>
          </a:p>
        </p:txBody>
      </p:sp>
      <p:sp>
        <p:nvSpPr>
          <p:cNvPr id="8" name="Text 6"/>
          <p:cNvSpPr/>
          <p:nvPr/>
        </p:nvSpPr>
        <p:spPr>
          <a:xfrm>
            <a:off x="8194000" y="4055864"/>
            <a:ext cx="5642610" cy="725805"/>
          </a:xfrm>
          <a:prstGeom prst="rect">
            <a:avLst/>
          </a:prstGeom>
          <a:noFill/>
          <a:ln/>
        </p:spPr>
        <p:txBody>
          <a:bodyPr wrap="square" lIns="0" tIns="0" rIns="0" bIns="0" rtlCol="0" anchor="t"/>
          <a:lstStyle/>
          <a:p>
            <a:pPr algn="l" indent="0" marL="0">
              <a:lnSpc>
                <a:spcPts val="2850"/>
              </a:lnSpc>
              <a:buNone/>
            </a:pPr>
            <a:r>
              <a:rPr lang="en-US" sz="1750" dirty="0">
                <a:solidFill>
                  <a:srgbClr val="405449"/>
                </a:solidFill>
                <a:latin typeface="Nobile" pitchFamily="34" charset="0"/>
                <a:ea typeface="Nobile" pitchFamily="34" charset="-122"/>
                <a:cs typeface="Nobile" pitchFamily="34" charset="-120"/>
              </a:rPr>
              <a:t>They feed confirmation bias, amplifying user patterns and hindering critical thinking.</a:t>
            </a:r>
            <a:endParaRPr lang="en-US" sz="1750" dirty="0"/>
          </a:p>
        </p:txBody>
      </p:sp>
      <p:sp>
        <p:nvSpPr>
          <p:cNvPr id="9" name="Text 7"/>
          <p:cNvSpPr/>
          <p:nvPr/>
        </p:nvSpPr>
        <p:spPr>
          <a:xfrm>
            <a:off x="793790" y="5399723"/>
            <a:ext cx="13042821" cy="362903"/>
          </a:xfrm>
          <a:prstGeom prst="rect">
            <a:avLst/>
          </a:prstGeom>
          <a:noFill/>
          <a:ln/>
        </p:spPr>
        <p:txBody>
          <a:bodyPr wrap="none" lIns="0" tIns="0" rIns="0" bIns="0" rtlCol="0" anchor="t"/>
          <a:lstStyle/>
          <a:p>
            <a:pPr algn="l" indent="0" marL="0">
              <a:lnSpc>
                <a:spcPts val="2850"/>
              </a:lnSpc>
              <a:buNone/>
            </a:pPr>
            <a:r>
              <a:rPr lang="en-US" sz="1750" dirty="0">
                <a:solidFill>
                  <a:srgbClr val="405449"/>
                </a:solidFill>
                <a:latin typeface="Nobile" pitchFamily="34" charset="0"/>
                <a:ea typeface="Nobile" pitchFamily="34" charset="-122"/>
                <a:cs typeface="Nobile" pitchFamily="34" charset="-120"/>
              </a:rPr>
              <a:t>Relying solely on social media for news can result in a significantly biased and limited perspective.</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481018"/>
            <a:ext cx="7556421" cy="1133951"/>
          </a:xfrm>
          <a:prstGeom prst="rect">
            <a:avLst/>
          </a:prstGeom>
          <a:noFill/>
          <a:ln/>
        </p:spPr>
        <p:txBody>
          <a:bodyPr wrap="square" lIns="0" tIns="0" rIns="0" bIns="0" rtlCol="0" anchor="t"/>
          <a:lstStyle/>
          <a:p>
            <a:pPr algn="l" indent="0" marL="0">
              <a:lnSpc>
                <a:spcPts val="4450"/>
              </a:lnSpc>
              <a:buNone/>
            </a:pPr>
            <a:r>
              <a:rPr lang="en-US" sz="3550" b="1" dirty="0">
                <a:solidFill>
                  <a:srgbClr val="3B4540"/>
                </a:solidFill>
                <a:latin typeface="Fraunces Extra Bold" pitchFamily="34" charset="0"/>
                <a:ea typeface="Fraunces Extra Bold" pitchFamily="34" charset="-122"/>
                <a:cs typeface="Fraunces Extra Bold" pitchFamily="34" charset="-120"/>
              </a:rPr>
              <a:t>Algorithms and Politics: U.S. Elections</a:t>
            </a:r>
            <a:endParaRPr lang="en-US" sz="3550" dirty="0"/>
          </a:p>
        </p:txBody>
      </p:sp>
      <p:sp>
        <p:nvSpPr>
          <p:cNvPr id="4" name="Text 1"/>
          <p:cNvSpPr/>
          <p:nvPr/>
        </p:nvSpPr>
        <p:spPr>
          <a:xfrm>
            <a:off x="793790" y="3074194"/>
            <a:ext cx="3501509" cy="1814513"/>
          </a:xfrm>
          <a:prstGeom prst="rect">
            <a:avLst/>
          </a:prstGeom>
          <a:noFill/>
          <a:ln/>
        </p:spPr>
        <p:txBody>
          <a:bodyPr wrap="square" lIns="0" tIns="0" rIns="0" bIns="0" rtlCol="0" anchor="t"/>
          <a:lstStyle/>
          <a:p>
            <a:pPr algn="l" indent="0" marL="0">
              <a:lnSpc>
                <a:spcPts val="2850"/>
              </a:lnSpc>
              <a:buNone/>
            </a:pPr>
            <a:r>
              <a:rPr lang="en-US" sz="1750" dirty="0">
                <a:solidFill>
                  <a:srgbClr val="405449"/>
                </a:solidFill>
                <a:latin typeface="Nobile" pitchFamily="34" charset="0"/>
                <a:ea typeface="Nobile" pitchFamily="34" charset="-122"/>
                <a:cs typeface="Nobile" pitchFamily="34" charset="-120"/>
              </a:rPr>
              <a:t>U.S. elections are often studied for algorithmic influence. Research shows over half of Facebook users see like-minded political content.</a:t>
            </a:r>
            <a:endParaRPr lang="en-US" sz="1750" dirty="0"/>
          </a:p>
        </p:txBody>
      </p:sp>
      <p:sp>
        <p:nvSpPr>
          <p:cNvPr id="5" name="Text 2"/>
          <p:cNvSpPr/>
          <p:nvPr/>
        </p:nvSpPr>
        <p:spPr>
          <a:xfrm>
            <a:off x="793790" y="5092779"/>
            <a:ext cx="3501509" cy="1451610"/>
          </a:xfrm>
          <a:prstGeom prst="rect">
            <a:avLst/>
          </a:prstGeom>
          <a:noFill/>
          <a:ln/>
        </p:spPr>
        <p:txBody>
          <a:bodyPr wrap="square" lIns="0" tIns="0" rIns="0" bIns="0" rtlCol="0" anchor="t"/>
          <a:lstStyle/>
          <a:p>
            <a:pPr algn="l" indent="0" marL="0">
              <a:lnSpc>
                <a:spcPts val="2850"/>
              </a:lnSpc>
              <a:buNone/>
            </a:pPr>
            <a:r>
              <a:rPr lang="en-US" sz="1750" dirty="0">
                <a:solidFill>
                  <a:srgbClr val="405449"/>
                </a:solidFill>
                <a:latin typeface="Nobile" pitchFamily="34" charset="0"/>
                <a:ea typeface="Nobile" pitchFamily="34" charset="-122"/>
                <a:cs typeface="Nobile" pitchFamily="34" charset="-120"/>
              </a:rPr>
              <a:t>Only 14.7% regularly encounter cross-cutting content (e.g., liberals seeing conservative views).</a:t>
            </a:r>
            <a:endParaRPr lang="en-US" sz="1750" dirty="0"/>
          </a:p>
        </p:txBody>
      </p:sp>
      <p:sp>
        <p:nvSpPr>
          <p:cNvPr id="6" name="Text 3"/>
          <p:cNvSpPr/>
          <p:nvPr/>
        </p:nvSpPr>
        <p:spPr>
          <a:xfrm>
            <a:off x="4856321" y="3074194"/>
            <a:ext cx="3501509" cy="1451610"/>
          </a:xfrm>
          <a:prstGeom prst="rect">
            <a:avLst/>
          </a:prstGeom>
          <a:noFill/>
          <a:ln/>
        </p:spPr>
        <p:txBody>
          <a:bodyPr wrap="square" lIns="0" tIns="0" rIns="0" bIns="0" rtlCol="0" anchor="t"/>
          <a:lstStyle/>
          <a:p>
            <a:pPr algn="l" indent="0" marL="0">
              <a:lnSpc>
                <a:spcPts val="2850"/>
              </a:lnSpc>
              <a:buNone/>
            </a:pPr>
            <a:r>
              <a:rPr lang="en-US" sz="1750" dirty="0">
                <a:solidFill>
                  <a:srgbClr val="405449"/>
                </a:solidFill>
                <a:latin typeface="Nobile" pitchFamily="34" charset="0"/>
                <a:ea typeface="Nobile" pitchFamily="34" charset="-122"/>
                <a:cs typeface="Nobile" pitchFamily="34" charset="-120"/>
              </a:rPr>
              <a:t>Studies suggest Twitter (now X) significantly impacted 2016 and 2020 election results by swaying moderate voters.</a:t>
            </a:r>
            <a:endParaRPr lang="en-US" sz="1750" dirty="0"/>
          </a:p>
        </p:txBody>
      </p:sp>
      <p:sp>
        <p:nvSpPr>
          <p:cNvPr id="7" name="Text 4"/>
          <p:cNvSpPr/>
          <p:nvPr/>
        </p:nvSpPr>
        <p:spPr>
          <a:xfrm>
            <a:off x="4856321" y="4729877"/>
            <a:ext cx="3501509" cy="1451610"/>
          </a:xfrm>
          <a:prstGeom prst="rect">
            <a:avLst/>
          </a:prstGeom>
          <a:noFill/>
          <a:ln/>
        </p:spPr>
        <p:txBody>
          <a:bodyPr wrap="square" lIns="0" tIns="0" rIns="0" bIns="0" rtlCol="0" anchor="t"/>
          <a:lstStyle/>
          <a:p>
            <a:pPr algn="l" indent="0" marL="0">
              <a:lnSpc>
                <a:spcPts val="2850"/>
              </a:lnSpc>
              <a:buNone/>
            </a:pPr>
            <a:r>
              <a:rPr lang="en-US" sz="1750" dirty="0">
                <a:solidFill>
                  <a:srgbClr val="405449"/>
                </a:solidFill>
                <a:latin typeface="Nobile" pitchFamily="34" charset="0"/>
                <a:ea typeface="Nobile" pitchFamily="34" charset="-122"/>
                <a:cs typeface="Nobile" pitchFamily="34" charset="-120"/>
              </a:rPr>
              <a:t>This highlights the severe impact of social media and algorithms on election outcomes.</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1952982"/>
            <a:ext cx="5069324" cy="566976"/>
          </a:xfrm>
          <a:prstGeom prst="rect">
            <a:avLst/>
          </a:prstGeom>
          <a:noFill/>
          <a:ln/>
        </p:spPr>
        <p:txBody>
          <a:bodyPr wrap="none" lIns="0" tIns="0" rIns="0" bIns="0" rtlCol="0" anchor="t"/>
          <a:lstStyle/>
          <a:p>
            <a:pPr algn="l" indent="0" marL="0">
              <a:lnSpc>
                <a:spcPts val="4450"/>
              </a:lnSpc>
              <a:buNone/>
            </a:pPr>
            <a:r>
              <a:rPr lang="en-US" sz="3550" b="1" dirty="0">
                <a:solidFill>
                  <a:srgbClr val="3B4540"/>
                </a:solidFill>
                <a:latin typeface="Fraunces Extra Bold" pitchFamily="34" charset="0"/>
                <a:ea typeface="Fraunces Extra Bold" pitchFamily="34" charset="-122"/>
                <a:cs typeface="Fraunces Extra Bold" pitchFamily="34" charset="-120"/>
              </a:rPr>
              <a:t>The Rise of Fake News</a:t>
            </a:r>
            <a:endParaRPr lang="en-US" sz="3550" dirty="0"/>
          </a:p>
        </p:txBody>
      </p:sp>
      <p:sp>
        <p:nvSpPr>
          <p:cNvPr id="3" name="Shape 1"/>
          <p:cNvSpPr/>
          <p:nvPr/>
        </p:nvSpPr>
        <p:spPr>
          <a:xfrm>
            <a:off x="793790" y="2973586"/>
            <a:ext cx="4196358" cy="3302913"/>
          </a:xfrm>
          <a:prstGeom prst="roundRect">
            <a:avLst>
              <a:gd name="adj" fmla="val 6181"/>
            </a:avLst>
          </a:prstGeom>
          <a:solidFill>
            <a:srgbClr val="E8F3E8"/>
          </a:solidFill>
          <a:ln/>
        </p:spPr>
      </p:sp>
      <p:sp>
        <p:nvSpPr>
          <p:cNvPr id="4" name="Shape 2"/>
          <p:cNvSpPr/>
          <p:nvPr/>
        </p:nvSpPr>
        <p:spPr>
          <a:xfrm>
            <a:off x="1020604" y="3200400"/>
            <a:ext cx="680442" cy="680442"/>
          </a:xfrm>
          <a:prstGeom prst="roundRect">
            <a:avLst>
              <a:gd name="adj" fmla="val 13436980"/>
            </a:avLst>
          </a:prstGeom>
          <a:solidFill>
            <a:srgbClr val="438951"/>
          </a:solidFill>
          <a:ln/>
        </p:spPr>
      </p:sp>
      <p:pic>
        <p:nvPicPr>
          <p:cNvPr id="5" name="Image 0" descr="preencoded.png">    </p:cNvPr>
          <p:cNvPicPr>
            <a:picLocks noChangeAspect="1"/>
          </p:cNvPicPr>
          <p:nvPr/>
        </p:nvPicPr>
        <p:blipFill>
          <a:blip r:embed="rId1"/>
          <a:stretch>
            <a:fillRect/>
          </a:stretch>
        </p:blipFill>
        <p:spPr>
          <a:xfrm>
            <a:off x="1207770" y="3349228"/>
            <a:ext cx="306110" cy="382667"/>
          </a:xfrm>
          <a:prstGeom prst="rect">
            <a:avLst/>
          </a:prstGeom>
        </p:spPr>
      </p:pic>
      <p:sp>
        <p:nvSpPr>
          <p:cNvPr id="6" name="Text 3"/>
          <p:cNvSpPr/>
          <p:nvPr/>
        </p:nvSpPr>
        <p:spPr>
          <a:xfrm>
            <a:off x="1020604" y="4107656"/>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405449"/>
                </a:solidFill>
                <a:latin typeface="Fraunces Extra Bold" pitchFamily="34" charset="0"/>
                <a:ea typeface="Fraunces Extra Bold" pitchFamily="34" charset="-122"/>
                <a:cs typeface="Fraunces Extra Bold" pitchFamily="34" charset="-120"/>
              </a:rPr>
              <a:t>Warped Reality</a:t>
            </a:r>
            <a:endParaRPr lang="en-US" sz="2200" dirty="0"/>
          </a:p>
        </p:txBody>
      </p:sp>
      <p:sp>
        <p:nvSpPr>
          <p:cNvPr id="7" name="Text 4"/>
          <p:cNvSpPr/>
          <p:nvPr/>
        </p:nvSpPr>
        <p:spPr>
          <a:xfrm>
            <a:off x="1020604" y="4598075"/>
            <a:ext cx="3742730" cy="1088708"/>
          </a:xfrm>
          <a:prstGeom prst="rect">
            <a:avLst/>
          </a:prstGeom>
          <a:noFill/>
          <a:ln/>
        </p:spPr>
        <p:txBody>
          <a:bodyPr wrap="square" lIns="0" tIns="0" rIns="0" bIns="0" rtlCol="0" anchor="t"/>
          <a:lstStyle/>
          <a:p>
            <a:pPr algn="l" indent="0" marL="0">
              <a:lnSpc>
                <a:spcPts val="2850"/>
              </a:lnSpc>
              <a:buNone/>
            </a:pPr>
            <a:r>
              <a:rPr lang="en-US" sz="1750" dirty="0">
                <a:solidFill>
                  <a:srgbClr val="405449"/>
                </a:solidFill>
                <a:latin typeface="Nobile" pitchFamily="34" charset="0"/>
                <a:ea typeface="Nobile" pitchFamily="34" charset="-122"/>
                <a:cs typeface="Nobile" pitchFamily="34" charset="-120"/>
              </a:rPr>
              <a:t>Algorithms, by targeting engaging content, can create a distorted sense of reality and information.</a:t>
            </a:r>
            <a:endParaRPr lang="en-US" sz="1750" dirty="0"/>
          </a:p>
        </p:txBody>
      </p:sp>
      <p:sp>
        <p:nvSpPr>
          <p:cNvPr id="8" name="Shape 5"/>
          <p:cNvSpPr/>
          <p:nvPr/>
        </p:nvSpPr>
        <p:spPr>
          <a:xfrm>
            <a:off x="5216962" y="2973586"/>
            <a:ext cx="4196358" cy="3302913"/>
          </a:xfrm>
          <a:prstGeom prst="roundRect">
            <a:avLst>
              <a:gd name="adj" fmla="val 6181"/>
            </a:avLst>
          </a:prstGeom>
          <a:solidFill>
            <a:srgbClr val="E8F3E8"/>
          </a:solidFill>
          <a:ln/>
        </p:spPr>
      </p:sp>
      <p:sp>
        <p:nvSpPr>
          <p:cNvPr id="9" name="Shape 6"/>
          <p:cNvSpPr/>
          <p:nvPr/>
        </p:nvSpPr>
        <p:spPr>
          <a:xfrm>
            <a:off x="5443776" y="3200400"/>
            <a:ext cx="680442" cy="680442"/>
          </a:xfrm>
          <a:prstGeom prst="roundRect">
            <a:avLst>
              <a:gd name="adj" fmla="val 13436980"/>
            </a:avLst>
          </a:prstGeom>
          <a:solidFill>
            <a:srgbClr val="438951"/>
          </a:solidFill>
          <a:ln/>
        </p:spPr>
      </p:sp>
      <p:pic>
        <p:nvPicPr>
          <p:cNvPr id="10" name="Image 1" descr="preencoded.png">    </p:cNvPr>
          <p:cNvPicPr>
            <a:picLocks noChangeAspect="1"/>
          </p:cNvPicPr>
          <p:nvPr/>
        </p:nvPicPr>
        <p:blipFill>
          <a:blip r:embed="rId2"/>
          <a:stretch>
            <a:fillRect/>
          </a:stretch>
        </p:blipFill>
        <p:spPr>
          <a:xfrm>
            <a:off x="5630942" y="3349228"/>
            <a:ext cx="306110" cy="382667"/>
          </a:xfrm>
          <a:prstGeom prst="rect">
            <a:avLst/>
          </a:prstGeom>
        </p:spPr>
      </p:pic>
      <p:sp>
        <p:nvSpPr>
          <p:cNvPr id="11" name="Text 7"/>
          <p:cNvSpPr/>
          <p:nvPr/>
        </p:nvSpPr>
        <p:spPr>
          <a:xfrm>
            <a:off x="5443776" y="4107656"/>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405449"/>
                </a:solidFill>
                <a:latin typeface="Fraunces Extra Bold" pitchFamily="34" charset="0"/>
                <a:ea typeface="Fraunces Extra Bold" pitchFamily="34" charset="-122"/>
                <a:cs typeface="Fraunces Extra Bold" pitchFamily="34" charset="-120"/>
              </a:rPr>
              <a:t>COVID-19 Example</a:t>
            </a:r>
            <a:endParaRPr lang="en-US" sz="2200" dirty="0"/>
          </a:p>
        </p:txBody>
      </p:sp>
      <p:sp>
        <p:nvSpPr>
          <p:cNvPr id="12" name="Text 8"/>
          <p:cNvSpPr/>
          <p:nvPr/>
        </p:nvSpPr>
        <p:spPr>
          <a:xfrm>
            <a:off x="5443776" y="4598075"/>
            <a:ext cx="3742730" cy="1451610"/>
          </a:xfrm>
          <a:prstGeom prst="rect">
            <a:avLst/>
          </a:prstGeom>
          <a:noFill/>
          <a:ln/>
        </p:spPr>
        <p:txBody>
          <a:bodyPr wrap="square" lIns="0" tIns="0" rIns="0" bIns="0" rtlCol="0" anchor="t"/>
          <a:lstStyle/>
          <a:p>
            <a:pPr algn="l" indent="0" marL="0">
              <a:lnSpc>
                <a:spcPts val="2850"/>
              </a:lnSpc>
              <a:buNone/>
            </a:pPr>
            <a:r>
              <a:rPr lang="en-US" sz="1750" dirty="0">
                <a:solidFill>
                  <a:srgbClr val="405449"/>
                </a:solidFill>
                <a:latin typeface="Nobile" pitchFamily="34" charset="0"/>
                <a:ea typeface="Nobile" pitchFamily="34" charset="-122"/>
                <a:cs typeface="Nobile" pitchFamily="34" charset="-120"/>
              </a:rPr>
              <a:t>The pandemic saw a severe influence of fake news on vaccines, fueling the anti-vax movement.</a:t>
            </a:r>
            <a:endParaRPr lang="en-US" sz="1750" dirty="0"/>
          </a:p>
        </p:txBody>
      </p:sp>
      <p:sp>
        <p:nvSpPr>
          <p:cNvPr id="13" name="Shape 9"/>
          <p:cNvSpPr/>
          <p:nvPr/>
        </p:nvSpPr>
        <p:spPr>
          <a:xfrm>
            <a:off x="9640133" y="2973586"/>
            <a:ext cx="4196358" cy="3302913"/>
          </a:xfrm>
          <a:prstGeom prst="roundRect">
            <a:avLst>
              <a:gd name="adj" fmla="val 6181"/>
            </a:avLst>
          </a:prstGeom>
          <a:solidFill>
            <a:srgbClr val="E8F3E8"/>
          </a:solidFill>
          <a:ln/>
        </p:spPr>
      </p:sp>
      <p:sp>
        <p:nvSpPr>
          <p:cNvPr id="14" name="Shape 10"/>
          <p:cNvSpPr/>
          <p:nvPr/>
        </p:nvSpPr>
        <p:spPr>
          <a:xfrm>
            <a:off x="9866948" y="3200400"/>
            <a:ext cx="680442" cy="680442"/>
          </a:xfrm>
          <a:prstGeom prst="roundRect">
            <a:avLst>
              <a:gd name="adj" fmla="val 13436980"/>
            </a:avLst>
          </a:prstGeom>
          <a:solidFill>
            <a:srgbClr val="438951"/>
          </a:solidFill>
          <a:ln/>
        </p:spPr>
      </p:sp>
      <p:pic>
        <p:nvPicPr>
          <p:cNvPr id="15" name="Image 2" descr="preencoded.png">    </p:cNvPr>
          <p:cNvPicPr>
            <a:picLocks noChangeAspect="1"/>
          </p:cNvPicPr>
          <p:nvPr/>
        </p:nvPicPr>
        <p:blipFill>
          <a:blip r:embed="rId3"/>
          <a:stretch>
            <a:fillRect/>
          </a:stretch>
        </p:blipFill>
        <p:spPr>
          <a:xfrm>
            <a:off x="10054114" y="3349228"/>
            <a:ext cx="306110" cy="382667"/>
          </a:xfrm>
          <a:prstGeom prst="rect">
            <a:avLst/>
          </a:prstGeom>
        </p:spPr>
      </p:pic>
      <p:sp>
        <p:nvSpPr>
          <p:cNvPr id="16" name="Text 11"/>
          <p:cNvSpPr/>
          <p:nvPr/>
        </p:nvSpPr>
        <p:spPr>
          <a:xfrm>
            <a:off x="9866948" y="4107656"/>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405449"/>
                </a:solidFill>
                <a:latin typeface="Fraunces Extra Bold" pitchFamily="34" charset="0"/>
                <a:ea typeface="Fraunces Extra Bold" pitchFamily="34" charset="-122"/>
                <a:cs typeface="Fraunces Extra Bold" pitchFamily="34" charset="-120"/>
              </a:rPr>
              <a:t>Algorithmic Spam</a:t>
            </a:r>
            <a:endParaRPr lang="en-US" sz="2200" dirty="0"/>
          </a:p>
        </p:txBody>
      </p:sp>
      <p:sp>
        <p:nvSpPr>
          <p:cNvPr id="17" name="Text 12"/>
          <p:cNvSpPr/>
          <p:nvPr/>
        </p:nvSpPr>
        <p:spPr>
          <a:xfrm>
            <a:off x="9866948" y="4598075"/>
            <a:ext cx="3742730" cy="1088708"/>
          </a:xfrm>
          <a:prstGeom prst="rect">
            <a:avLst/>
          </a:prstGeom>
          <a:noFill/>
          <a:ln/>
        </p:spPr>
        <p:txBody>
          <a:bodyPr wrap="square" lIns="0" tIns="0" rIns="0" bIns="0" rtlCol="0" anchor="t"/>
          <a:lstStyle/>
          <a:p>
            <a:pPr algn="l" indent="0" marL="0">
              <a:lnSpc>
                <a:spcPts val="2850"/>
              </a:lnSpc>
              <a:buNone/>
            </a:pPr>
            <a:r>
              <a:rPr lang="en-US" sz="1750" dirty="0">
                <a:solidFill>
                  <a:srgbClr val="405449"/>
                </a:solidFill>
                <a:latin typeface="Nobile" pitchFamily="34" charset="0"/>
                <a:ea typeface="Nobile" pitchFamily="34" charset="-122"/>
                <a:cs typeface="Nobile" pitchFamily="34" charset="-120"/>
              </a:rPr>
              <a:t>Engaging with a few articles can lead algorithms to "spam" similar content to keep users online.</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2156222"/>
            <a:ext cx="7410569" cy="566976"/>
          </a:xfrm>
          <a:prstGeom prst="rect">
            <a:avLst/>
          </a:prstGeom>
          <a:noFill/>
          <a:ln/>
        </p:spPr>
        <p:txBody>
          <a:bodyPr wrap="none" lIns="0" tIns="0" rIns="0" bIns="0" rtlCol="0" anchor="t"/>
          <a:lstStyle/>
          <a:p>
            <a:pPr algn="l" indent="0" marL="0">
              <a:lnSpc>
                <a:spcPts val="4450"/>
              </a:lnSpc>
              <a:buNone/>
            </a:pPr>
            <a:r>
              <a:rPr lang="en-US" sz="3550" b="1" dirty="0">
                <a:solidFill>
                  <a:srgbClr val="3B4540"/>
                </a:solidFill>
                <a:latin typeface="Fraunces Extra Bold" pitchFamily="34" charset="0"/>
                <a:ea typeface="Fraunces Extra Bold" pitchFamily="34" charset="-122"/>
                <a:cs typeface="Fraunces Extra Bold" pitchFamily="34" charset="-120"/>
              </a:rPr>
              <a:t>Diversifying News Consumption</a:t>
            </a:r>
            <a:endParaRPr lang="en-US" sz="3550" dirty="0"/>
          </a:p>
        </p:txBody>
      </p:sp>
      <p:sp>
        <p:nvSpPr>
          <p:cNvPr id="3" name="Text 1"/>
          <p:cNvSpPr/>
          <p:nvPr/>
        </p:nvSpPr>
        <p:spPr>
          <a:xfrm>
            <a:off x="793790" y="3176826"/>
            <a:ext cx="13042821" cy="362903"/>
          </a:xfrm>
          <a:prstGeom prst="rect">
            <a:avLst/>
          </a:prstGeom>
          <a:noFill/>
          <a:ln/>
        </p:spPr>
        <p:txBody>
          <a:bodyPr wrap="none" lIns="0" tIns="0" rIns="0" bIns="0" rtlCol="0" anchor="t"/>
          <a:lstStyle/>
          <a:p>
            <a:pPr algn="l" indent="0" marL="0">
              <a:lnSpc>
                <a:spcPts val="2850"/>
              </a:lnSpc>
              <a:buNone/>
            </a:pPr>
            <a:r>
              <a:rPr lang="en-US" sz="1750" dirty="0">
                <a:solidFill>
                  <a:srgbClr val="405449"/>
                </a:solidFill>
                <a:latin typeface="Nobile" pitchFamily="34" charset="0"/>
                <a:ea typeface="Nobile" pitchFamily="34" charset="-122"/>
                <a:cs typeface="Nobile" pitchFamily="34" charset="-120"/>
              </a:rPr>
              <a:t>Crucial for accurate information, easier fact- checking, and mental well-being</a:t>
            </a:r>
            <a:endParaRPr lang="en-US" sz="1750" dirty="0"/>
          </a:p>
        </p:txBody>
      </p:sp>
      <p:sp>
        <p:nvSpPr>
          <p:cNvPr id="4" name="Text 2"/>
          <p:cNvSpPr/>
          <p:nvPr/>
        </p:nvSpPr>
        <p:spPr>
          <a:xfrm>
            <a:off x="793790" y="3794879"/>
            <a:ext cx="226814" cy="283488"/>
          </a:xfrm>
          <a:prstGeom prst="rect">
            <a:avLst/>
          </a:prstGeom>
          <a:noFill/>
          <a:ln/>
        </p:spPr>
        <p:txBody>
          <a:bodyPr wrap="none" lIns="0" tIns="0" rIns="0" bIns="0" rtlCol="0" anchor="t"/>
          <a:lstStyle/>
          <a:p>
            <a:pPr algn="l" indent="0" marL="0">
              <a:lnSpc>
                <a:spcPts val="2850"/>
              </a:lnSpc>
              <a:buNone/>
            </a:pPr>
            <a:r>
              <a:rPr lang="en-US" sz="1750" dirty="0">
                <a:solidFill>
                  <a:srgbClr val="405449"/>
                </a:solidFill>
                <a:latin typeface="Fraunces Light" pitchFamily="34" charset="0"/>
                <a:ea typeface="Fraunces Light" pitchFamily="34" charset="-122"/>
                <a:cs typeface="Fraunces Light" pitchFamily="34" charset="-120"/>
              </a:rPr>
              <a:t>01</a:t>
            </a:r>
            <a:endParaRPr lang="en-US" sz="1750" dirty="0"/>
          </a:p>
        </p:txBody>
      </p:sp>
      <p:sp>
        <p:nvSpPr>
          <p:cNvPr id="5" name="Shape 3"/>
          <p:cNvSpPr/>
          <p:nvPr/>
        </p:nvSpPr>
        <p:spPr>
          <a:xfrm>
            <a:off x="793790" y="4149923"/>
            <a:ext cx="4196358" cy="30480"/>
          </a:xfrm>
          <a:prstGeom prst="rect">
            <a:avLst/>
          </a:prstGeom>
          <a:solidFill>
            <a:srgbClr val="438951"/>
          </a:solidFill>
          <a:ln/>
        </p:spPr>
      </p:sp>
      <p:sp>
        <p:nvSpPr>
          <p:cNvPr id="6" name="Text 4"/>
          <p:cNvSpPr/>
          <p:nvPr/>
        </p:nvSpPr>
        <p:spPr>
          <a:xfrm>
            <a:off x="793790" y="4324231"/>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405449"/>
                </a:solidFill>
                <a:latin typeface="Fraunces Extra Bold" pitchFamily="34" charset="0"/>
                <a:ea typeface="Fraunces Extra Bold" pitchFamily="34" charset="-122"/>
                <a:cs typeface="Fraunces Extra Bold" pitchFamily="34" charset="-120"/>
              </a:rPr>
              <a:t>Assess Habits</a:t>
            </a:r>
            <a:endParaRPr lang="en-US" sz="2200" dirty="0"/>
          </a:p>
        </p:txBody>
      </p:sp>
      <p:sp>
        <p:nvSpPr>
          <p:cNvPr id="7" name="Text 5"/>
          <p:cNvSpPr/>
          <p:nvPr/>
        </p:nvSpPr>
        <p:spPr>
          <a:xfrm>
            <a:off x="793790" y="4814649"/>
            <a:ext cx="4196358" cy="1088708"/>
          </a:xfrm>
          <a:prstGeom prst="rect">
            <a:avLst/>
          </a:prstGeom>
          <a:noFill/>
          <a:ln/>
        </p:spPr>
        <p:txBody>
          <a:bodyPr wrap="square" lIns="0" tIns="0" rIns="0" bIns="0" rtlCol="0" anchor="t"/>
          <a:lstStyle/>
          <a:p>
            <a:pPr algn="l" indent="0" marL="0">
              <a:lnSpc>
                <a:spcPts val="2850"/>
              </a:lnSpc>
              <a:buNone/>
            </a:pPr>
            <a:r>
              <a:rPr lang="en-US" sz="1750" dirty="0">
                <a:solidFill>
                  <a:srgbClr val="405449"/>
                </a:solidFill>
                <a:latin typeface="Nobile" pitchFamily="34" charset="0"/>
                <a:ea typeface="Nobile" pitchFamily="34" charset="-122"/>
                <a:cs typeface="Nobile" pitchFamily="34" charset="-120"/>
              </a:rPr>
              <a:t>Evaluate your current news and social media consumption. Identify patterns indicating algorithmic influence.</a:t>
            </a:r>
            <a:endParaRPr lang="en-US" sz="1750" dirty="0"/>
          </a:p>
        </p:txBody>
      </p:sp>
      <p:sp>
        <p:nvSpPr>
          <p:cNvPr id="8" name="Text 6"/>
          <p:cNvSpPr/>
          <p:nvPr/>
        </p:nvSpPr>
        <p:spPr>
          <a:xfrm>
            <a:off x="5216962" y="3794879"/>
            <a:ext cx="226814" cy="283488"/>
          </a:xfrm>
          <a:prstGeom prst="rect">
            <a:avLst/>
          </a:prstGeom>
          <a:noFill/>
          <a:ln/>
        </p:spPr>
        <p:txBody>
          <a:bodyPr wrap="none" lIns="0" tIns="0" rIns="0" bIns="0" rtlCol="0" anchor="t"/>
          <a:lstStyle/>
          <a:p>
            <a:pPr algn="l" indent="0" marL="0">
              <a:lnSpc>
                <a:spcPts val="2850"/>
              </a:lnSpc>
              <a:buNone/>
            </a:pPr>
            <a:r>
              <a:rPr lang="en-US" sz="1750" dirty="0">
                <a:solidFill>
                  <a:srgbClr val="405449"/>
                </a:solidFill>
                <a:latin typeface="Fraunces Light" pitchFamily="34" charset="0"/>
                <a:ea typeface="Fraunces Light" pitchFamily="34" charset="-122"/>
                <a:cs typeface="Fraunces Light" pitchFamily="34" charset="-120"/>
              </a:rPr>
              <a:t>02</a:t>
            </a:r>
            <a:endParaRPr lang="en-US" sz="1750" dirty="0"/>
          </a:p>
        </p:txBody>
      </p:sp>
      <p:sp>
        <p:nvSpPr>
          <p:cNvPr id="9" name="Shape 7"/>
          <p:cNvSpPr/>
          <p:nvPr/>
        </p:nvSpPr>
        <p:spPr>
          <a:xfrm>
            <a:off x="5216962" y="4149923"/>
            <a:ext cx="4196358" cy="30480"/>
          </a:xfrm>
          <a:prstGeom prst="rect">
            <a:avLst/>
          </a:prstGeom>
          <a:solidFill>
            <a:srgbClr val="438951"/>
          </a:solidFill>
          <a:ln/>
        </p:spPr>
      </p:sp>
      <p:sp>
        <p:nvSpPr>
          <p:cNvPr id="10" name="Text 8"/>
          <p:cNvSpPr/>
          <p:nvPr/>
        </p:nvSpPr>
        <p:spPr>
          <a:xfrm>
            <a:off x="5216962" y="4324231"/>
            <a:ext cx="2870121" cy="354330"/>
          </a:xfrm>
          <a:prstGeom prst="rect">
            <a:avLst/>
          </a:prstGeom>
          <a:noFill/>
          <a:ln/>
        </p:spPr>
        <p:txBody>
          <a:bodyPr wrap="none" lIns="0" tIns="0" rIns="0" bIns="0" rtlCol="0" anchor="t"/>
          <a:lstStyle/>
          <a:p>
            <a:pPr algn="l" indent="0" marL="0">
              <a:lnSpc>
                <a:spcPts val="2750"/>
              </a:lnSpc>
              <a:buNone/>
            </a:pPr>
            <a:r>
              <a:rPr lang="en-US" sz="2200" b="1" dirty="0">
                <a:solidFill>
                  <a:srgbClr val="405449"/>
                </a:solidFill>
                <a:latin typeface="Fraunces Extra Bold" pitchFamily="34" charset="0"/>
                <a:ea typeface="Fraunces Extra Bold" pitchFamily="34" charset="-122"/>
                <a:cs typeface="Fraunces Extra Bold" pitchFamily="34" charset="-120"/>
              </a:rPr>
              <a:t>Explore News Types</a:t>
            </a:r>
            <a:endParaRPr lang="en-US" sz="2200" dirty="0"/>
          </a:p>
        </p:txBody>
      </p:sp>
      <p:sp>
        <p:nvSpPr>
          <p:cNvPr id="11" name="Text 9"/>
          <p:cNvSpPr/>
          <p:nvPr/>
        </p:nvSpPr>
        <p:spPr>
          <a:xfrm>
            <a:off x="5216962" y="4814649"/>
            <a:ext cx="4196358" cy="1088708"/>
          </a:xfrm>
          <a:prstGeom prst="rect">
            <a:avLst/>
          </a:prstGeom>
          <a:noFill/>
          <a:ln/>
        </p:spPr>
        <p:txBody>
          <a:bodyPr wrap="square" lIns="0" tIns="0" rIns="0" bIns="0" rtlCol="0" anchor="t"/>
          <a:lstStyle/>
          <a:p>
            <a:pPr algn="l" indent="0" marL="0">
              <a:lnSpc>
                <a:spcPts val="2850"/>
              </a:lnSpc>
              <a:buNone/>
            </a:pPr>
            <a:r>
              <a:rPr lang="en-US" sz="1750" dirty="0">
                <a:solidFill>
                  <a:srgbClr val="405449"/>
                </a:solidFill>
                <a:latin typeface="Nobile" pitchFamily="34" charset="0"/>
                <a:ea typeface="Nobile" pitchFamily="34" charset="-122"/>
                <a:cs typeface="Nobile" pitchFamily="34" charset="-120"/>
              </a:rPr>
              <a:t>Discuss media habits with others. Research and read from sources not frequently appearing in your feed.</a:t>
            </a:r>
            <a:endParaRPr lang="en-US" sz="1750" dirty="0"/>
          </a:p>
        </p:txBody>
      </p:sp>
      <p:sp>
        <p:nvSpPr>
          <p:cNvPr id="12" name="Text 10"/>
          <p:cNvSpPr/>
          <p:nvPr/>
        </p:nvSpPr>
        <p:spPr>
          <a:xfrm>
            <a:off x="9640133" y="3794879"/>
            <a:ext cx="226814" cy="283488"/>
          </a:xfrm>
          <a:prstGeom prst="rect">
            <a:avLst/>
          </a:prstGeom>
          <a:noFill/>
          <a:ln/>
        </p:spPr>
        <p:txBody>
          <a:bodyPr wrap="none" lIns="0" tIns="0" rIns="0" bIns="0" rtlCol="0" anchor="t"/>
          <a:lstStyle/>
          <a:p>
            <a:pPr algn="l" indent="0" marL="0">
              <a:lnSpc>
                <a:spcPts val="2850"/>
              </a:lnSpc>
              <a:buNone/>
            </a:pPr>
            <a:r>
              <a:rPr lang="en-US" sz="1750" dirty="0">
                <a:solidFill>
                  <a:srgbClr val="405449"/>
                </a:solidFill>
                <a:latin typeface="Fraunces Light" pitchFamily="34" charset="0"/>
                <a:ea typeface="Fraunces Light" pitchFamily="34" charset="-122"/>
                <a:cs typeface="Fraunces Light" pitchFamily="34" charset="-120"/>
              </a:rPr>
              <a:t>03</a:t>
            </a:r>
            <a:endParaRPr lang="en-US" sz="1750" dirty="0"/>
          </a:p>
        </p:txBody>
      </p:sp>
      <p:sp>
        <p:nvSpPr>
          <p:cNvPr id="13" name="Shape 11"/>
          <p:cNvSpPr/>
          <p:nvPr/>
        </p:nvSpPr>
        <p:spPr>
          <a:xfrm>
            <a:off x="9640133" y="4149923"/>
            <a:ext cx="4196358" cy="30480"/>
          </a:xfrm>
          <a:prstGeom prst="rect">
            <a:avLst/>
          </a:prstGeom>
          <a:solidFill>
            <a:srgbClr val="438951"/>
          </a:solidFill>
          <a:ln/>
        </p:spPr>
      </p:sp>
      <p:sp>
        <p:nvSpPr>
          <p:cNvPr id="14" name="Text 12"/>
          <p:cNvSpPr/>
          <p:nvPr/>
        </p:nvSpPr>
        <p:spPr>
          <a:xfrm>
            <a:off x="9640133" y="4324231"/>
            <a:ext cx="2890242" cy="354330"/>
          </a:xfrm>
          <a:prstGeom prst="rect">
            <a:avLst/>
          </a:prstGeom>
          <a:noFill/>
          <a:ln/>
        </p:spPr>
        <p:txBody>
          <a:bodyPr wrap="none" lIns="0" tIns="0" rIns="0" bIns="0" rtlCol="0" anchor="t"/>
          <a:lstStyle/>
          <a:p>
            <a:pPr algn="l" indent="0" marL="0">
              <a:lnSpc>
                <a:spcPts val="2750"/>
              </a:lnSpc>
              <a:buNone/>
            </a:pPr>
            <a:r>
              <a:rPr lang="en-US" sz="2200" b="1" dirty="0">
                <a:solidFill>
                  <a:srgbClr val="405449"/>
                </a:solidFill>
                <a:latin typeface="Fraunces Extra Bold" pitchFamily="34" charset="0"/>
                <a:ea typeface="Fraunces Extra Bold" pitchFamily="34" charset="-122"/>
                <a:cs typeface="Fraunces Extra Bold" pitchFamily="34" charset="-120"/>
              </a:rPr>
              <a:t>Diversify Resources</a:t>
            </a:r>
            <a:endParaRPr lang="en-US" sz="2200" dirty="0"/>
          </a:p>
        </p:txBody>
      </p:sp>
      <p:sp>
        <p:nvSpPr>
          <p:cNvPr id="15" name="Text 13"/>
          <p:cNvSpPr/>
          <p:nvPr/>
        </p:nvSpPr>
        <p:spPr>
          <a:xfrm>
            <a:off x="9640133" y="4814649"/>
            <a:ext cx="4196358" cy="1088708"/>
          </a:xfrm>
          <a:prstGeom prst="rect">
            <a:avLst/>
          </a:prstGeom>
          <a:noFill/>
          <a:ln/>
        </p:spPr>
        <p:txBody>
          <a:bodyPr wrap="square" lIns="0" tIns="0" rIns="0" bIns="0" rtlCol="0" anchor="t"/>
          <a:lstStyle/>
          <a:p>
            <a:pPr algn="l" indent="0" marL="0">
              <a:lnSpc>
                <a:spcPts val="2850"/>
              </a:lnSpc>
              <a:buNone/>
            </a:pPr>
            <a:r>
              <a:rPr lang="en-US" sz="1750" dirty="0">
                <a:solidFill>
                  <a:srgbClr val="405449"/>
                </a:solidFill>
                <a:latin typeface="Nobile" pitchFamily="34" charset="0"/>
                <a:ea typeface="Nobile" pitchFamily="34" charset="-122"/>
                <a:cs typeface="Nobile" pitchFamily="34" charset="-120"/>
              </a:rPr>
              <a:t>While social media is fine, don't rely solely on it. Seek accurate, non-sensationalized sources.</a:t>
            </a:r>
            <a:endParaRPr lang="en-US" sz="17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835235"/>
          </a:xfrm>
          <a:prstGeom prst="rect">
            <a:avLst/>
          </a:prstGeom>
        </p:spPr>
      </p:pic>
      <p:sp>
        <p:nvSpPr>
          <p:cNvPr id="3" name="Text 0"/>
          <p:cNvSpPr/>
          <p:nvPr/>
        </p:nvSpPr>
        <p:spPr>
          <a:xfrm>
            <a:off x="793790" y="3749516"/>
            <a:ext cx="8096964" cy="566976"/>
          </a:xfrm>
          <a:prstGeom prst="rect">
            <a:avLst/>
          </a:prstGeom>
          <a:noFill/>
          <a:ln/>
        </p:spPr>
        <p:txBody>
          <a:bodyPr wrap="none" lIns="0" tIns="0" rIns="0" bIns="0" rtlCol="0" anchor="t"/>
          <a:lstStyle/>
          <a:p>
            <a:pPr algn="l" indent="0" marL="0">
              <a:lnSpc>
                <a:spcPts val="4450"/>
              </a:lnSpc>
              <a:buNone/>
            </a:pPr>
            <a:r>
              <a:rPr lang="en-US" sz="3550" b="1" dirty="0">
                <a:solidFill>
                  <a:srgbClr val="3B4540"/>
                </a:solidFill>
                <a:latin typeface="Fraunces Extra Bold" pitchFamily="34" charset="0"/>
                <a:ea typeface="Fraunces Extra Bold" pitchFamily="34" charset="-122"/>
                <a:cs typeface="Fraunces Extra Bold" pitchFamily="34" charset="-120"/>
              </a:rPr>
              <a:t>Ensuring Credibility and Relevance</a:t>
            </a:r>
            <a:endParaRPr lang="en-US" sz="3550" dirty="0"/>
          </a:p>
        </p:txBody>
      </p:sp>
      <p:sp>
        <p:nvSpPr>
          <p:cNvPr id="4" name="Shape 1"/>
          <p:cNvSpPr/>
          <p:nvPr/>
        </p:nvSpPr>
        <p:spPr>
          <a:xfrm>
            <a:off x="793790" y="4911804"/>
            <a:ext cx="4196358" cy="2403396"/>
          </a:xfrm>
          <a:prstGeom prst="roundRect">
            <a:avLst>
              <a:gd name="adj" fmla="val 6087"/>
            </a:avLst>
          </a:prstGeom>
          <a:solidFill>
            <a:srgbClr val="FAFFFA"/>
          </a:solidFill>
          <a:ln/>
        </p:spPr>
      </p:sp>
      <p:sp>
        <p:nvSpPr>
          <p:cNvPr id="5" name="Shape 2"/>
          <p:cNvSpPr/>
          <p:nvPr/>
        </p:nvSpPr>
        <p:spPr>
          <a:xfrm>
            <a:off x="793790" y="4881324"/>
            <a:ext cx="4196358" cy="121920"/>
          </a:xfrm>
          <a:prstGeom prst="roundRect">
            <a:avLst>
              <a:gd name="adj" fmla="val 167442"/>
            </a:avLst>
          </a:prstGeom>
          <a:solidFill>
            <a:srgbClr val="438951"/>
          </a:solidFill>
          <a:ln/>
        </p:spPr>
      </p:sp>
      <p:sp>
        <p:nvSpPr>
          <p:cNvPr id="6" name="Shape 3"/>
          <p:cNvSpPr/>
          <p:nvPr/>
        </p:nvSpPr>
        <p:spPr>
          <a:xfrm>
            <a:off x="2551688" y="4571643"/>
            <a:ext cx="680442" cy="680442"/>
          </a:xfrm>
          <a:prstGeom prst="roundRect">
            <a:avLst>
              <a:gd name="adj" fmla="val 134383"/>
            </a:avLst>
          </a:prstGeom>
          <a:solidFill>
            <a:srgbClr val="438951"/>
          </a:solidFill>
          <a:ln/>
        </p:spPr>
      </p:sp>
      <p:sp>
        <p:nvSpPr>
          <p:cNvPr id="7" name="Text 4"/>
          <p:cNvSpPr/>
          <p:nvPr/>
        </p:nvSpPr>
        <p:spPr>
          <a:xfrm>
            <a:off x="2755761" y="4741783"/>
            <a:ext cx="272177" cy="340162"/>
          </a:xfrm>
          <a:prstGeom prst="rect">
            <a:avLst/>
          </a:prstGeom>
          <a:noFill/>
          <a:ln/>
        </p:spPr>
        <p:txBody>
          <a:bodyPr wrap="none" lIns="0" tIns="0" rIns="0" bIns="0" rtlCol="0" anchor="t"/>
          <a:lstStyle/>
          <a:p>
            <a:pPr algn="l" indent="0" marL="0">
              <a:lnSpc>
                <a:spcPts val="3400"/>
              </a:lnSpc>
              <a:buNone/>
            </a:pPr>
            <a:r>
              <a:rPr lang="en-US" sz="2100" b="1" dirty="0">
                <a:solidFill>
                  <a:srgbClr val="FFFFFF"/>
                </a:solidFill>
                <a:latin typeface="Fraunces Extra Bold" pitchFamily="34" charset="0"/>
                <a:ea typeface="Fraunces Extra Bold" pitchFamily="34" charset="-122"/>
                <a:cs typeface="Fraunces Extra Bold" pitchFamily="34" charset="-120"/>
              </a:rPr>
              <a:t>1</a:t>
            </a:r>
            <a:endParaRPr lang="en-US" sz="2100" dirty="0"/>
          </a:p>
        </p:txBody>
      </p:sp>
      <p:sp>
        <p:nvSpPr>
          <p:cNvPr id="8" name="Text 5"/>
          <p:cNvSpPr/>
          <p:nvPr/>
        </p:nvSpPr>
        <p:spPr>
          <a:xfrm>
            <a:off x="1051084" y="5478780"/>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405449"/>
                </a:solidFill>
                <a:latin typeface="Fraunces Extra Bold" pitchFamily="34" charset="0"/>
                <a:ea typeface="Fraunces Extra Bold" pitchFamily="34" charset="-122"/>
                <a:cs typeface="Fraunces Extra Bold" pitchFamily="34" charset="-120"/>
              </a:rPr>
              <a:t>Check Credibility</a:t>
            </a:r>
            <a:endParaRPr lang="en-US" sz="2200" dirty="0"/>
          </a:p>
        </p:txBody>
      </p:sp>
      <p:sp>
        <p:nvSpPr>
          <p:cNvPr id="9" name="Text 6"/>
          <p:cNvSpPr/>
          <p:nvPr/>
        </p:nvSpPr>
        <p:spPr>
          <a:xfrm>
            <a:off x="1051084" y="5969198"/>
            <a:ext cx="3681770" cy="1088708"/>
          </a:xfrm>
          <a:prstGeom prst="rect">
            <a:avLst/>
          </a:prstGeom>
          <a:noFill/>
          <a:ln/>
        </p:spPr>
        <p:txBody>
          <a:bodyPr wrap="square" lIns="0" tIns="0" rIns="0" bIns="0" rtlCol="0" anchor="t"/>
          <a:lstStyle/>
          <a:p>
            <a:pPr algn="l" indent="0" marL="0">
              <a:lnSpc>
                <a:spcPts val="2850"/>
              </a:lnSpc>
              <a:buNone/>
            </a:pPr>
            <a:r>
              <a:rPr lang="en-US" sz="1750" dirty="0">
                <a:solidFill>
                  <a:srgbClr val="405449"/>
                </a:solidFill>
                <a:latin typeface="Nobile" pitchFamily="34" charset="0"/>
                <a:ea typeface="Nobile" pitchFamily="34" charset="-122"/>
                <a:cs typeface="Nobile" pitchFamily="34" charset="-120"/>
              </a:rPr>
              <a:t>Read about topics from multiple sources, especially credible ones, to get a balanced view.</a:t>
            </a:r>
            <a:endParaRPr lang="en-US" sz="1750" dirty="0"/>
          </a:p>
        </p:txBody>
      </p:sp>
      <p:sp>
        <p:nvSpPr>
          <p:cNvPr id="10" name="Shape 7"/>
          <p:cNvSpPr/>
          <p:nvPr/>
        </p:nvSpPr>
        <p:spPr>
          <a:xfrm>
            <a:off x="5216962" y="4911804"/>
            <a:ext cx="4196358" cy="2403396"/>
          </a:xfrm>
          <a:prstGeom prst="roundRect">
            <a:avLst>
              <a:gd name="adj" fmla="val 6087"/>
            </a:avLst>
          </a:prstGeom>
          <a:solidFill>
            <a:srgbClr val="FAFFFA"/>
          </a:solidFill>
          <a:ln/>
        </p:spPr>
      </p:sp>
      <p:sp>
        <p:nvSpPr>
          <p:cNvPr id="11" name="Shape 8"/>
          <p:cNvSpPr/>
          <p:nvPr/>
        </p:nvSpPr>
        <p:spPr>
          <a:xfrm>
            <a:off x="5216962" y="4881324"/>
            <a:ext cx="4196358" cy="121920"/>
          </a:xfrm>
          <a:prstGeom prst="roundRect">
            <a:avLst>
              <a:gd name="adj" fmla="val 167442"/>
            </a:avLst>
          </a:prstGeom>
          <a:solidFill>
            <a:srgbClr val="438951"/>
          </a:solidFill>
          <a:ln/>
        </p:spPr>
      </p:sp>
      <p:sp>
        <p:nvSpPr>
          <p:cNvPr id="12" name="Shape 9"/>
          <p:cNvSpPr/>
          <p:nvPr/>
        </p:nvSpPr>
        <p:spPr>
          <a:xfrm>
            <a:off x="6974860" y="4571643"/>
            <a:ext cx="680442" cy="680442"/>
          </a:xfrm>
          <a:prstGeom prst="roundRect">
            <a:avLst>
              <a:gd name="adj" fmla="val 134383"/>
            </a:avLst>
          </a:prstGeom>
          <a:solidFill>
            <a:srgbClr val="438951"/>
          </a:solidFill>
          <a:ln/>
        </p:spPr>
      </p:sp>
      <p:sp>
        <p:nvSpPr>
          <p:cNvPr id="13" name="Text 10"/>
          <p:cNvSpPr/>
          <p:nvPr/>
        </p:nvSpPr>
        <p:spPr>
          <a:xfrm>
            <a:off x="7178933" y="4741783"/>
            <a:ext cx="272177" cy="340162"/>
          </a:xfrm>
          <a:prstGeom prst="rect">
            <a:avLst/>
          </a:prstGeom>
          <a:noFill/>
          <a:ln/>
        </p:spPr>
        <p:txBody>
          <a:bodyPr wrap="none" lIns="0" tIns="0" rIns="0" bIns="0" rtlCol="0" anchor="t"/>
          <a:lstStyle/>
          <a:p>
            <a:pPr algn="l" indent="0" marL="0">
              <a:lnSpc>
                <a:spcPts val="3400"/>
              </a:lnSpc>
              <a:buNone/>
            </a:pPr>
            <a:r>
              <a:rPr lang="en-US" sz="2100" b="1" dirty="0">
                <a:solidFill>
                  <a:srgbClr val="FFFFFF"/>
                </a:solidFill>
                <a:latin typeface="Fraunces Extra Bold" pitchFamily="34" charset="0"/>
                <a:ea typeface="Fraunces Extra Bold" pitchFamily="34" charset="-122"/>
                <a:cs typeface="Fraunces Extra Bold" pitchFamily="34" charset="-120"/>
              </a:rPr>
              <a:t>2</a:t>
            </a:r>
            <a:endParaRPr lang="en-US" sz="2100" dirty="0"/>
          </a:p>
        </p:txBody>
      </p:sp>
      <p:sp>
        <p:nvSpPr>
          <p:cNvPr id="14" name="Text 11"/>
          <p:cNvSpPr/>
          <p:nvPr/>
        </p:nvSpPr>
        <p:spPr>
          <a:xfrm>
            <a:off x="5474256" y="5478780"/>
            <a:ext cx="3017520" cy="354330"/>
          </a:xfrm>
          <a:prstGeom prst="rect">
            <a:avLst/>
          </a:prstGeom>
          <a:noFill/>
          <a:ln/>
        </p:spPr>
        <p:txBody>
          <a:bodyPr wrap="none" lIns="0" tIns="0" rIns="0" bIns="0" rtlCol="0" anchor="t"/>
          <a:lstStyle/>
          <a:p>
            <a:pPr algn="l" indent="0" marL="0">
              <a:lnSpc>
                <a:spcPts val="2750"/>
              </a:lnSpc>
              <a:buNone/>
            </a:pPr>
            <a:r>
              <a:rPr lang="en-US" sz="2200" b="1" dirty="0">
                <a:solidFill>
                  <a:srgbClr val="405449"/>
                </a:solidFill>
                <a:latin typeface="Fraunces Extra Bold" pitchFamily="34" charset="0"/>
                <a:ea typeface="Fraunces Extra Bold" pitchFamily="34" charset="-122"/>
                <a:cs typeface="Fraunces Extra Bold" pitchFamily="34" charset="-120"/>
              </a:rPr>
              <a:t>Seek Opposing Views</a:t>
            </a:r>
            <a:endParaRPr lang="en-US" sz="2200" dirty="0"/>
          </a:p>
        </p:txBody>
      </p:sp>
      <p:sp>
        <p:nvSpPr>
          <p:cNvPr id="15" name="Text 12"/>
          <p:cNvSpPr/>
          <p:nvPr/>
        </p:nvSpPr>
        <p:spPr>
          <a:xfrm>
            <a:off x="5474256" y="5969198"/>
            <a:ext cx="3681770" cy="1088708"/>
          </a:xfrm>
          <a:prstGeom prst="rect">
            <a:avLst/>
          </a:prstGeom>
          <a:noFill/>
          <a:ln/>
        </p:spPr>
        <p:txBody>
          <a:bodyPr wrap="square" lIns="0" tIns="0" rIns="0" bIns="0" rtlCol="0" anchor="t"/>
          <a:lstStyle/>
          <a:p>
            <a:pPr algn="l" indent="0" marL="0">
              <a:lnSpc>
                <a:spcPts val="2850"/>
              </a:lnSpc>
              <a:buNone/>
            </a:pPr>
            <a:r>
              <a:rPr lang="en-US" sz="1750" dirty="0">
                <a:solidFill>
                  <a:srgbClr val="405449"/>
                </a:solidFill>
                <a:latin typeface="Nobile" pitchFamily="34" charset="0"/>
                <a:ea typeface="Nobile" pitchFamily="34" charset="-122"/>
                <a:cs typeface="Nobile" pitchFamily="34" charset="-120"/>
              </a:rPr>
              <a:t>Actively look for different perspectives to form an accurate opinion on an issue.</a:t>
            </a:r>
            <a:endParaRPr lang="en-US" sz="1750" dirty="0"/>
          </a:p>
        </p:txBody>
      </p:sp>
      <p:sp>
        <p:nvSpPr>
          <p:cNvPr id="16" name="Shape 13"/>
          <p:cNvSpPr/>
          <p:nvPr/>
        </p:nvSpPr>
        <p:spPr>
          <a:xfrm>
            <a:off x="9640133" y="4911804"/>
            <a:ext cx="4196358" cy="2403396"/>
          </a:xfrm>
          <a:prstGeom prst="roundRect">
            <a:avLst>
              <a:gd name="adj" fmla="val 6087"/>
            </a:avLst>
          </a:prstGeom>
          <a:solidFill>
            <a:srgbClr val="FAFFFA"/>
          </a:solidFill>
          <a:ln/>
        </p:spPr>
      </p:sp>
      <p:sp>
        <p:nvSpPr>
          <p:cNvPr id="17" name="Shape 14"/>
          <p:cNvSpPr/>
          <p:nvPr/>
        </p:nvSpPr>
        <p:spPr>
          <a:xfrm>
            <a:off x="9640133" y="4881324"/>
            <a:ext cx="4196358" cy="121920"/>
          </a:xfrm>
          <a:prstGeom prst="roundRect">
            <a:avLst>
              <a:gd name="adj" fmla="val 167442"/>
            </a:avLst>
          </a:prstGeom>
          <a:solidFill>
            <a:srgbClr val="438951"/>
          </a:solidFill>
          <a:ln/>
        </p:spPr>
      </p:sp>
      <p:sp>
        <p:nvSpPr>
          <p:cNvPr id="18" name="Shape 15"/>
          <p:cNvSpPr/>
          <p:nvPr/>
        </p:nvSpPr>
        <p:spPr>
          <a:xfrm>
            <a:off x="11398032" y="4571643"/>
            <a:ext cx="680442" cy="680442"/>
          </a:xfrm>
          <a:prstGeom prst="roundRect">
            <a:avLst>
              <a:gd name="adj" fmla="val 134383"/>
            </a:avLst>
          </a:prstGeom>
          <a:solidFill>
            <a:srgbClr val="438951"/>
          </a:solidFill>
          <a:ln/>
        </p:spPr>
      </p:sp>
      <p:sp>
        <p:nvSpPr>
          <p:cNvPr id="19" name="Text 16"/>
          <p:cNvSpPr/>
          <p:nvPr/>
        </p:nvSpPr>
        <p:spPr>
          <a:xfrm>
            <a:off x="11602105" y="4741783"/>
            <a:ext cx="272177" cy="340162"/>
          </a:xfrm>
          <a:prstGeom prst="rect">
            <a:avLst/>
          </a:prstGeom>
          <a:noFill/>
          <a:ln/>
        </p:spPr>
        <p:txBody>
          <a:bodyPr wrap="none" lIns="0" tIns="0" rIns="0" bIns="0" rtlCol="0" anchor="t"/>
          <a:lstStyle/>
          <a:p>
            <a:pPr algn="l" indent="0" marL="0">
              <a:lnSpc>
                <a:spcPts val="3400"/>
              </a:lnSpc>
              <a:buNone/>
            </a:pPr>
            <a:r>
              <a:rPr lang="en-US" sz="2100" b="1" dirty="0">
                <a:solidFill>
                  <a:srgbClr val="FFFFFF"/>
                </a:solidFill>
                <a:latin typeface="Fraunces Extra Bold" pitchFamily="34" charset="0"/>
                <a:ea typeface="Fraunces Extra Bold" pitchFamily="34" charset="-122"/>
                <a:cs typeface="Fraunces Extra Bold" pitchFamily="34" charset="-120"/>
              </a:rPr>
              <a:t>3</a:t>
            </a:r>
            <a:endParaRPr lang="en-US" sz="2100" dirty="0"/>
          </a:p>
        </p:txBody>
      </p:sp>
      <p:sp>
        <p:nvSpPr>
          <p:cNvPr id="20" name="Text 17"/>
          <p:cNvSpPr/>
          <p:nvPr/>
        </p:nvSpPr>
        <p:spPr>
          <a:xfrm>
            <a:off x="9897427" y="5478780"/>
            <a:ext cx="2888694" cy="354330"/>
          </a:xfrm>
          <a:prstGeom prst="rect">
            <a:avLst/>
          </a:prstGeom>
          <a:noFill/>
          <a:ln/>
        </p:spPr>
        <p:txBody>
          <a:bodyPr wrap="none" lIns="0" tIns="0" rIns="0" bIns="0" rtlCol="0" anchor="t"/>
          <a:lstStyle/>
          <a:p>
            <a:pPr algn="l" indent="0" marL="0">
              <a:lnSpc>
                <a:spcPts val="2750"/>
              </a:lnSpc>
              <a:buNone/>
            </a:pPr>
            <a:r>
              <a:rPr lang="en-US" sz="2200" b="1" dirty="0">
                <a:solidFill>
                  <a:srgbClr val="405449"/>
                </a:solidFill>
                <a:latin typeface="Fraunces Extra Bold" pitchFamily="34" charset="0"/>
                <a:ea typeface="Fraunces Extra Bold" pitchFamily="34" charset="-122"/>
                <a:cs typeface="Fraunces Extra Bold" pitchFamily="34" charset="-120"/>
              </a:rPr>
              <a:t>Focus on Usefulness</a:t>
            </a:r>
            <a:endParaRPr lang="en-US" sz="2200" dirty="0"/>
          </a:p>
        </p:txBody>
      </p:sp>
      <p:sp>
        <p:nvSpPr>
          <p:cNvPr id="21" name="Text 18"/>
          <p:cNvSpPr/>
          <p:nvPr/>
        </p:nvSpPr>
        <p:spPr>
          <a:xfrm>
            <a:off x="9897427" y="5969198"/>
            <a:ext cx="3681770" cy="1088708"/>
          </a:xfrm>
          <a:prstGeom prst="rect">
            <a:avLst/>
          </a:prstGeom>
          <a:noFill/>
          <a:ln/>
        </p:spPr>
        <p:txBody>
          <a:bodyPr wrap="square" lIns="0" tIns="0" rIns="0" bIns="0" rtlCol="0" anchor="t"/>
          <a:lstStyle/>
          <a:p>
            <a:pPr algn="l" indent="0" marL="0">
              <a:lnSpc>
                <a:spcPts val="2850"/>
              </a:lnSpc>
              <a:buNone/>
            </a:pPr>
            <a:r>
              <a:rPr lang="en-US" sz="1750" dirty="0">
                <a:solidFill>
                  <a:srgbClr val="405449"/>
                </a:solidFill>
                <a:latin typeface="Nobile" pitchFamily="34" charset="0"/>
                <a:ea typeface="Nobile" pitchFamily="34" charset="-122"/>
                <a:cs typeface="Nobile" pitchFamily="34" charset="-120"/>
              </a:rPr>
              <a:t>Prioritize news that genuinely interests you from reputable sources, avoiding clickbait.</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2155865"/>
            <a:ext cx="8027551" cy="566976"/>
          </a:xfrm>
          <a:prstGeom prst="rect">
            <a:avLst/>
          </a:prstGeom>
          <a:noFill/>
          <a:ln/>
        </p:spPr>
        <p:txBody>
          <a:bodyPr wrap="none" lIns="0" tIns="0" rIns="0" bIns="0" rtlCol="0" anchor="t"/>
          <a:lstStyle/>
          <a:p>
            <a:pPr algn="l" indent="0" marL="0">
              <a:lnSpc>
                <a:spcPts val="4450"/>
              </a:lnSpc>
              <a:buNone/>
            </a:pPr>
            <a:r>
              <a:rPr lang="en-US" sz="3550" b="1" dirty="0">
                <a:solidFill>
                  <a:srgbClr val="3B4540"/>
                </a:solidFill>
                <a:latin typeface="Fraunces Extra Bold" pitchFamily="34" charset="0"/>
                <a:ea typeface="Fraunces Extra Bold" pitchFamily="34" charset="-122"/>
                <a:cs typeface="Fraunces Extra Bold" pitchFamily="34" charset="-120"/>
              </a:rPr>
              <a:t>Key Questions for Self-Assessment</a:t>
            </a:r>
            <a:endParaRPr lang="en-US" sz="3550" dirty="0"/>
          </a:p>
        </p:txBody>
      </p:sp>
      <p:sp>
        <p:nvSpPr>
          <p:cNvPr id="3" name="Text 1"/>
          <p:cNvSpPr/>
          <p:nvPr/>
        </p:nvSpPr>
        <p:spPr>
          <a:xfrm>
            <a:off x="793790" y="3176468"/>
            <a:ext cx="13042821"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405449"/>
                </a:solidFill>
                <a:latin typeface="Nobile" pitchFamily="34" charset="0"/>
                <a:ea typeface="Nobile" pitchFamily="34" charset="-122"/>
                <a:cs typeface="Nobile" pitchFamily="34" charset="-120"/>
              </a:rPr>
              <a:t>Am I using a wide range of different sources?</a:t>
            </a:r>
            <a:endParaRPr lang="en-US" sz="1750" dirty="0"/>
          </a:p>
        </p:txBody>
      </p:sp>
      <p:sp>
        <p:nvSpPr>
          <p:cNvPr id="4" name="Text 2"/>
          <p:cNvSpPr/>
          <p:nvPr/>
        </p:nvSpPr>
        <p:spPr>
          <a:xfrm>
            <a:off x="793790" y="3618667"/>
            <a:ext cx="13042821"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405449"/>
                </a:solidFill>
                <a:latin typeface="Nobile" pitchFamily="34" charset="0"/>
                <a:ea typeface="Nobile" pitchFamily="34" charset="-122"/>
                <a:cs typeface="Nobile" pitchFamily="34" charset="-120"/>
              </a:rPr>
              <a:t>Is the news I’m reading interesting to me?</a:t>
            </a:r>
            <a:endParaRPr lang="en-US" sz="1750" dirty="0"/>
          </a:p>
        </p:txBody>
      </p:sp>
      <p:sp>
        <p:nvSpPr>
          <p:cNvPr id="5" name="Text 3"/>
          <p:cNvSpPr/>
          <p:nvPr/>
        </p:nvSpPr>
        <p:spPr>
          <a:xfrm>
            <a:off x="793790" y="4060865"/>
            <a:ext cx="13042821"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405449"/>
                </a:solidFill>
                <a:latin typeface="Nobile" pitchFamily="34" charset="0"/>
                <a:ea typeface="Nobile" pitchFamily="34" charset="-122"/>
                <a:cs typeface="Nobile" pitchFamily="34" charset="-120"/>
              </a:rPr>
              <a:t>Am I aware that even though sensationalized stories are interesting, exciting, or infuriating, they can also be false?</a:t>
            </a:r>
            <a:endParaRPr lang="en-US" sz="1750" dirty="0"/>
          </a:p>
        </p:txBody>
      </p:sp>
      <p:sp>
        <p:nvSpPr>
          <p:cNvPr id="6" name="Text 4"/>
          <p:cNvSpPr/>
          <p:nvPr/>
        </p:nvSpPr>
        <p:spPr>
          <a:xfrm>
            <a:off x="793790" y="4503063"/>
            <a:ext cx="13042821"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405449"/>
                </a:solidFill>
                <a:latin typeface="Nobile" pitchFamily="34" charset="0"/>
                <a:ea typeface="Nobile" pitchFamily="34" charset="-122"/>
                <a:cs typeface="Nobile" pitchFamily="34" charset="-120"/>
              </a:rPr>
              <a:t>Is the news I am reading well-researched, credible, and using legitimate resources in their articles?</a:t>
            </a:r>
            <a:endParaRPr lang="en-US" sz="1750" dirty="0"/>
          </a:p>
        </p:txBody>
      </p:sp>
      <p:sp>
        <p:nvSpPr>
          <p:cNvPr id="7" name="Text 5"/>
          <p:cNvSpPr/>
          <p:nvPr/>
        </p:nvSpPr>
        <p:spPr>
          <a:xfrm>
            <a:off x="793790" y="4945261"/>
            <a:ext cx="13042821"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405449"/>
                </a:solidFill>
                <a:latin typeface="Nobile" pitchFamily="34" charset="0"/>
                <a:ea typeface="Nobile" pitchFamily="34" charset="-122"/>
                <a:cs typeface="Nobile" pitchFamily="34" charset="-120"/>
              </a:rPr>
              <a:t>Am I using different apps and publishers to get my news?</a:t>
            </a:r>
            <a:endParaRPr lang="en-US" sz="1750" dirty="0"/>
          </a:p>
        </p:txBody>
      </p:sp>
      <p:sp>
        <p:nvSpPr>
          <p:cNvPr id="8" name="Text 6"/>
          <p:cNvSpPr/>
          <p:nvPr/>
        </p:nvSpPr>
        <p:spPr>
          <a:xfrm>
            <a:off x="4039195" y="5648325"/>
            <a:ext cx="6552009" cy="425291"/>
          </a:xfrm>
          <a:prstGeom prst="rect">
            <a:avLst/>
          </a:prstGeom>
          <a:noFill/>
          <a:ln/>
        </p:spPr>
        <p:txBody>
          <a:bodyPr wrap="none" lIns="0" tIns="0" rIns="0" bIns="0" rtlCol="0" anchor="t"/>
          <a:lstStyle/>
          <a:p>
            <a:pPr algn="ctr" indent="0" marL="0">
              <a:lnSpc>
                <a:spcPts val="3300"/>
              </a:lnSpc>
              <a:buNone/>
            </a:pPr>
            <a:r>
              <a:rPr lang="en-US" sz="2650" b="1" dirty="0">
                <a:solidFill>
                  <a:srgbClr val="3B4540"/>
                </a:solidFill>
                <a:latin typeface="Fraunces Extra Bold" pitchFamily="34" charset="0"/>
                <a:ea typeface="Fraunces Extra Bold" pitchFamily="34" charset="-122"/>
                <a:cs typeface="Fraunces Extra Bold" pitchFamily="34" charset="-120"/>
              </a:rPr>
              <a:t>And sometimes, you just need a break.</a:t>
            </a:r>
            <a:endParaRPr lang="en-US" sz="26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11</Slides>
  <Notes>11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2025-09-11T12:47:13Z</dcterms:created>
  <dcterms:modified xsi:type="dcterms:W3CDTF">2025-09-11T12:47:13Z</dcterms:modified>
</cp:coreProperties>
</file>