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notesMasterIdLst>
    <p:notesMasterId r:id="rId13"/>
  </p:notesMasterIdLst>
  <p:sldSz cx="14630400" cy="8229600"/>
  <p:notesSz cx="8229600" cy="14630400"/>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notesMaster" Target="notesMasters/notesMaster1.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sp>
      <p:sp>
        <p:nvSpPr>
          <p:cNvPr id="3" name="Shape 1"/>
          <p:cNvSpPr/>
          <p:nvPr/>
        </p:nvSpPr>
        <p:spPr>
          <a:xfrm>
            <a:off x="0" y="0"/>
            <a:ext cx="14630400" cy="8229600"/>
          </a:xfrm>
          <a:prstGeom prst="rect">
            <a:avLst/>
          </a:prstGeom>
          <a:solidFill>
            <a:srgbClr val="403234"/>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sp>
      <p:sp>
        <p:nvSpPr>
          <p:cNvPr id="3" name="Shape 1"/>
          <p:cNvSpPr/>
          <p:nvPr/>
        </p:nvSpPr>
        <p:spPr>
          <a:xfrm>
            <a:off x="0" y="0"/>
            <a:ext cx="14630400" cy="8229600"/>
          </a:xfrm>
          <a:prstGeom prst="rect">
            <a:avLst/>
          </a:prstGeom>
          <a:solidFill>
            <a:srgbClr val="403234"/>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sp>
      <p:sp>
        <p:nvSpPr>
          <p:cNvPr id="3" name="Shape 1"/>
          <p:cNvSpPr/>
          <p:nvPr/>
        </p:nvSpPr>
        <p:spPr>
          <a:xfrm>
            <a:off x="0" y="0"/>
            <a:ext cx="14630400" cy="8229600"/>
          </a:xfrm>
          <a:prstGeom prst="rect">
            <a:avLst/>
          </a:prstGeom>
          <a:solidFill>
            <a:srgbClr val="403234"/>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sp>
      <p:sp>
        <p:nvSpPr>
          <p:cNvPr id="3" name="Shape 1"/>
          <p:cNvSpPr/>
          <p:nvPr/>
        </p:nvSpPr>
        <p:spPr>
          <a:xfrm>
            <a:off x="0" y="0"/>
            <a:ext cx="14630400" cy="8229600"/>
          </a:xfrm>
          <a:prstGeom prst="rect">
            <a:avLst/>
          </a:prstGeom>
          <a:solidFill>
            <a:srgbClr val="403234"/>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sp>
      <p:sp>
        <p:nvSpPr>
          <p:cNvPr id="3" name="Shape 1"/>
          <p:cNvSpPr/>
          <p:nvPr/>
        </p:nvSpPr>
        <p:spPr>
          <a:xfrm>
            <a:off x="0" y="0"/>
            <a:ext cx="14630400" cy="8229600"/>
          </a:xfrm>
          <a:prstGeom prst="rect">
            <a:avLst/>
          </a:prstGeom>
          <a:solidFill>
            <a:srgbClr val="403234"/>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sp>
      <p:sp>
        <p:nvSpPr>
          <p:cNvPr id="3" name="Shape 1"/>
          <p:cNvSpPr/>
          <p:nvPr/>
        </p:nvSpPr>
        <p:spPr>
          <a:xfrm>
            <a:off x="0" y="0"/>
            <a:ext cx="14630400" cy="8229600"/>
          </a:xfrm>
          <a:prstGeom prst="rect">
            <a:avLst/>
          </a:prstGeom>
          <a:solidFill>
            <a:srgbClr val="403234"/>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sp>
      <p:sp>
        <p:nvSpPr>
          <p:cNvPr id="3" name="Shape 1"/>
          <p:cNvSpPr/>
          <p:nvPr/>
        </p:nvSpPr>
        <p:spPr>
          <a:xfrm>
            <a:off x="0" y="0"/>
            <a:ext cx="14630400" cy="8229600"/>
          </a:xfrm>
          <a:prstGeom prst="rect">
            <a:avLst/>
          </a:prstGeom>
          <a:solidFill>
            <a:srgbClr val="403234"/>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sp>
      <p:sp>
        <p:nvSpPr>
          <p:cNvPr id="3" name="Shape 1"/>
          <p:cNvSpPr/>
          <p:nvPr/>
        </p:nvSpPr>
        <p:spPr>
          <a:xfrm>
            <a:off x="0" y="0"/>
            <a:ext cx="14630400" cy="8229600"/>
          </a:xfrm>
          <a:prstGeom prst="rect">
            <a:avLst/>
          </a:prstGeom>
          <a:solidFill>
            <a:srgbClr val="403234"/>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sp>
      <p:sp>
        <p:nvSpPr>
          <p:cNvPr id="3" name="Shape 1"/>
          <p:cNvSpPr/>
          <p:nvPr/>
        </p:nvSpPr>
        <p:spPr>
          <a:xfrm>
            <a:off x="0" y="0"/>
            <a:ext cx="14630400" cy="8229600"/>
          </a:xfrm>
          <a:prstGeom prst="rect">
            <a:avLst/>
          </a:prstGeom>
          <a:solidFill>
            <a:srgbClr val="403234"/>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sp>
      <p:sp>
        <p:nvSpPr>
          <p:cNvPr id="3" name="Shape 1"/>
          <p:cNvSpPr/>
          <p:nvPr/>
        </p:nvSpPr>
        <p:spPr>
          <a:xfrm>
            <a:off x="0" y="0"/>
            <a:ext cx="14630400" cy="8229600"/>
          </a:xfrm>
          <a:prstGeom prst="rect">
            <a:avLst/>
          </a:prstGeom>
          <a:solidFill>
            <a:srgbClr val="403234"/>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2C2B3"/>
          </a:solidFill>
          <a:ln/>
        </p:spPr>
      </p:sp>
      <p:sp>
        <p:nvSpPr>
          <p:cNvPr id="3" name="Shape 1"/>
          <p:cNvSpPr/>
          <p:nvPr/>
        </p:nvSpPr>
        <p:spPr>
          <a:xfrm>
            <a:off x="0" y="0"/>
            <a:ext cx="14630400" cy="8229600"/>
          </a:xfrm>
          <a:prstGeom prst="rect">
            <a:avLst/>
          </a:prstGeom>
          <a:solidFill>
            <a:srgbClr val="403234"/>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2.xml"/><Relationship Id="rId3"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slideLayout" Target="../slideLayouts/slideLayout5.xml"/><Relationship Id="rId5"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slideLayout" Target="../slideLayouts/slideLayout6.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slideLayout" Target="../slideLayouts/slideLayout8.xml"/><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slideLayout" Target="../slideLayouts/slideLayout9.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pic>
        <p:nvPicPr>
          <p:cNvPr id="3" name="Image 1" descr="preencoded.png">    </p:cNvPr>
          <p:cNvPicPr>
            <a:picLocks noChangeAspect="1"/>
          </p:cNvPicPr>
          <p:nvPr/>
        </p:nvPicPr>
        <p:blipFill>
          <a:blip r:embed="rId2"/>
          <a:stretch>
            <a:fillRect/>
          </a:stretch>
        </p:blipFill>
        <p:spPr>
          <a:xfrm>
            <a:off x="6280190" y="2147411"/>
            <a:ext cx="1473994" cy="1473994"/>
          </a:xfrm>
          <a:prstGeom prst="rect">
            <a:avLst/>
          </a:prstGeom>
        </p:spPr>
      </p:pic>
      <p:sp>
        <p:nvSpPr>
          <p:cNvPr id="4" name="Text 0"/>
          <p:cNvSpPr/>
          <p:nvPr/>
        </p:nvSpPr>
        <p:spPr>
          <a:xfrm>
            <a:off x="8315206" y="2119074"/>
            <a:ext cx="5528905" cy="708660"/>
          </a:xfrm>
          <a:prstGeom prst="rect">
            <a:avLst/>
          </a:prstGeom>
          <a:noFill/>
          <a:ln/>
        </p:spPr>
        <p:txBody>
          <a:bodyPr wrap="square" lIns="0" tIns="0" rIns="0" bIns="0" rtlCol="0" anchor="t"/>
          <a:lstStyle/>
          <a:p>
            <a:pPr algn="ctr" indent="0" marL="0">
              <a:lnSpc>
                <a:spcPts val="2750"/>
              </a:lnSpc>
              <a:buNone/>
            </a:pPr>
            <a:r>
              <a:rPr lang="en-US" sz="2200" b="1" dirty="0">
                <a:solidFill>
                  <a:srgbClr val="FFF8F5"/>
                </a:solidFill>
                <a:latin typeface="Noto Serif HK Bold" pitchFamily="34" charset="0"/>
                <a:ea typeface="Noto Serif HK Bold" pitchFamily="34" charset="-122"/>
                <a:cs typeface="Noto Serif HK Bold" pitchFamily="34" charset="-120"/>
              </a:rPr>
              <a:t>MEDIActive Youth: Informing the Balkans</a:t>
            </a:r>
            <a:endParaRPr lang="en-US" sz="2200" dirty="0"/>
          </a:p>
        </p:txBody>
      </p:sp>
      <p:sp>
        <p:nvSpPr>
          <p:cNvPr id="5" name="Text 1"/>
          <p:cNvSpPr/>
          <p:nvPr/>
        </p:nvSpPr>
        <p:spPr>
          <a:xfrm>
            <a:off x="6280190" y="4216718"/>
            <a:ext cx="7556421" cy="1417558"/>
          </a:xfrm>
          <a:prstGeom prst="rect">
            <a:avLst/>
          </a:prstGeom>
          <a:noFill/>
          <a:ln/>
        </p:spPr>
        <p:txBody>
          <a:bodyPr wrap="square" lIns="0" tIns="0" rIns="0" bIns="0" rtlCol="0" anchor="t"/>
          <a:lstStyle/>
          <a:p>
            <a:pPr algn="l" indent="0" marL="0">
              <a:lnSpc>
                <a:spcPts val="5550"/>
              </a:lnSpc>
              <a:buNone/>
            </a:pPr>
            <a:r>
              <a:rPr lang="en-US" sz="4450" b="1" dirty="0">
                <a:solidFill>
                  <a:srgbClr val="FFF8F5"/>
                </a:solidFill>
                <a:latin typeface="Noto Serif HK Bold" pitchFamily="34" charset="0"/>
                <a:ea typeface="Noto Serif HK Bold" pitchFamily="34" charset="-122"/>
                <a:cs typeface="Noto Serif HK Bold" pitchFamily="34" charset="-120"/>
              </a:rPr>
              <a:t>Post-Truth &amp; Information Disorder</a:t>
            </a:r>
            <a:endParaRPr lang="en-US" sz="4450" dirty="0"/>
          </a:p>
        </p:txBody>
      </p:sp>
      <p:sp>
        <p:nvSpPr>
          <p:cNvPr id="6" name="Text 2"/>
          <p:cNvSpPr/>
          <p:nvPr/>
        </p:nvSpPr>
        <p:spPr>
          <a:xfrm>
            <a:off x="6280190" y="5974437"/>
            <a:ext cx="7556421" cy="362903"/>
          </a:xfrm>
          <a:prstGeom prst="rect">
            <a:avLst/>
          </a:prstGeom>
          <a:noFill/>
          <a:ln/>
        </p:spPr>
        <p:txBody>
          <a:bodyPr wrap="none" lIns="0" tIns="0" rIns="0" bIns="0" rtlCol="0" anchor="t"/>
          <a:lstStyle/>
          <a:p>
            <a:pPr algn="l" indent="0" marL="0">
              <a:lnSpc>
                <a:spcPts val="2850"/>
              </a:lnSpc>
              <a:buNone/>
            </a:pPr>
            <a:r>
              <a:rPr lang="en-US" sz="1750" dirty="0">
                <a:solidFill>
                  <a:srgbClr val="D3C9C5"/>
                </a:solidFill>
                <a:latin typeface="Noto Serif HK" pitchFamily="34" charset="0"/>
                <a:ea typeface="Noto Serif HK" pitchFamily="34" charset="-122"/>
                <a:cs typeface="Noto Serif HK" pitchFamily="34" charset="-120"/>
              </a:rPr>
              <a:t>Navigating the complex landscape of information in the digital age.</a:t>
            </a:r>
            <a:endParaRPr lang="en-US" sz="1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1529120"/>
            <a:ext cx="7556421" cy="1417558"/>
          </a:xfrm>
          <a:prstGeom prst="rect">
            <a:avLst/>
          </a:prstGeom>
          <a:noFill/>
          <a:ln/>
        </p:spPr>
        <p:txBody>
          <a:bodyPr wrap="square" lIns="0" tIns="0" rIns="0" bIns="0" rtlCol="0" anchor="t"/>
          <a:lstStyle/>
          <a:p>
            <a:pPr algn="l" indent="0" marL="0">
              <a:lnSpc>
                <a:spcPts val="5550"/>
              </a:lnSpc>
              <a:buNone/>
            </a:pPr>
            <a:r>
              <a:rPr lang="en-US" sz="4450" b="1" dirty="0">
                <a:solidFill>
                  <a:srgbClr val="FFF8F5"/>
                </a:solidFill>
                <a:latin typeface="Noto Serif HK Bold" pitchFamily="34" charset="0"/>
                <a:ea typeface="Noto Serif HK Bold" pitchFamily="34" charset="-122"/>
                <a:cs typeface="Noto Serif HK Bold" pitchFamily="34" charset="-120"/>
              </a:rPr>
              <a:t>Fostering an Informed Future</a:t>
            </a:r>
            <a:endParaRPr lang="en-US" sz="4450" dirty="0"/>
          </a:p>
        </p:txBody>
      </p:sp>
      <p:sp>
        <p:nvSpPr>
          <p:cNvPr id="4" name="Text 1"/>
          <p:cNvSpPr/>
          <p:nvPr/>
        </p:nvSpPr>
        <p:spPr>
          <a:xfrm>
            <a:off x="6280190" y="3286839"/>
            <a:ext cx="7556421" cy="1088708"/>
          </a:xfrm>
          <a:prstGeom prst="rect">
            <a:avLst/>
          </a:prstGeom>
          <a:noFill/>
          <a:ln/>
        </p:spPr>
        <p:txBody>
          <a:bodyPr wrap="square" lIns="0" tIns="0" rIns="0" bIns="0" rtlCol="0" anchor="t"/>
          <a:lstStyle/>
          <a:p>
            <a:pPr algn="l" indent="0" marL="0">
              <a:lnSpc>
                <a:spcPts val="2850"/>
              </a:lnSpc>
              <a:buNone/>
            </a:pPr>
            <a:r>
              <a:rPr lang="en-US" sz="1750" dirty="0">
                <a:solidFill>
                  <a:srgbClr val="D3C9C5"/>
                </a:solidFill>
                <a:latin typeface="Noto Serif HK" pitchFamily="34" charset="0"/>
                <a:ea typeface="Noto Serif HK" pitchFamily="34" charset="-122"/>
                <a:cs typeface="Noto Serif HK" pitchFamily="34" charset="-120"/>
              </a:rPr>
              <a:t>Information disorder poses a complex challenge in our interconnected world, encompassing everything from unintentional misinformation to malicious disinformation and manipulation.</a:t>
            </a:r>
            <a:endParaRPr lang="en-US" sz="1750" dirty="0"/>
          </a:p>
        </p:txBody>
      </p:sp>
      <p:sp>
        <p:nvSpPr>
          <p:cNvPr id="5" name="Text 2"/>
          <p:cNvSpPr/>
          <p:nvPr/>
        </p:nvSpPr>
        <p:spPr>
          <a:xfrm>
            <a:off x="6280190" y="4630698"/>
            <a:ext cx="7556421" cy="1451610"/>
          </a:xfrm>
          <a:prstGeom prst="rect">
            <a:avLst/>
          </a:prstGeom>
          <a:noFill/>
          <a:ln/>
        </p:spPr>
        <p:txBody>
          <a:bodyPr wrap="square" lIns="0" tIns="0" rIns="0" bIns="0" rtlCol="0" anchor="t"/>
          <a:lstStyle/>
          <a:p>
            <a:pPr algn="l" indent="0" marL="0">
              <a:lnSpc>
                <a:spcPts val="2850"/>
              </a:lnSpc>
              <a:buNone/>
            </a:pPr>
            <a:r>
              <a:rPr lang="en-US" sz="1750" dirty="0">
                <a:solidFill>
                  <a:srgbClr val="D3C9C5"/>
                </a:solidFill>
                <a:latin typeface="Noto Serif HK" pitchFamily="34" charset="0"/>
                <a:ea typeface="Noto Serif HK" pitchFamily="34" charset="-122"/>
                <a:cs typeface="Noto Serif HK" pitchFamily="34" charset="-120"/>
              </a:rPr>
              <a:t>Understanding its various forms and impacts is the first step towards building resilience. By cultivating critical thinking, enhancing media literacy, and leveraging collective action, we can navigate this intricate landscape.</a:t>
            </a:r>
            <a:endParaRPr lang="en-US" sz="1750" dirty="0"/>
          </a:p>
        </p:txBody>
      </p:sp>
      <p:sp>
        <p:nvSpPr>
          <p:cNvPr id="6" name="Text 3"/>
          <p:cNvSpPr/>
          <p:nvPr/>
        </p:nvSpPr>
        <p:spPr>
          <a:xfrm>
            <a:off x="6280190" y="6337459"/>
            <a:ext cx="7556421" cy="362903"/>
          </a:xfrm>
          <a:prstGeom prst="rect">
            <a:avLst/>
          </a:prstGeom>
          <a:noFill/>
          <a:ln/>
        </p:spPr>
        <p:txBody>
          <a:bodyPr wrap="none" lIns="0" tIns="0" rIns="0" bIns="0" rtlCol="0" anchor="t"/>
          <a:lstStyle/>
          <a:p>
            <a:pPr algn="l" indent="0" marL="0">
              <a:lnSpc>
                <a:spcPts val="2850"/>
              </a:lnSpc>
              <a:buNone/>
            </a:pP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3408878"/>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FFF8F5"/>
                </a:solidFill>
                <a:latin typeface="Noto Serif HK Bold" pitchFamily="34" charset="0"/>
                <a:ea typeface="Noto Serif HK Bold" pitchFamily="34" charset="-122"/>
                <a:cs typeface="Noto Serif HK Bold" pitchFamily="34" charset="-120"/>
              </a:rPr>
              <a:t>Thank You</a:t>
            </a:r>
            <a:endParaRPr lang="en-US" sz="4450" dirty="0"/>
          </a:p>
        </p:txBody>
      </p:sp>
      <p:sp>
        <p:nvSpPr>
          <p:cNvPr id="4" name="Text 1"/>
          <p:cNvSpPr/>
          <p:nvPr/>
        </p:nvSpPr>
        <p:spPr>
          <a:xfrm>
            <a:off x="793790" y="4457819"/>
            <a:ext cx="7556421" cy="362903"/>
          </a:xfrm>
          <a:prstGeom prst="rect">
            <a:avLst/>
          </a:prstGeom>
          <a:noFill/>
          <a:ln/>
        </p:spPr>
        <p:txBody>
          <a:bodyPr wrap="none" lIns="0" tIns="0" rIns="0" bIns="0" rtlCol="0" anchor="t"/>
          <a:lstStyle/>
          <a:p>
            <a:pPr algn="l" indent="0" marL="0">
              <a:lnSpc>
                <a:spcPts val="2850"/>
              </a:lnSpc>
              <a:buNone/>
            </a:pPr>
            <a:r>
              <a:rPr lang="en-US" sz="1750" dirty="0">
                <a:solidFill>
                  <a:srgbClr val="D3C9C5"/>
                </a:solidFill>
                <a:latin typeface="Noto Serif HK" pitchFamily="34" charset="0"/>
                <a:ea typeface="Noto Serif HK" pitchFamily="34" charset="-122"/>
                <a:cs typeface="Noto Serif HK" pitchFamily="34" charset="-120"/>
              </a:rPr>
              <a:t>Questions?</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2080855"/>
            <a:ext cx="9040297" cy="566976"/>
          </a:xfrm>
          <a:prstGeom prst="rect">
            <a:avLst/>
          </a:prstGeom>
          <a:noFill/>
          <a:ln/>
        </p:spPr>
        <p:txBody>
          <a:bodyPr wrap="none" lIns="0" tIns="0" rIns="0" bIns="0" rtlCol="0" anchor="t"/>
          <a:lstStyle/>
          <a:p>
            <a:pPr algn="l" indent="0" marL="0">
              <a:lnSpc>
                <a:spcPts val="4450"/>
              </a:lnSpc>
              <a:buNone/>
            </a:pPr>
            <a:r>
              <a:rPr lang="en-US" sz="3550" b="1" dirty="0">
                <a:solidFill>
                  <a:srgbClr val="FFF8F5"/>
                </a:solidFill>
                <a:latin typeface="Noto Serif HK Bold" pitchFamily="34" charset="0"/>
                <a:ea typeface="Noto Serif HK Bold" pitchFamily="34" charset="-122"/>
                <a:cs typeface="Noto Serif HK Bold" pitchFamily="34" charset="-120"/>
              </a:rPr>
              <a:t>The Challenge of Information Overload</a:t>
            </a:r>
            <a:endParaRPr lang="en-US" sz="3550" dirty="0"/>
          </a:p>
        </p:txBody>
      </p:sp>
      <p:pic>
        <p:nvPicPr>
          <p:cNvPr id="3" name="Image 0" descr="preencoded.png">    </p:cNvPr>
          <p:cNvPicPr>
            <a:picLocks noChangeAspect="1"/>
          </p:cNvPicPr>
          <p:nvPr/>
        </p:nvPicPr>
        <p:blipFill>
          <a:blip r:embed="rId1"/>
          <a:stretch>
            <a:fillRect/>
          </a:stretch>
        </p:blipFill>
        <p:spPr>
          <a:xfrm>
            <a:off x="793790" y="3158133"/>
            <a:ext cx="2165747" cy="2117408"/>
          </a:xfrm>
          <a:prstGeom prst="rect">
            <a:avLst/>
          </a:prstGeom>
        </p:spPr>
      </p:pic>
      <p:sp>
        <p:nvSpPr>
          <p:cNvPr id="4" name="Text 1"/>
          <p:cNvSpPr/>
          <p:nvPr/>
        </p:nvSpPr>
        <p:spPr>
          <a:xfrm>
            <a:off x="3520559" y="3107055"/>
            <a:ext cx="10323552" cy="1088708"/>
          </a:xfrm>
          <a:prstGeom prst="rect">
            <a:avLst/>
          </a:prstGeom>
          <a:noFill/>
          <a:ln/>
        </p:spPr>
        <p:txBody>
          <a:bodyPr wrap="square" lIns="0" tIns="0" rIns="0" bIns="0" rtlCol="0" anchor="t"/>
          <a:lstStyle/>
          <a:p>
            <a:pPr algn="l" indent="0" marL="0">
              <a:lnSpc>
                <a:spcPts val="2850"/>
              </a:lnSpc>
              <a:buNone/>
            </a:pPr>
            <a:r>
              <a:rPr lang="en-US" sz="1750" dirty="0">
                <a:solidFill>
                  <a:srgbClr val="D3C9C5"/>
                </a:solidFill>
                <a:latin typeface="Noto Serif HK" pitchFamily="34" charset="0"/>
                <a:ea typeface="Noto Serif HK" pitchFamily="34" charset="-122"/>
                <a:cs typeface="Noto Serif HK" pitchFamily="34" charset="-120"/>
              </a:rPr>
              <a:t>The internet is flooded with information, much of it false, placing the burden on individuals to discern truth. Widespread misinformation can lead to factually incorrect beliefs underpinning political and societal decisions, undermining community well-being.</a:t>
            </a:r>
            <a:endParaRPr lang="en-US" sz="1750" dirty="0"/>
          </a:p>
        </p:txBody>
      </p:sp>
      <p:sp>
        <p:nvSpPr>
          <p:cNvPr id="5" name="Text 2"/>
          <p:cNvSpPr/>
          <p:nvPr/>
        </p:nvSpPr>
        <p:spPr>
          <a:xfrm>
            <a:off x="3520559" y="4399836"/>
            <a:ext cx="10323552" cy="725805"/>
          </a:xfrm>
          <a:prstGeom prst="rect">
            <a:avLst/>
          </a:prstGeom>
          <a:noFill/>
          <a:ln/>
        </p:spPr>
        <p:txBody>
          <a:bodyPr wrap="square" lIns="0" tIns="0" rIns="0" bIns="0" rtlCol="0" anchor="t"/>
          <a:lstStyle/>
          <a:p>
            <a:pPr algn="l" indent="0" marL="0">
              <a:lnSpc>
                <a:spcPts val="2850"/>
              </a:lnSpc>
              <a:buNone/>
            </a:pPr>
            <a:r>
              <a:rPr lang="en-US" sz="1750" dirty="0">
                <a:solidFill>
                  <a:srgbClr val="D3C9C5"/>
                </a:solidFill>
                <a:latin typeface="Noto Serif HK" pitchFamily="34" charset="0"/>
                <a:ea typeface="Noto Serif HK" pitchFamily="34" charset="-122"/>
                <a:cs typeface="Noto Serif HK" pitchFamily="34" charset="-120"/>
              </a:rPr>
              <a:t>To combat this, we must understand how people form opinions and how false information is created, disseminated, and why it's effective.</a:t>
            </a:r>
            <a:endParaRPr lang="en-US" sz="1750" dirty="0"/>
          </a:p>
        </p:txBody>
      </p:sp>
      <p:sp>
        <p:nvSpPr>
          <p:cNvPr id="6" name="Text 3"/>
          <p:cNvSpPr/>
          <p:nvPr/>
        </p:nvSpPr>
        <p:spPr>
          <a:xfrm>
            <a:off x="793790" y="5785842"/>
            <a:ext cx="13042821" cy="362903"/>
          </a:xfrm>
          <a:prstGeom prst="rect">
            <a:avLst/>
          </a:prstGeom>
          <a:noFill/>
          <a:ln/>
        </p:spPr>
        <p:txBody>
          <a:bodyPr wrap="none" lIns="0" tIns="0" rIns="0" bIns="0" rtlCol="0" anchor="t"/>
          <a:lstStyle/>
          <a:p>
            <a:pPr algn="l" indent="0" marL="0">
              <a:lnSpc>
                <a:spcPts val="2850"/>
              </a:lnSpc>
              <a:buNone/>
            </a:pP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2595205"/>
            <a:ext cx="6007656" cy="566976"/>
          </a:xfrm>
          <a:prstGeom prst="rect">
            <a:avLst/>
          </a:prstGeom>
          <a:noFill/>
          <a:ln/>
        </p:spPr>
        <p:txBody>
          <a:bodyPr wrap="none" lIns="0" tIns="0" rIns="0" bIns="0" rtlCol="0" anchor="t"/>
          <a:lstStyle/>
          <a:p>
            <a:pPr algn="l" indent="0" marL="0">
              <a:lnSpc>
                <a:spcPts val="4450"/>
              </a:lnSpc>
              <a:buNone/>
            </a:pPr>
            <a:r>
              <a:rPr lang="en-US" sz="3550" b="1" dirty="0">
                <a:solidFill>
                  <a:srgbClr val="FFF8F5"/>
                </a:solidFill>
                <a:latin typeface="Noto Serif HK Bold" pitchFamily="34" charset="0"/>
                <a:ea typeface="Noto Serif HK Bold" pitchFamily="34" charset="-122"/>
                <a:cs typeface="Noto Serif HK Bold" pitchFamily="34" charset="-120"/>
              </a:rPr>
              <a:t>Understanding Post-Truth</a:t>
            </a:r>
            <a:endParaRPr lang="en-US" sz="3550" dirty="0"/>
          </a:p>
        </p:txBody>
      </p:sp>
      <p:sp>
        <p:nvSpPr>
          <p:cNvPr id="3" name="Text 1"/>
          <p:cNvSpPr/>
          <p:nvPr/>
        </p:nvSpPr>
        <p:spPr>
          <a:xfrm>
            <a:off x="1133951" y="3672483"/>
            <a:ext cx="12702659" cy="725805"/>
          </a:xfrm>
          <a:prstGeom prst="rect">
            <a:avLst/>
          </a:prstGeom>
          <a:noFill/>
          <a:ln/>
        </p:spPr>
        <p:txBody>
          <a:bodyPr wrap="square" lIns="0" tIns="0" rIns="0" bIns="0" rtlCol="0" anchor="t"/>
          <a:lstStyle/>
          <a:p>
            <a:pPr algn="l" indent="0" marL="0">
              <a:lnSpc>
                <a:spcPts val="2850"/>
              </a:lnSpc>
              <a:buNone/>
            </a:pPr>
            <a:r>
              <a:rPr lang="en-US" sz="1750" dirty="0">
                <a:solidFill>
                  <a:srgbClr val="D3C9C5"/>
                </a:solidFill>
                <a:latin typeface="Noto Serif HK" pitchFamily="34" charset="0"/>
                <a:ea typeface="Noto Serif HK" pitchFamily="34" charset="-122"/>
                <a:cs typeface="Noto Serif HK" pitchFamily="34" charset="-120"/>
              </a:rPr>
              <a:t>"Post-truth is defined as relating to or denoting circumstances in which objective facts are less influential in shaping public opinion than appeals to emotion and personal belief."</a:t>
            </a:r>
            <a:endParaRPr lang="en-US" sz="1750" dirty="0"/>
          </a:p>
        </p:txBody>
      </p:sp>
      <p:sp>
        <p:nvSpPr>
          <p:cNvPr id="4" name="Shape 2"/>
          <p:cNvSpPr/>
          <p:nvPr/>
        </p:nvSpPr>
        <p:spPr>
          <a:xfrm>
            <a:off x="793790" y="3417332"/>
            <a:ext cx="30480" cy="1236107"/>
          </a:xfrm>
          <a:prstGeom prst="rect">
            <a:avLst/>
          </a:prstGeom>
          <a:solidFill>
            <a:srgbClr val="E2C2B3"/>
          </a:solidFill>
          <a:ln/>
        </p:spPr>
      </p:sp>
      <p:sp>
        <p:nvSpPr>
          <p:cNvPr id="5" name="Text 3"/>
          <p:cNvSpPr/>
          <p:nvPr/>
        </p:nvSpPr>
        <p:spPr>
          <a:xfrm>
            <a:off x="793790" y="4908590"/>
            <a:ext cx="13042821" cy="725805"/>
          </a:xfrm>
          <a:prstGeom prst="rect">
            <a:avLst/>
          </a:prstGeom>
          <a:noFill/>
          <a:ln/>
        </p:spPr>
        <p:txBody>
          <a:bodyPr wrap="square" lIns="0" tIns="0" rIns="0" bIns="0" rtlCol="0" anchor="t"/>
          <a:lstStyle/>
          <a:p>
            <a:pPr algn="l" indent="0" marL="0">
              <a:lnSpc>
                <a:spcPts val="2850"/>
              </a:lnSpc>
              <a:buNone/>
            </a:pPr>
            <a:r>
              <a:rPr lang="en-US" sz="1750" dirty="0">
                <a:solidFill>
                  <a:srgbClr val="D3C9C5"/>
                </a:solidFill>
                <a:latin typeface="Noto Serif HK" pitchFamily="34" charset="0"/>
                <a:ea typeface="Noto Serif HK" pitchFamily="34" charset="-122"/>
                <a:cs typeface="Noto Serif HK" pitchFamily="34" charset="-120"/>
              </a:rPr>
              <a:t>Post-truth politics thrives in a polarized environment, where "the idea of truth is already split into notions of my truth vs. your truth," reinforcing existing social polarizations.</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922621"/>
            <a:ext cx="8805386" cy="566976"/>
          </a:xfrm>
          <a:prstGeom prst="rect">
            <a:avLst/>
          </a:prstGeom>
          <a:noFill/>
          <a:ln/>
        </p:spPr>
        <p:txBody>
          <a:bodyPr wrap="none" lIns="0" tIns="0" rIns="0" bIns="0" rtlCol="0" anchor="t"/>
          <a:lstStyle/>
          <a:p>
            <a:pPr algn="l" indent="0" marL="0">
              <a:lnSpc>
                <a:spcPts val="4450"/>
              </a:lnSpc>
              <a:buNone/>
            </a:pPr>
            <a:r>
              <a:rPr lang="en-US" sz="3550" b="1" dirty="0">
                <a:solidFill>
                  <a:srgbClr val="FFF8F5"/>
                </a:solidFill>
                <a:latin typeface="Noto Serif HK Bold" pitchFamily="34" charset="0"/>
                <a:ea typeface="Noto Serif HK Bold" pitchFamily="34" charset="-122"/>
                <a:cs typeface="Noto Serif HK Bold" pitchFamily="34" charset="-120"/>
              </a:rPr>
              <a:t>Information Disorder: A Broader View</a:t>
            </a:r>
            <a:endParaRPr lang="en-US" sz="3550" dirty="0"/>
          </a:p>
        </p:txBody>
      </p:sp>
      <p:sp>
        <p:nvSpPr>
          <p:cNvPr id="3" name="Text 1"/>
          <p:cNvSpPr/>
          <p:nvPr/>
        </p:nvSpPr>
        <p:spPr>
          <a:xfrm>
            <a:off x="793790" y="2943225"/>
            <a:ext cx="13042821" cy="725805"/>
          </a:xfrm>
          <a:prstGeom prst="rect">
            <a:avLst/>
          </a:prstGeom>
          <a:noFill/>
          <a:ln/>
        </p:spPr>
        <p:txBody>
          <a:bodyPr wrap="square" lIns="0" tIns="0" rIns="0" bIns="0" rtlCol="0" anchor="t"/>
          <a:lstStyle/>
          <a:p>
            <a:pPr algn="l" indent="0" marL="0">
              <a:lnSpc>
                <a:spcPts val="2850"/>
              </a:lnSpc>
              <a:buNone/>
            </a:pPr>
            <a:r>
              <a:rPr lang="en-US" sz="1750" dirty="0">
                <a:solidFill>
                  <a:srgbClr val="D3C9C5"/>
                </a:solidFill>
                <a:latin typeface="Noto Serif HK" pitchFamily="34" charset="0"/>
                <a:ea typeface="Noto Serif HK" pitchFamily="34" charset="-122"/>
                <a:cs typeface="Noto Serif HK" pitchFamily="34" charset="-120"/>
              </a:rPr>
              <a:t>The term "fake news" is insufficient, as not all misleading content is false. "Information disorder" encompasses varying degrees of deception and harm, from low-level pollution to profoundly misleading content.</a:t>
            </a:r>
            <a:endParaRPr lang="en-US" sz="1750" dirty="0"/>
          </a:p>
        </p:txBody>
      </p:sp>
      <p:sp>
        <p:nvSpPr>
          <p:cNvPr id="4" name="Shape 2"/>
          <p:cNvSpPr/>
          <p:nvPr/>
        </p:nvSpPr>
        <p:spPr>
          <a:xfrm>
            <a:off x="793790" y="3924181"/>
            <a:ext cx="510302" cy="510302"/>
          </a:xfrm>
          <a:prstGeom prst="roundRect">
            <a:avLst>
              <a:gd name="adj" fmla="val 6667"/>
            </a:avLst>
          </a:prstGeom>
          <a:solidFill>
            <a:srgbClr val="5F5153"/>
          </a:solidFill>
          <a:ln/>
        </p:spPr>
      </p:sp>
      <p:pic>
        <p:nvPicPr>
          <p:cNvPr id="5" name="Image 0" descr="preencoded.png">    </p:cNvPr>
          <p:cNvPicPr>
            <a:picLocks noChangeAspect="1"/>
          </p:cNvPicPr>
          <p:nvPr/>
        </p:nvPicPr>
        <p:blipFill>
          <a:blip r:embed="rId1"/>
          <a:stretch>
            <a:fillRect/>
          </a:stretch>
        </p:blipFill>
        <p:spPr>
          <a:xfrm>
            <a:off x="878860" y="3966686"/>
            <a:ext cx="340162" cy="425291"/>
          </a:xfrm>
          <a:prstGeom prst="rect">
            <a:avLst/>
          </a:prstGeom>
        </p:spPr>
      </p:pic>
      <p:sp>
        <p:nvSpPr>
          <p:cNvPr id="6" name="Text 3"/>
          <p:cNvSpPr/>
          <p:nvPr/>
        </p:nvSpPr>
        <p:spPr>
          <a:xfrm>
            <a:off x="1530906" y="4002048"/>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D3C9C5"/>
                </a:solidFill>
                <a:latin typeface="Noto Serif HK Bold" pitchFamily="34" charset="0"/>
                <a:ea typeface="Noto Serif HK Bold" pitchFamily="34" charset="-122"/>
                <a:cs typeface="Noto Serif HK Bold" pitchFamily="34" charset="-120"/>
              </a:rPr>
              <a:t>Disinformation</a:t>
            </a:r>
            <a:endParaRPr lang="en-US" sz="2200" dirty="0"/>
          </a:p>
        </p:txBody>
      </p:sp>
      <p:sp>
        <p:nvSpPr>
          <p:cNvPr id="7" name="Text 4"/>
          <p:cNvSpPr/>
          <p:nvPr/>
        </p:nvSpPr>
        <p:spPr>
          <a:xfrm>
            <a:off x="1530906" y="4492466"/>
            <a:ext cx="3421499" cy="1451610"/>
          </a:xfrm>
          <a:prstGeom prst="rect">
            <a:avLst/>
          </a:prstGeom>
          <a:noFill/>
          <a:ln/>
        </p:spPr>
        <p:txBody>
          <a:bodyPr wrap="square" lIns="0" tIns="0" rIns="0" bIns="0" rtlCol="0" anchor="t"/>
          <a:lstStyle/>
          <a:p>
            <a:pPr algn="l" indent="0" marL="0">
              <a:lnSpc>
                <a:spcPts val="2850"/>
              </a:lnSpc>
              <a:buNone/>
            </a:pPr>
            <a:r>
              <a:rPr lang="en-US" sz="1750" dirty="0">
                <a:solidFill>
                  <a:srgbClr val="D3C9C5"/>
                </a:solidFill>
                <a:latin typeface="Noto Serif HK" pitchFamily="34" charset="0"/>
                <a:ea typeface="Noto Serif HK" pitchFamily="34" charset="-122"/>
                <a:cs typeface="Noto Serif HK" pitchFamily="34" charset="-120"/>
              </a:rPr>
              <a:t>Intentionally false content shared to cause harm (e.g., fabricated audio-visuals, conspiracy theories).</a:t>
            </a:r>
            <a:endParaRPr lang="en-US" sz="1750" dirty="0"/>
          </a:p>
        </p:txBody>
      </p:sp>
      <p:sp>
        <p:nvSpPr>
          <p:cNvPr id="8" name="Shape 5"/>
          <p:cNvSpPr/>
          <p:nvPr/>
        </p:nvSpPr>
        <p:spPr>
          <a:xfrm>
            <a:off x="5235893" y="3924181"/>
            <a:ext cx="510302" cy="510302"/>
          </a:xfrm>
          <a:prstGeom prst="roundRect">
            <a:avLst>
              <a:gd name="adj" fmla="val 6667"/>
            </a:avLst>
          </a:prstGeom>
          <a:solidFill>
            <a:srgbClr val="5F5153"/>
          </a:solidFill>
          <a:ln/>
        </p:spPr>
      </p:sp>
      <p:pic>
        <p:nvPicPr>
          <p:cNvPr id="9" name="Image 1" descr="preencoded.png">    </p:cNvPr>
          <p:cNvPicPr>
            <a:picLocks noChangeAspect="1"/>
          </p:cNvPicPr>
          <p:nvPr/>
        </p:nvPicPr>
        <p:blipFill>
          <a:blip r:embed="rId2"/>
          <a:stretch>
            <a:fillRect/>
          </a:stretch>
        </p:blipFill>
        <p:spPr>
          <a:xfrm>
            <a:off x="5320963" y="3966686"/>
            <a:ext cx="340162" cy="425291"/>
          </a:xfrm>
          <a:prstGeom prst="rect">
            <a:avLst/>
          </a:prstGeom>
        </p:spPr>
      </p:pic>
      <p:sp>
        <p:nvSpPr>
          <p:cNvPr id="10" name="Text 6"/>
          <p:cNvSpPr/>
          <p:nvPr/>
        </p:nvSpPr>
        <p:spPr>
          <a:xfrm>
            <a:off x="5973008" y="4002048"/>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D3C9C5"/>
                </a:solidFill>
                <a:latin typeface="Noto Serif HK Bold" pitchFamily="34" charset="0"/>
                <a:ea typeface="Noto Serif HK Bold" pitchFamily="34" charset="-122"/>
                <a:cs typeface="Noto Serif HK Bold" pitchFamily="34" charset="-120"/>
              </a:rPr>
              <a:t>Misinformation</a:t>
            </a:r>
            <a:endParaRPr lang="en-US" sz="2200" dirty="0"/>
          </a:p>
        </p:txBody>
      </p:sp>
      <p:sp>
        <p:nvSpPr>
          <p:cNvPr id="11" name="Text 7"/>
          <p:cNvSpPr/>
          <p:nvPr/>
        </p:nvSpPr>
        <p:spPr>
          <a:xfrm>
            <a:off x="5973008" y="4492466"/>
            <a:ext cx="3421499" cy="1451610"/>
          </a:xfrm>
          <a:prstGeom prst="rect">
            <a:avLst/>
          </a:prstGeom>
          <a:noFill/>
          <a:ln/>
        </p:spPr>
        <p:txBody>
          <a:bodyPr wrap="square" lIns="0" tIns="0" rIns="0" bIns="0" rtlCol="0" anchor="t"/>
          <a:lstStyle/>
          <a:p>
            <a:pPr algn="l" indent="0" marL="0">
              <a:lnSpc>
                <a:spcPts val="2850"/>
              </a:lnSpc>
              <a:buNone/>
            </a:pPr>
            <a:r>
              <a:rPr lang="en-US" sz="1750" dirty="0">
                <a:solidFill>
                  <a:srgbClr val="D3C9C5"/>
                </a:solidFill>
                <a:latin typeface="Noto Serif HK" pitchFamily="34" charset="0"/>
                <a:ea typeface="Noto Serif HK" pitchFamily="34" charset="-122"/>
                <a:cs typeface="Noto Serif HK" pitchFamily="34" charset="-120"/>
              </a:rPr>
              <a:t>False information shared without intent to harm (e.g., inaccurate photo captions, statistics).</a:t>
            </a:r>
            <a:endParaRPr lang="en-US" sz="1750" dirty="0"/>
          </a:p>
        </p:txBody>
      </p:sp>
      <p:sp>
        <p:nvSpPr>
          <p:cNvPr id="12" name="Shape 8"/>
          <p:cNvSpPr/>
          <p:nvPr/>
        </p:nvSpPr>
        <p:spPr>
          <a:xfrm>
            <a:off x="9677995" y="3924181"/>
            <a:ext cx="510302" cy="510302"/>
          </a:xfrm>
          <a:prstGeom prst="roundRect">
            <a:avLst>
              <a:gd name="adj" fmla="val 6667"/>
            </a:avLst>
          </a:prstGeom>
          <a:solidFill>
            <a:srgbClr val="5F5153"/>
          </a:solidFill>
          <a:ln/>
        </p:spPr>
      </p:sp>
      <p:pic>
        <p:nvPicPr>
          <p:cNvPr id="13" name="Image 2" descr="preencoded.png">    </p:cNvPr>
          <p:cNvPicPr>
            <a:picLocks noChangeAspect="1"/>
          </p:cNvPicPr>
          <p:nvPr/>
        </p:nvPicPr>
        <p:blipFill>
          <a:blip r:embed="rId3"/>
          <a:stretch>
            <a:fillRect/>
          </a:stretch>
        </p:blipFill>
        <p:spPr>
          <a:xfrm>
            <a:off x="9763065" y="3966686"/>
            <a:ext cx="340162" cy="425291"/>
          </a:xfrm>
          <a:prstGeom prst="rect">
            <a:avLst/>
          </a:prstGeom>
        </p:spPr>
      </p:pic>
      <p:sp>
        <p:nvSpPr>
          <p:cNvPr id="14" name="Text 9"/>
          <p:cNvSpPr/>
          <p:nvPr/>
        </p:nvSpPr>
        <p:spPr>
          <a:xfrm>
            <a:off x="10415111" y="4002048"/>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D3C9C5"/>
                </a:solidFill>
                <a:latin typeface="Noto Serif HK Bold" pitchFamily="34" charset="0"/>
                <a:ea typeface="Noto Serif HK Bold" pitchFamily="34" charset="-122"/>
                <a:cs typeface="Noto Serif HK Bold" pitchFamily="34" charset="-120"/>
              </a:rPr>
              <a:t>Malinformation</a:t>
            </a:r>
            <a:endParaRPr lang="en-US" sz="2200" dirty="0"/>
          </a:p>
        </p:txBody>
      </p:sp>
      <p:sp>
        <p:nvSpPr>
          <p:cNvPr id="15" name="Text 10"/>
          <p:cNvSpPr/>
          <p:nvPr/>
        </p:nvSpPr>
        <p:spPr>
          <a:xfrm>
            <a:off x="10415111" y="4492466"/>
            <a:ext cx="3421499" cy="1814513"/>
          </a:xfrm>
          <a:prstGeom prst="rect">
            <a:avLst/>
          </a:prstGeom>
          <a:noFill/>
          <a:ln/>
        </p:spPr>
        <p:txBody>
          <a:bodyPr wrap="square" lIns="0" tIns="0" rIns="0" bIns="0" rtlCol="0" anchor="t"/>
          <a:lstStyle/>
          <a:p>
            <a:pPr algn="l" indent="0" marL="0">
              <a:lnSpc>
                <a:spcPts val="2850"/>
              </a:lnSpc>
              <a:buNone/>
            </a:pPr>
            <a:r>
              <a:rPr lang="en-US" sz="1750" dirty="0">
                <a:solidFill>
                  <a:srgbClr val="D3C9C5"/>
                </a:solidFill>
                <a:latin typeface="Noto Serif HK" pitchFamily="34" charset="0"/>
                <a:ea typeface="Noto Serif HK" pitchFamily="34" charset="-122"/>
                <a:cs typeface="Noto Serif HK" pitchFamily="34" charset="-120"/>
              </a:rPr>
              <a:t>Genuine information shared to cause harm, often by moving private information to the public sphere (e.g., malicious distortion of context).</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511492" y="401955"/>
            <a:ext cx="3708797" cy="365284"/>
          </a:xfrm>
          <a:prstGeom prst="rect">
            <a:avLst/>
          </a:prstGeom>
          <a:noFill/>
          <a:ln/>
        </p:spPr>
        <p:txBody>
          <a:bodyPr wrap="none" lIns="0" tIns="0" rIns="0" bIns="0" rtlCol="0" anchor="t"/>
          <a:lstStyle/>
          <a:p>
            <a:pPr algn="l" indent="0" marL="0">
              <a:lnSpc>
                <a:spcPts val="2850"/>
              </a:lnSpc>
              <a:buNone/>
            </a:pPr>
            <a:r>
              <a:rPr lang="en-US" sz="2300" b="1" dirty="0">
                <a:solidFill>
                  <a:srgbClr val="FFF8F5"/>
                </a:solidFill>
                <a:latin typeface="Noto Serif HK Bold" pitchFamily="34" charset="0"/>
                <a:ea typeface="Noto Serif HK Bold" pitchFamily="34" charset="-122"/>
                <a:cs typeface="Noto Serif HK Bold" pitchFamily="34" charset="-120"/>
              </a:rPr>
              <a:t>Disinformation in Action</a:t>
            </a:r>
            <a:endParaRPr lang="en-US" sz="2300" dirty="0"/>
          </a:p>
        </p:txBody>
      </p:sp>
      <p:sp>
        <p:nvSpPr>
          <p:cNvPr id="3" name="Text 1"/>
          <p:cNvSpPr/>
          <p:nvPr/>
        </p:nvSpPr>
        <p:spPr>
          <a:xfrm>
            <a:off x="511492" y="1077754"/>
            <a:ext cx="3077528" cy="228362"/>
          </a:xfrm>
          <a:prstGeom prst="rect">
            <a:avLst/>
          </a:prstGeom>
          <a:noFill/>
          <a:ln/>
        </p:spPr>
        <p:txBody>
          <a:bodyPr wrap="none" lIns="0" tIns="0" rIns="0" bIns="0" rtlCol="0" anchor="t"/>
          <a:lstStyle/>
          <a:p>
            <a:pPr algn="l" indent="0" marL="0">
              <a:lnSpc>
                <a:spcPts val="1750"/>
              </a:lnSpc>
              <a:buNone/>
            </a:pPr>
            <a:r>
              <a:rPr lang="en-US" sz="1400" b="1" dirty="0">
                <a:solidFill>
                  <a:srgbClr val="FFF8F5"/>
                </a:solidFill>
                <a:latin typeface="Noto Serif HK Bold" pitchFamily="34" charset="0"/>
                <a:ea typeface="Noto Serif HK Bold" pitchFamily="34" charset="-122"/>
                <a:cs typeface="Noto Serif HK Bold" pitchFamily="34" charset="-120"/>
              </a:rPr>
              <a:t>Macron Offshore Account Rumor</a:t>
            </a:r>
            <a:endParaRPr lang="en-US" sz="1400" dirty="0"/>
          </a:p>
        </p:txBody>
      </p:sp>
      <p:sp>
        <p:nvSpPr>
          <p:cNvPr id="4" name="Text 2"/>
          <p:cNvSpPr/>
          <p:nvPr/>
        </p:nvSpPr>
        <p:spPr>
          <a:xfrm>
            <a:off x="511492" y="1452205"/>
            <a:ext cx="6625471" cy="701516"/>
          </a:xfrm>
          <a:prstGeom prst="rect">
            <a:avLst/>
          </a:prstGeom>
          <a:noFill/>
          <a:ln/>
        </p:spPr>
        <p:txBody>
          <a:bodyPr wrap="square" lIns="0" tIns="0" rIns="0" bIns="0" rtlCol="0" anchor="t"/>
          <a:lstStyle/>
          <a:p>
            <a:pPr algn="l" indent="0" marL="0">
              <a:lnSpc>
                <a:spcPts val="1800"/>
              </a:lnSpc>
              <a:buNone/>
            </a:pPr>
            <a:r>
              <a:rPr lang="en-US" sz="1150" dirty="0">
                <a:solidFill>
                  <a:srgbClr val="D3C9C5"/>
                </a:solidFill>
                <a:latin typeface="Noto Serif HK" pitchFamily="34" charset="0"/>
                <a:ea typeface="Noto Serif HK" pitchFamily="34" charset="-122"/>
                <a:cs typeface="Noto Serif HK" pitchFamily="34" charset="-120"/>
              </a:rPr>
              <a:t>During the 2017 French Presidential election, fabricated documents spread online claiming Emmanuel Macron had a secret offshore account in the Bahamas. The aim was to discourage voters from supporting him.</a:t>
            </a:r>
            <a:endParaRPr lang="en-US" sz="1150" dirty="0"/>
          </a:p>
        </p:txBody>
      </p:sp>
      <p:pic>
        <p:nvPicPr>
          <p:cNvPr id="5" name="Image 0" descr="preencoded.png">    </p:cNvPr>
          <p:cNvPicPr>
            <a:picLocks noChangeAspect="1"/>
          </p:cNvPicPr>
          <p:nvPr/>
        </p:nvPicPr>
        <p:blipFill>
          <a:blip r:embed="rId1"/>
          <a:stretch>
            <a:fillRect/>
          </a:stretch>
        </p:blipFill>
        <p:spPr>
          <a:xfrm>
            <a:off x="511492" y="2318147"/>
            <a:ext cx="3413760" cy="4244340"/>
          </a:xfrm>
          <a:prstGeom prst="rect">
            <a:avLst/>
          </a:prstGeom>
        </p:spPr>
      </p:pic>
      <p:sp>
        <p:nvSpPr>
          <p:cNvPr id="6" name="Text 3"/>
          <p:cNvSpPr/>
          <p:nvPr/>
        </p:nvSpPr>
        <p:spPr>
          <a:xfrm>
            <a:off x="7501057" y="1077754"/>
            <a:ext cx="1827133" cy="228362"/>
          </a:xfrm>
          <a:prstGeom prst="rect">
            <a:avLst/>
          </a:prstGeom>
          <a:noFill/>
          <a:ln/>
        </p:spPr>
        <p:txBody>
          <a:bodyPr wrap="none" lIns="0" tIns="0" rIns="0" bIns="0" rtlCol="0" anchor="t"/>
          <a:lstStyle/>
          <a:p>
            <a:pPr algn="l" indent="0" marL="0">
              <a:lnSpc>
                <a:spcPts val="1750"/>
              </a:lnSpc>
              <a:buNone/>
            </a:pPr>
            <a:r>
              <a:rPr lang="en-US" sz="1400" b="1" dirty="0">
                <a:solidFill>
                  <a:srgbClr val="FFF8F5"/>
                </a:solidFill>
                <a:latin typeface="Noto Serif HK Bold" pitchFamily="34" charset="0"/>
                <a:ea typeface="Noto Serif HK Bold" pitchFamily="34" charset="-122"/>
                <a:cs typeface="Noto Serif HK Bold" pitchFamily="34" charset="-120"/>
              </a:rPr>
              <a:t>Podesta Email Leak</a:t>
            </a:r>
            <a:endParaRPr lang="en-US" sz="1400" dirty="0"/>
          </a:p>
        </p:txBody>
      </p:sp>
      <p:sp>
        <p:nvSpPr>
          <p:cNvPr id="7" name="Text 4"/>
          <p:cNvSpPr/>
          <p:nvPr/>
        </p:nvSpPr>
        <p:spPr>
          <a:xfrm>
            <a:off x="7501057" y="1452205"/>
            <a:ext cx="6625471" cy="701516"/>
          </a:xfrm>
          <a:prstGeom prst="rect">
            <a:avLst/>
          </a:prstGeom>
          <a:noFill/>
          <a:ln/>
        </p:spPr>
        <p:txBody>
          <a:bodyPr wrap="square" lIns="0" tIns="0" rIns="0" bIns="0" rtlCol="0" anchor="t"/>
          <a:lstStyle/>
          <a:p>
            <a:pPr algn="l" indent="0" marL="0">
              <a:lnSpc>
                <a:spcPts val="1800"/>
              </a:lnSpc>
              <a:buNone/>
            </a:pPr>
            <a:r>
              <a:rPr lang="en-US" sz="1150" dirty="0">
                <a:solidFill>
                  <a:srgbClr val="D3C9C5"/>
                </a:solidFill>
                <a:latin typeface="Noto Serif HK" pitchFamily="34" charset="0"/>
                <a:ea typeface="Noto Serif HK" pitchFamily="34" charset="-122"/>
                <a:cs typeface="Noto Serif HK" pitchFamily="34" charset="-120"/>
              </a:rPr>
              <a:t>In 2016, John Podesta's emails were hacked and released by Wikileaks. While intelligence agencies found no forgery, the leak shed light on the presidential campaign's inner workings, causing harm through exposure of genuine information.</a:t>
            </a:r>
            <a:endParaRPr lang="en-US" sz="1150" dirty="0"/>
          </a:p>
        </p:txBody>
      </p:sp>
      <p:pic>
        <p:nvPicPr>
          <p:cNvPr id="8" name="Image 1" descr="preencoded.png">    </p:cNvPr>
          <p:cNvPicPr>
            <a:picLocks noChangeAspect="1"/>
          </p:cNvPicPr>
          <p:nvPr/>
        </p:nvPicPr>
        <p:blipFill>
          <a:blip r:embed="rId2"/>
          <a:stretch>
            <a:fillRect/>
          </a:stretch>
        </p:blipFill>
        <p:spPr>
          <a:xfrm>
            <a:off x="7501057" y="2318147"/>
            <a:ext cx="6625471" cy="662547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2796421"/>
            <a:ext cx="5768221" cy="566976"/>
          </a:xfrm>
          <a:prstGeom prst="rect">
            <a:avLst/>
          </a:prstGeom>
          <a:noFill/>
          <a:ln/>
        </p:spPr>
        <p:txBody>
          <a:bodyPr wrap="none" lIns="0" tIns="0" rIns="0" bIns="0" rtlCol="0" anchor="t"/>
          <a:lstStyle/>
          <a:p>
            <a:pPr algn="l" indent="0" marL="0">
              <a:lnSpc>
                <a:spcPts val="4450"/>
              </a:lnSpc>
              <a:buNone/>
            </a:pPr>
            <a:r>
              <a:rPr lang="en-US" sz="3550" b="1" dirty="0">
                <a:solidFill>
                  <a:srgbClr val="FFF8F5"/>
                </a:solidFill>
                <a:latin typeface="Noto Serif HK Bold" pitchFamily="34" charset="0"/>
                <a:ea typeface="Noto Serif HK Bold" pitchFamily="34" charset="-122"/>
                <a:cs typeface="Noto Serif HK Bold" pitchFamily="34" charset="-120"/>
              </a:rPr>
              <a:t>Misinformation Example</a:t>
            </a:r>
            <a:endParaRPr lang="en-US" sz="3550" dirty="0"/>
          </a:p>
        </p:txBody>
      </p:sp>
      <p:sp>
        <p:nvSpPr>
          <p:cNvPr id="4" name="Text 1"/>
          <p:cNvSpPr/>
          <p:nvPr/>
        </p:nvSpPr>
        <p:spPr>
          <a:xfrm>
            <a:off x="793790" y="3618548"/>
            <a:ext cx="7556421" cy="1814513"/>
          </a:xfrm>
          <a:prstGeom prst="rect">
            <a:avLst/>
          </a:prstGeom>
          <a:noFill/>
          <a:ln/>
        </p:spPr>
        <p:txBody>
          <a:bodyPr wrap="square" lIns="0" tIns="0" rIns="0" bIns="0" rtlCol="0" anchor="t"/>
          <a:lstStyle/>
          <a:p>
            <a:pPr algn="l" indent="0" marL="0">
              <a:lnSpc>
                <a:spcPts val="2850"/>
              </a:lnSpc>
              <a:buNone/>
            </a:pPr>
            <a:r>
              <a:rPr lang="en-US" sz="1750" dirty="0">
                <a:solidFill>
                  <a:srgbClr val="D3C9C5"/>
                </a:solidFill>
                <a:latin typeface="Noto Serif HK" pitchFamily="34" charset="0"/>
                <a:ea typeface="Noto Serif HK" pitchFamily="34" charset="-122"/>
                <a:cs typeface="Noto Serif HK" pitchFamily="34" charset="-120"/>
              </a:rPr>
              <a:t>In 2017, after a terrorist attack in Paris, a video was shared claiming London Muslims were celebrating. The video was actually from 2009, showing Pakistanis celebrating a cricket victory. This is misinformation: false information shared by someone unaware of its falsity.</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85813" y="617458"/>
            <a:ext cx="10315932" cy="561380"/>
          </a:xfrm>
          <a:prstGeom prst="rect">
            <a:avLst/>
          </a:prstGeom>
          <a:noFill/>
          <a:ln/>
        </p:spPr>
        <p:txBody>
          <a:bodyPr wrap="none" lIns="0" tIns="0" rIns="0" bIns="0" rtlCol="0" anchor="t"/>
          <a:lstStyle/>
          <a:p>
            <a:pPr algn="l" indent="0" marL="0">
              <a:lnSpc>
                <a:spcPts val="4400"/>
              </a:lnSpc>
              <a:buNone/>
            </a:pPr>
            <a:r>
              <a:rPr lang="en-US" sz="3500" b="1" dirty="0">
                <a:solidFill>
                  <a:srgbClr val="FFF8F5"/>
                </a:solidFill>
                <a:latin typeface="Noto Serif HK Bold" pitchFamily="34" charset="0"/>
                <a:ea typeface="Noto Serif HK Bold" pitchFamily="34" charset="-122"/>
                <a:cs typeface="Noto Serif HK Bold" pitchFamily="34" charset="-120"/>
              </a:rPr>
              <a:t>Types of Information Disorder: Manipulation</a:t>
            </a:r>
            <a:endParaRPr lang="en-US" sz="3500" dirty="0"/>
          </a:p>
        </p:txBody>
      </p:sp>
      <p:sp>
        <p:nvSpPr>
          <p:cNvPr id="3" name="Shape 1"/>
          <p:cNvSpPr/>
          <p:nvPr/>
        </p:nvSpPr>
        <p:spPr>
          <a:xfrm>
            <a:off x="785813" y="1627822"/>
            <a:ext cx="4203263" cy="6015633"/>
          </a:xfrm>
          <a:prstGeom prst="roundRect">
            <a:avLst>
              <a:gd name="adj" fmla="val 801"/>
            </a:avLst>
          </a:prstGeom>
          <a:solidFill>
            <a:srgbClr val="403234"/>
          </a:solidFill>
          <a:ln w="30480">
            <a:solidFill>
              <a:srgbClr val="786A6C"/>
            </a:solidFill>
            <a:prstDash val="solid"/>
          </a:ln>
        </p:spPr>
      </p:sp>
      <p:sp>
        <p:nvSpPr>
          <p:cNvPr id="4" name="Shape 2"/>
          <p:cNvSpPr/>
          <p:nvPr/>
        </p:nvSpPr>
        <p:spPr>
          <a:xfrm>
            <a:off x="785813" y="1627822"/>
            <a:ext cx="121920" cy="6015633"/>
          </a:xfrm>
          <a:prstGeom prst="roundRect">
            <a:avLst>
              <a:gd name="adj" fmla="val 27626"/>
            </a:avLst>
          </a:prstGeom>
          <a:solidFill>
            <a:srgbClr val="E2C2B3"/>
          </a:solidFill>
          <a:ln/>
        </p:spPr>
      </p:sp>
      <p:sp>
        <p:nvSpPr>
          <p:cNvPr id="5" name="Text 3"/>
          <p:cNvSpPr/>
          <p:nvPr/>
        </p:nvSpPr>
        <p:spPr>
          <a:xfrm>
            <a:off x="1162645" y="1882735"/>
            <a:ext cx="3027521" cy="350758"/>
          </a:xfrm>
          <a:prstGeom prst="rect">
            <a:avLst/>
          </a:prstGeom>
          <a:noFill/>
          <a:ln/>
        </p:spPr>
        <p:txBody>
          <a:bodyPr wrap="none" lIns="0" tIns="0" rIns="0" bIns="0" rtlCol="0" anchor="t"/>
          <a:lstStyle/>
          <a:p>
            <a:pPr algn="l" indent="0" marL="0">
              <a:lnSpc>
                <a:spcPts val="2750"/>
              </a:lnSpc>
              <a:buNone/>
            </a:pPr>
            <a:r>
              <a:rPr lang="en-US" sz="2200" b="1" dirty="0">
                <a:solidFill>
                  <a:srgbClr val="D3C9C5"/>
                </a:solidFill>
                <a:latin typeface="Noto Serif HK Bold" pitchFamily="34" charset="0"/>
                <a:ea typeface="Noto Serif HK Bold" pitchFamily="34" charset="-122"/>
                <a:cs typeface="Noto Serif HK Bold" pitchFamily="34" charset="-120"/>
              </a:rPr>
              <a:t>Manipulated Content</a:t>
            </a:r>
            <a:endParaRPr lang="en-US" sz="2200" dirty="0"/>
          </a:p>
        </p:txBody>
      </p:sp>
      <p:sp>
        <p:nvSpPr>
          <p:cNvPr id="6" name="Text 4"/>
          <p:cNvSpPr/>
          <p:nvPr/>
        </p:nvSpPr>
        <p:spPr>
          <a:xfrm>
            <a:off x="1162645" y="2368153"/>
            <a:ext cx="3571518" cy="1796058"/>
          </a:xfrm>
          <a:prstGeom prst="rect">
            <a:avLst/>
          </a:prstGeom>
          <a:noFill/>
          <a:ln/>
        </p:spPr>
        <p:txBody>
          <a:bodyPr wrap="square" lIns="0" tIns="0" rIns="0" bIns="0" rtlCol="0" anchor="t"/>
          <a:lstStyle/>
          <a:p>
            <a:pPr algn="l" indent="0" marL="0">
              <a:lnSpc>
                <a:spcPts val="2800"/>
              </a:lnSpc>
              <a:buNone/>
            </a:pPr>
            <a:r>
              <a:rPr lang="en-US" sz="1750" dirty="0">
                <a:solidFill>
                  <a:srgbClr val="D3C9C5"/>
                </a:solidFill>
                <a:latin typeface="Noto Serif HK" pitchFamily="34" charset="0"/>
                <a:ea typeface="Noto Serif HK" pitchFamily="34" charset="-122"/>
                <a:cs typeface="Noto Serif HK" pitchFamily="34" charset="-120"/>
              </a:rPr>
              <a:t>Genuine content tampered with to deceive. Example: A video of Emma Gonzalez ripping a gun target was altered to show her ripping the US Constitution.</a:t>
            </a:r>
            <a:endParaRPr lang="en-US" sz="1750" dirty="0"/>
          </a:p>
        </p:txBody>
      </p:sp>
      <p:pic>
        <p:nvPicPr>
          <p:cNvPr id="7" name="Image 0" descr="preencoded.png">    </p:cNvPr>
          <p:cNvPicPr>
            <a:picLocks noChangeAspect="1"/>
          </p:cNvPicPr>
          <p:nvPr/>
        </p:nvPicPr>
        <p:blipFill>
          <a:blip r:embed="rId1"/>
          <a:stretch>
            <a:fillRect/>
          </a:stretch>
        </p:blipFill>
        <p:spPr>
          <a:xfrm>
            <a:off x="1162645" y="4416743"/>
            <a:ext cx="3002280" cy="2971800"/>
          </a:xfrm>
          <a:prstGeom prst="rect">
            <a:avLst/>
          </a:prstGeom>
        </p:spPr>
      </p:pic>
      <p:sp>
        <p:nvSpPr>
          <p:cNvPr id="8" name="Shape 5"/>
          <p:cNvSpPr/>
          <p:nvPr/>
        </p:nvSpPr>
        <p:spPr>
          <a:xfrm>
            <a:off x="5213509" y="1627822"/>
            <a:ext cx="4203263" cy="6015633"/>
          </a:xfrm>
          <a:prstGeom prst="roundRect">
            <a:avLst>
              <a:gd name="adj" fmla="val 801"/>
            </a:avLst>
          </a:prstGeom>
          <a:solidFill>
            <a:srgbClr val="403234"/>
          </a:solidFill>
          <a:ln w="30480">
            <a:solidFill>
              <a:srgbClr val="786A6C"/>
            </a:solidFill>
            <a:prstDash val="solid"/>
          </a:ln>
        </p:spPr>
      </p:sp>
      <p:sp>
        <p:nvSpPr>
          <p:cNvPr id="9" name="Shape 6"/>
          <p:cNvSpPr/>
          <p:nvPr/>
        </p:nvSpPr>
        <p:spPr>
          <a:xfrm>
            <a:off x="5213509" y="1627822"/>
            <a:ext cx="121920" cy="6015633"/>
          </a:xfrm>
          <a:prstGeom prst="roundRect">
            <a:avLst>
              <a:gd name="adj" fmla="val 27626"/>
            </a:avLst>
          </a:prstGeom>
          <a:solidFill>
            <a:srgbClr val="E2C2B3"/>
          </a:solidFill>
          <a:ln/>
        </p:spPr>
      </p:sp>
      <p:sp>
        <p:nvSpPr>
          <p:cNvPr id="10" name="Text 7"/>
          <p:cNvSpPr/>
          <p:nvPr/>
        </p:nvSpPr>
        <p:spPr>
          <a:xfrm>
            <a:off x="5590342" y="1882735"/>
            <a:ext cx="2806660" cy="350758"/>
          </a:xfrm>
          <a:prstGeom prst="rect">
            <a:avLst/>
          </a:prstGeom>
          <a:noFill/>
          <a:ln/>
        </p:spPr>
        <p:txBody>
          <a:bodyPr wrap="none" lIns="0" tIns="0" rIns="0" bIns="0" rtlCol="0" anchor="t"/>
          <a:lstStyle/>
          <a:p>
            <a:pPr algn="l" indent="0" marL="0">
              <a:lnSpc>
                <a:spcPts val="2750"/>
              </a:lnSpc>
              <a:buNone/>
            </a:pPr>
            <a:r>
              <a:rPr lang="en-US" sz="2200" b="1" dirty="0">
                <a:solidFill>
                  <a:srgbClr val="D3C9C5"/>
                </a:solidFill>
                <a:latin typeface="Noto Serif HK Bold" pitchFamily="34" charset="0"/>
                <a:ea typeface="Noto Serif HK Bold" pitchFamily="34" charset="-122"/>
                <a:cs typeface="Noto Serif HK Bold" pitchFamily="34" charset="-120"/>
              </a:rPr>
              <a:t>Fabricated Content</a:t>
            </a:r>
            <a:endParaRPr lang="en-US" sz="2200" dirty="0"/>
          </a:p>
        </p:txBody>
      </p:sp>
      <p:sp>
        <p:nvSpPr>
          <p:cNvPr id="11" name="Text 8"/>
          <p:cNvSpPr/>
          <p:nvPr/>
        </p:nvSpPr>
        <p:spPr>
          <a:xfrm>
            <a:off x="5590342" y="2368153"/>
            <a:ext cx="3571518" cy="1796058"/>
          </a:xfrm>
          <a:prstGeom prst="rect">
            <a:avLst/>
          </a:prstGeom>
          <a:noFill/>
          <a:ln/>
        </p:spPr>
        <p:txBody>
          <a:bodyPr wrap="square" lIns="0" tIns="0" rIns="0" bIns="0" rtlCol="0" anchor="t"/>
          <a:lstStyle/>
          <a:p>
            <a:pPr algn="l" indent="0" marL="0">
              <a:lnSpc>
                <a:spcPts val="2800"/>
              </a:lnSpc>
              <a:buNone/>
            </a:pPr>
            <a:r>
              <a:rPr lang="en-US" sz="1750" dirty="0">
                <a:solidFill>
                  <a:srgbClr val="D3C9C5"/>
                </a:solidFill>
                <a:latin typeface="Noto Serif HK" pitchFamily="34" charset="0"/>
                <a:ea typeface="Noto Serif HK" pitchFamily="34" charset="-122"/>
                <a:cs typeface="Noto Serif HK" pitchFamily="34" charset="-120"/>
              </a:rPr>
              <a:t>Content with no factual basis, entirely made up. Example: A hoax video of an eagle snatching a baby, created by design students.</a:t>
            </a:r>
            <a:endParaRPr lang="en-US" sz="1750" dirty="0"/>
          </a:p>
        </p:txBody>
      </p:sp>
      <p:pic>
        <p:nvPicPr>
          <p:cNvPr id="12" name="Image 1" descr="preencoded.png">    </p:cNvPr>
          <p:cNvPicPr>
            <a:picLocks noChangeAspect="1"/>
          </p:cNvPicPr>
          <p:nvPr/>
        </p:nvPicPr>
        <p:blipFill>
          <a:blip r:embed="rId2"/>
          <a:stretch>
            <a:fillRect/>
          </a:stretch>
        </p:blipFill>
        <p:spPr>
          <a:xfrm>
            <a:off x="5590342" y="4416743"/>
            <a:ext cx="3571518" cy="2037517"/>
          </a:xfrm>
          <a:prstGeom prst="rect">
            <a:avLst/>
          </a:prstGeom>
        </p:spPr>
      </p:pic>
      <p:sp>
        <p:nvSpPr>
          <p:cNvPr id="13" name="Shape 9"/>
          <p:cNvSpPr/>
          <p:nvPr/>
        </p:nvSpPr>
        <p:spPr>
          <a:xfrm>
            <a:off x="9641205" y="1627822"/>
            <a:ext cx="4203383" cy="6015633"/>
          </a:xfrm>
          <a:prstGeom prst="roundRect">
            <a:avLst>
              <a:gd name="adj" fmla="val 801"/>
            </a:avLst>
          </a:prstGeom>
          <a:solidFill>
            <a:srgbClr val="403234"/>
          </a:solidFill>
          <a:ln w="30480">
            <a:solidFill>
              <a:srgbClr val="786A6C"/>
            </a:solidFill>
            <a:prstDash val="solid"/>
          </a:ln>
        </p:spPr>
      </p:sp>
      <p:sp>
        <p:nvSpPr>
          <p:cNvPr id="14" name="Shape 10"/>
          <p:cNvSpPr/>
          <p:nvPr/>
        </p:nvSpPr>
        <p:spPr>
          <a:xfrm>
            <a:off x="9641205" y="1627822"/>
            <a:ext cx="121920" cy="6015633"/>
          </a:xfrm>
          <a:prstGeom prst="roundRect">
            <a:avLst>
              <a:gd name="adj" fmla="val 27626"/>
            </a:avLst>
          </a:prstGeom>
          <a:solidFill>
            <a:srgbClr val="E2C2B3"/>
          </a:solidFill>
          <a:ln/>
        </p:spPr>
      </p:sp>
      <p:sp>
        <p:nvSpPr>
          <p:cNvPr id="15" name="Text 11"/>
          <p:cNvSpPr/>
          <p:nvPr/>
        </p:nvSpPr>
        <p:spPr>
          <a:xfrm>
            <a:off x="10018038" y="1882735"/>
            <a:ext cx="2806660" cy="350758"/>
          </a:xfrm>
          <a:prstGeom prst="rect">
            <a:avLst/>
          </a:prstGeom>
          <a:noFill/>
          <a:ln/>
        </p:spPr>
        <p:txBody>
          <a:bodyPr wrap="none" lIns="0" tIns="0" rIns="0" bIns="0" rtlCol="0" anchor="t"/>
          <a:lstStyle/>
          <a:p>
            <a:pPr algn="l" indent="0" marL="0">
              <a:lnSpc>
                <a:spcPts val="2750"/>
              </a:lnSpc>
              <a:buNone/>
            </a:pPr>
            <a:r>
              <a:rPr lang="en-US" sz="2200" b="1" dirty="0">
                <a:solidFill>
                  <a:srgbClr val="D3C9C5"/>
                </a:solidFill>
                <a:latin typeface="Noto Serif HK Bold" pitchFamily="34" charset="0"/>
                <a:ea typeface="Noto Serif HK Bold" pitchFamily="34" charset="-122"/>
                <a:cs typeface="Noto Serif HK Bold" pitchFamily="34" charset="-120"/>
              </a:rPr>
              <a:t>Deepfakes</a:t>
            </a:r>
            <a:endParaRPr lang="en-US" sz="2200" dirty="0"/>
          </a:p>
        </p:txBody>
      </p:sp>
      <p:sp>
        <p:nvSpPr>
          <p:cNvPr id="16" name="Text 12"/>
          <p:cNvSpPr/>
          <p:nvPr/>
        </p:nvSpPr>
        <p:spPr>
          <a:xfrm>
            <a:off x="10018038" y="2368153"/>
            <a:ext cx="3571637" cy="1077635"/>
          </a:xfrm>
          <a:prstGeom prst="rect">
            <a:avLst/>
          </a:prstGeom>
          <a:noFill/>
          <a:ln/>
        </p:spPr>
        <p:txBody>
          <a:bodyPr wrap="square" lIns="0" tIns="0" rIns="0" bIns="0" rtlCol="0" anchor="t"/>
          <a:lstStyle/>
          <a:p>
            <a:pPr algn="l" indent="0" marL="0">
              <a:lnSpc>
                <a:spcPts val="2800"/>
              </a:lnSpc>
              <a:buNone/>
            </a:pPr>
            <a:r>
              <a:rPr lang="en-US" sz="1750" dirty="0">
                <a:solidFill>
                  <a:srgbClr val="D3C9C5"/>
                </a:solidFill>
                <a:latin typeface="Noto Serif HK" pitchFamily="34" charset="0"/>
                <a:ea typeface="Noto Serif HK" pitchFamily="34" charset="-122"/>
                <a:cs typeface="Noto Serif HK" pitchFamily="34" charset="-120"/>
              </a:rPr>
              <a:t>Fabricated video and audio creating convincing but false representations of people.</a:t>
            </a:r>
            <a:endParaRPr lang="en-US" sz="1750" dirty="0"/>
          </a:p>
        </p:txBody>
      </p:sp>
      <p:pic>
        <p:nvPicPr>
          <p:cNvPr id="17" name="Image 2" descr="preencoded.png">    </p:cNvPr>
          <p:cNvPicPr>
            <a:picLocks noChangeAspect="1"/>
          </p:cNvPicPr>
          <p:nvPr/>
        </p:nvPicPr>
        <p:blipFill>
          <a:blip r:embed="rId3"/>
          <a:stretch>
            <a:fillRect/>
          </a:stretch>
        </p:blipFill>
        <p:spPr>
          <a:xfrm>
            <a:off x="10018038" y="3698319"/>
            <a:ext cx="3571637" cy="244363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606147" y="476250"/>
            <a:ext cx="10011727" cy="432911"/>
          </a:xfrm>
          <a:prstGeom prst="rect">
            <a:avLst/>
          </a:prstGeom>
          <a:noFill/>
          <a:ln/>
        </p:spPr>
        <p:txBody>
          <a:bodyPr wrap="none" lIns="0" tIns="0" rIns="0" bIns="0" rtlCol="0" anchor="t"/>
          <a:lstStyle/>
          <a:p>
            <a:pPr algn="l" indent="0" marL="0">
              <a:lnSpc>
                <a:spcPts val="3400"/>
              </a:lnSpc>
              <a:buNone/>
            </a:pPr>
            <a:r>
              <a:rPr lang="en-US" sz="2700" b="1" dirty="0">
                <a:solidFill>
                  <a:srgbClr val="FFF8F5"/>
                </a:solidFill>
                <a:latin typeface="Noto Serif HK Bold" pitchFamily="34" charset="0"/>
                <a:ea typeface="Noto Serif HK Bold" pitchFamily="34" charset="-122"/>
                <a:cs typeface="Noto Serif HK Bold" pitchFamily="34" charset="-120"/>
              </a:rPr>
              <a:t>Types of Information Disorder: Context &amp; Impersonation</a:t>
            </a:r>
            <a:endParaRPr lang="en-US" sz="2700" dirty="0"/>
          </a:p>
        </p:txBody>
      </p:sp>
      <p:sp>
        <p:nvSpPr>
          <p:cNvPr id="3" name="Text 1"/>
          <p:cNvSpPr/>
          <p:nvPr/>
        </p:nvSpPr>
        <p:spPr>
          <a:xfrm>
            <a:off x="606147" y="1277064"/>
            <a:ext cx="3903583" cy="270510"/>
          </a:xfrm>
          <a:prstGeom prst="rect">
            <a:avLst/>
          </a:prstGeom>
          <a:noFill/>
          <a:ln/>
        </p:spPr>
        <p:txBody>
          <a:bodyPr wrap="none" lIns="0" tIns="0" rIns="0" bIns="0" rtlCol="0" anchor="t"/>
          <a:lstStyle/>
          <a:p>
            <a:pPr algn="l" indent="0" marL="0">
              <a:lnSpc>
                <a:spcPts val="2100"/>
              </a:lnSpc>
              <a:buNone/>
            </a:pPr>
            <a:r>
              <a:rPr lang="en-US" sz="1700" b="1" dirty="0">
                <a:solidFill>
                  <a:srgbClr val="FFF8F5"/>
                </a:solidFill>
                <a:latin typeface="Noto Serif HK Bold" pitchFamily="34" charset="0"/>
                <a:ea typeface="Noto Serif HK Bold" pitchFamily="34" charset="-122"/>
                <a:cs typeface="Noto Serif HK Bold" pitchFamily="34" charset="-120"/>
              </a:rPr>
              <a:t>Misleading Content &amp; False Context</a:t>
            </a:r>
            <a:endParaRPr lang="en-US" sz="1700" dirty="0"/>
          </a:p>
        </p:txBody>
      </p:sp>
      <p:sp>
        <p:nvSpPr>
          <p:cNvPr id="4" name="Text 2"/>
          <p:cNvSpPr/>
          <p:nvPr/>
        </p:nvSpPr>
        <p:spPr>
          <a:xfrm>
            <a:off x="606147" y="1720691"/>
            <a:ext cx="6497836" cy="831532"/>
          </a:xfrm>
          <a:prstGeom prst="rect">
            <a:avLst/>
          </a:prstGeom>
          <a:noFill/>
          <a:ln/>
        </p:spPr>
        <p:txBody>
          <a:bodyPr wrap="square" lIns="0" tIns="0" rIns="0" bIns="0" rtlCol="0" anchor="t"/>
          <a:lstStyle/>
          <a:p>
            <a:pPr algn="l" indent="0" marL="0">
              <a:lnSpc>
                <a:spcPts val="2150"/>
              </a:lnSpc>
              <a:buNone/>
            </a:pPr>
            <a:r>
              <a:rPr lang="en-US" sz="1350" dirty="0">
                <a:solidFill>
                  <a:srgbClr val="D3C9C5"/>
                </a:solidFill>
                <a:latin typeface="Noto Serif HK" pitchFamily="34" charset="0"/>
                <a:ea typeface="Noto Serif HK" pitchFamily="34" charset="-122"/>
                <a:cs typeface="Noto Serif HK" pitchFamily="34" charset="-120"/>
              </a:rPr>
              <a:t>Authentic information presented out of context (e.g., partial quotes, selective statistics). Genuine content reframed with false contextual information (e.g., Hyde Park rubbish incorrectly linked to a protest).</a:t>
            </a:r>
            <a:endParaRPr lang="en-US" sz="1350" dirty="0"/>
          </a:p>
        </p:txBody>
      </p:sp>
      <p:pic>
        <p:nvPicPr>
          <p:cNvPr id="5" name="Image 0" descr="preencoded.png">    </p:cNvPr>
          <p:cNvPicPr>
            <a:picLocks noChangeAspect="1"/>
          </p:cNvPicPr>
          <p:nvPr/>
        </p:nvPicPr>
        <p:blipFill>
          <a:blip r:embed="rId1"/>
          <a:stretch>
            <a:fillRect/>
          </a:stretch>
        </p:blipFill>
        <p:spPr>
          <a:xfrm>
            <a:off x="606147" y="2747010"/>
            <a:ext cx="4091940" cy="5082540"/>
          </a:xfrm>
          <a:prstGeom prst="rect">
            <a:avLst/>
          </a:prstGeom>
        </p:spPr>
      </p:pic>
      <p:sp>
        <p:nvSpPr>
          <p:cNvPr id="6" name="Text 3"/>
          <p:cNvSpPr/>
          <p:nvPr/>
        </p:nvSpPr>
        <p:spPr>
          <a:xfrm>
            <a:off x="7534037" y="1277064"/>
            <a:ext cx="4114681" cy="270510"/>
          </a:xfrm>
          <a:prstGeom prst="rect">
            <a:avLst/>
          </a:prstGeom>
          <a:noFill/>
          <a:ln/>
        </p:spPr>
        <p:txBody>
          <a:bodyPr wrap="none" lIns="0" tIns="0" rIns="0" bIns="0" rtlCol="0" anchor="t"/>
          <a:lstStyle/>
          <a:p>
            <a:pPr algn="l" indent="0" marL="0">
              <a:lnSpc>
                <a:spcPts val="2100"/>
              </a:lnSpc>
              <a:buNone/>
            </a:pPr>
            <a:r>
              <a:rPr lang="en-US" sz="1700" b="1" dirty="0">
                <a:solidFill>
                  <a:srgbClr val="FFF8F5"/>
                </a:solidFill>
                <a:latin typeface="Noto Serif HK Bold" pitchFamily="34" charset="0"/>
                <a:ea typeface="Noto Serif HK Bold" pitchFamily="34" charset="-122"/>
                <a:cs typeface="Noto Serif HK Bold" pitchFamily="34" charset="-120"/>
              </a:rPr>
              <a:t>False Connection &amp; Imposter Content</a:t>
            </a:r>
            <a:endParaRPr lang="en-US" sz="1700" dirty="0"/>
          </a:p>
        </p:txBody>
      </p:sp>
      <p:sp>
        <p:nvSpPr>
          <p:cNvPr id="7" name="Text 4"/>
          <p:cNvSpPr/>
          <p:nvPr/>
        </p:nvSpPr>
        <p:spPr>
          <a:xfrm>
            <a:off x="7534037" y="1720691"/>
            <a:ext cx="6497836" cy="554355"/>
          </a:xfrm>
          <a:prstGeom prst="rect">
            <a:avLst/>
          </a:prstGeom>
          <a:noFill/>
          <a:ln/>
        </p:spPr>
        <p:txBody>
          <a:bodyPr wrap="square" lIns="0" tIns="0" rIns="0" bIns="0" rtlCol="0" anchor="t"/>
          <a:lstStyle/>
          <a:p>
            <a:pPr algn="l" indent="0" marL="0">
              <a:lnSpc>
                <a:spcPts val="2150"/>
              </a:lnSpc>
              <a:buNone/>
            </a:pPr>
            <a:r>
              <a:rPr lang="en-US" sz="1350" dirty="0">
                <a:solidFill>
                  <a:srgbClr val="D3C9C5"/>
                </a:solidFill>
                <a:latin typeface="Noto Serif HK" pitchFamily="34" charset="0"/>
                <a:ea typeface="Noto Serif HK" pitchFamily="34" charset="-122"/>
                <a:cs typeface="Noto Serif HK" pitchFamily="34" charset="-120"/>
              </a:rPr>
              <a:t>Clickbait using misleading headlines. Impersonation of genuine sources (e.g., fake news sites using real brand logos).</a:t>
            </a:r>
            <a:endParaRPr lang="en-US" sz="1350" dirty="0"/>
          </a:p>
        </p:txBody>
      </p:sp>
      <p:pic>
        <p:nvPicPr>
          <p:cNvPr id="8" name="Image 1" descr="preencoded.png">    </p:cNvPr>
          <p:cNvPicPr>
            <a:picLocks noChangeAspect="1"/>
          </p:cNvPicPr>
          <p:nvPr/>
        </p:nvPicPr>
        <p:blipFill>
          <a:blip r:embed="rId2"/>
          <a:stretch>
            <a:fillRect/>
          </a:stretch>
        </p:blipFill>
        <p:spPr>
          <a:xfrm>
            <a:off x="7534037" y="2469832"/>
            <a:ext cx="5882640" cy="48768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847136"/>
            <a:ext cx="7687032" cy="566976"/>
          </a:xfrm>
          <a:prstGeom prst="rect">
            <a:avLst/>
          </a:prstGeom>
          <a:noFill/>
          <a:ln/>
        </p:spPr>
        <p:txBody>
          <a:bodyPr wrap="none" lIns="0" tIns="0" rIns="0" bIns="0" rtlCol="0" anchor="t"/>
          <a:lstStyle/>
          <a:p>
            <a:pPr algn="l" indent="0" marL="0">
              <a:lnSpc>
                <a:spcPts val="4450"/>
              </a:lnSpc>
              <a:buNone/>
            </a:pPr>
            <a:r>
              <a:rPr lang="en-US" sz="3550" b="1" dirty="0">
                <a:solidFill>
                  <a:srgbClr val="FFF8F5"/>
                </a:solidFill>
                <a:latin typeface="Noto Serif HK Bold" pitchFamily="34" charset="0"/>
                <a:ea typeface="Noto Serif HK Bold" pitchFamily="34" charset="-122"/>
                <a:cs typeface="Noto Serif HK Bold" pitchFamily="34" charset="-120"/>
              </a:rPr>
              <a:t>Addressing Information Disorder</a:t>
            </a:r>
            <a:endParaRPr lang="en-US" sz="3550" dirty="0"/>
          </a:p>
        </p:txBody>
      </p:sp>
      <p:sp>
        <p:nvSpPr>
          <p:cNvPr id="3" name="Text 1"/>
          <p:cNvSpPr/>
          <p:nvPr/>
        </p:nvSpPr>
        <p:spPr>
          <a:xfrm>
            <a:off x="793790" y="2867739"/>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D3C9C5"/>
                </a:solidFill>
                <a:latin typeface="Noto Serif HK" pitchFamily="34" charset="0"/>
                <a:ea typeface="Noto Serif HK" pitchFamily="34" charset="-122"/>
                <a:cs typeface="Noto Serif HK" pitchFamily="34" charset="-120"/>
              </a:rPr>
              <a:t>Navigating misinformation requires critical thinking and a multifaceted approach:</a:t>
            </a:r>
            <a:endParaRPr lang="en-US" sz="1750" dirty="0"/>
          </a:p>
        </p:txBody>
      </p:sp>
      <p:sp>
        <p:nvSpPr>
          <p:cNvPr id="4" name="Text 2"/>
          <p:cNvSpPr/>
          <p:nvPr/>
        </p:nvSpPr>
        <p:spPr>
          <a:xfrm>
            <a:off x="793790" y="3485793"/>
            <a:ext cx="226814" cy="283488"/>
          </a:xfrm>
          <a:prstGeom prst="rect">
            <a:avLst/>
          </a:prstGeom>
          <a:noFill/>
          <a:ln/>
        </p:spPr>
        <p:txBody>
          <a:bodyPr wrap="none" lIns="0" tIns="0" rIns="0" bIns="0" rtlCol="0" anchor="t"/>
          <a:lstStyle/>
          <a:p>
            <a:pPr algn="l" indent="0" marL="0">
              <a:lnSpc>
                <a:spcPts val="2850"/>
              </a:lnSpc>
              <a:buNone/>
            </a:pPr>
            <a:r>
              <a:rPr lang="en-US" sz="1750" dirty="0">
                <a:solidFill>
                  <a:srgbClr val="D3C9C5"/>
                </a:solidFill>
                <a:latin typeface="Noto Serif HK Light" pitchFamily="34" charset="0"/>
                <a:ea typeface="Noto Serif HK Light" pitchFamily="34" charset="-122"/>
                <a:cs typeface="Noto Serif HK Light" pitchFamily="34" charset="-120"/>
              </a:rPr>
              <a:t>01</a:t>
            </a:r>
            <a:endParaRPr lang="en-US" sz="1750" dirty="0"/>
          </a:p>
        </p:txBody>
      </p:sp>
      <p:sp>
        <p:nvSpPr>
          <p:cNvPr id="5" name="Shape 3"/>
          <p:cNvSpPr/>
          <p:nvPr/>
        </p:nvSpPr>
        <p:spPr>
          <a:xfrm>
            <a:off x="793790" y="3840837"/>
            <a:ext cx="4196358" cy="30480"/>
          </a:xfrm>
          <a:prstGeom prst="rect">
            <a:avLst/>
          </a:prstGeom>
          <a:solidFill>
            <a:srgbClr val="E2C2B3"/>
          </a:solidFill>
          <a:ln/>
        </p:spPr>
      </p:sp>
      <p:sp>
        <p:nvSpPr>
          <p:cNvPr id="6" name="Text 4"/>
          <p:cNvSpPr/>
          <p:nvPr/>
        </p:nvSpPr>
        <p:spPr>
          <a:xfrm>
            <a:off x="793790" y="4015145"/>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D3C9C5"/>
                </a:solidFill>
                <a:latin typeface="Noto Serif HK Bold" pitchFamily="34" charset="0"/>
                <a:ea typeface="Noto Serif HK Bold" pitchFamily="34" charset="-122"/>
                <a:cs typeface="Noto Serif HK Bold" pitchFamily="34" charset="-120"/>
              </a:rPr>
              <a:t>Education</a:t>
            </a:r>
            <a:endParaRPr lang="en-US" sz="2200" dirty="0"/>
          </a:p>
        </p:txBody>
      </p:sp>
      <p:sp>
        <p:nvSpPr>
          <p:cNvPr id="7" name="Text 5"/>
          <p:cNvSpPr/>
          <p:nvPr/>
        </p:nvSpPr>
        <p:spPr>
          <a:xfrm>
            <a:off x="793790" y="4505563"/>
            <a:ext cx="4196358" cy="1088708"/>
          </a:xfrm>
          <a:prstGeom prst="rect">
            <a:avLst/>
          </a:prstGeom>
          <a:noFill/>
          <a:ln/>
        </p:spPr>
        <p:txBody>
          <a:bodyPr wrap="square" lIns="0" tIns="0" rIns="0" bIns="0" rtlCol="0" anchor="t"/>
          <a:lstStyle/>
          <a:p>
            <a:pPr algn="l" indent="0" marL="0">
              <a:lnSpc>
                <a:spcPts val="2850"/>
              </a:lnSpc>
              <a:buNone/>
            </a:pPr>
            <a:r>
              <a:rPr lang="en-US" sz="1750" dirty="0">
                <a:solidFill>
                  <a:srgbClr val="D3C9C5"/>
                </a:solidFill>
                <a:latin typeface="Noto Serif HK" pitchFamily="34" charset="0"/>
                <a:ea typeface="Noto Serif HK" pitchFamily="34" charset="-122"/>
                <a:cs typeface="Noto Serif HK" pitchFamily="34" charset="-120"/>
              </a:rPr>
              <a:t>Promote media literacy to help individuals critically evaluate content.</a:t>
            </a:r>
            <a:endParaRPr lang="en-US" sz="1750" dirty="0"/>
          </a:p>
        </p:txBody>
      </p:sp>
      <p:sp>
        <p:nvSpPr>
          <p:cNvPr id="8" name="Text 6"/>
          <p:cNvSpPr/>
          <p:nvPr/>
        </p:nvSpPr>
        <p:spPr>
          <a:xfrm>
            <a:off x="5216962" y="3485793"/>
            <a:ext cx="226814" cy="283488"/>
          </a:xfrm>
          <a:prstGeom prst="rect">
            <a:avLst/>
          </a:prstGeom>
          <a:noFill/>
          <a:ln/>
        </p:spPr>
        <p:txBody>
          <a:bodyPr wrap="none" lIns="0" tIns="0" rIns="0" bIns="0" rtlCol="0" anchor="t"/>
          <a:lstStyle/>
          <a:p>
            <a:pPr algn="l" indent="0" marL="0">
              <a:lnSpc>
                <a:spcPts val="2850"/>
              </a:lnSpc>
              <a:buNone/>
            </a:pPr>
            <a:r>
              <a:rPr lang="en-US" sz="1750" dirty="0">
                <a:solidFill>
                  <a:srgbClr val="D3C9C5"/>
                </a:solidFill>
                <a:latin typeface="Noto Serif HK Light" pitchFamily="34" charset="0"/>
                <a:ea typeface="Noto Serif HK Light" pitchFamily="34" charset="-122"/>
                <a:cs typeface="Noto Serif HK Light" pitchFamily="34" charset="-120"/>
              </a:rPr>
              <a:t>02</a:t>
            </a:r>
            <a:endParaRPr lang="en-US" sz="1750" dirty="0"/>
          </a:p>
        </p:txBody>
      </p:sp>
      <p:sp>
        <p:nvSpPr>
          <p:cNvPr id="9" name="Shape 7"/>
          <p:cNvSpPr/>
          <p:nvPr/>
        </p:nvSpPr>
        <p:spPr>
          <a:xfrm>
            <a:off x="5216962" y="3840837"/>
            <a:ext cx="4196358" cy="30480"/>
          </a:xfrm>
          <a:prstGeom prst="rect">
            <a:avLst/>
          </a:prstGeom>
          <a:solidFill>
            <a:srgbClr val="E2C2B3"/>
          </a:solidFill>
          <a:ln/>
        </p:spPr>
      </p:sp>
      <p:sp>
        <p:nvSpPr>
          <p:cNvPr id="10" name="Text 8"/>
          <p:cNvSpPr/>
          <p:nvPr/>
        </p:nvSpPr>
        <p:spPr>
          <a:xfrm>
            <a:off x="5216962" y="4015145"/>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D3C9C5"/>
                </a:solidFill>
                <a:latin typeface="Noto Serif HK Bold" pitchFamily="34" charset="0"/>
                <a:ea typeface="Noto Serif HK Bold" pitchFamily="34" charset="-122"/>
                <a:cs typeface="Noto Serif HK Bold" pitchFamily="34" charset="-120"/>
              </a:rPr>
              <a:t>Regulation</a:t>
            </a:r>
            <a:endParaRPr lang="en-US" sz="2200" dirty="0"/>
          </a:p>
        </p:txBody>
      </p:sp>
      <p:sp>
        <p:nvSpPr>
          <p:cNvPr id="11" name="Text 9"/>
          <p:cNvSpPr/>
          <p:nvPr/>
        </p:nvSpPr>
        <p:spPr>
          <a:xfrm>
            <a:off x="5216962" y="4505563"/>
            <a:ext cx="4196358" cy="1088708"/>
          </a:xfrm>
          <a:prstGeom prst="rect">
            <a:avLst/>
          </a:prstGeom>
          <a:noFill/>
          <a:ln/>
        </p:spPr>
        <p:txBody>
          <a:bodyPr wrap="square" lIns="0" tIns="0" rIns="0" bIns="0" rtlCol="0" anchor="t"/>
          <a:lstStyle/>
          <a:p>
            <a:pPr algn="l" indent="0" marL="0">
              <a:lnSpc>
                <a:spcPts val="2850"/>
              </a:lnSpc>
              <a:buNone/>
            </a:pPr>
            <a:r>
              <a:rPr lang="en-US" sz="1750" dirty="0">
                <a:solidFill>
                  <a:srgbClr val="D3C9C5"/>
                </a:solidFill>
                <a:latin typeface="Noto Serif HK" pitchFamily="34" charset="0"/>
                <a:ea typeface="Noto Serif HK" pitchFamily="34" charset="-122"/>
                <a:cs typeface="Noto Serif HK" pitchFamily="34" charset="-120"/>
              </a:rPr>
              <a:t>Platforms must implement measures to reduce the spread of misinformation.</a:t>
            </a:r>
            <a:endParaRPr lang="en-US" sz="1750" dirty="0"/>
          </a:p>
        </p:txBody>
      </p:sp>
      <p:sp>
        <p:nvSpPr>
          <p:cNvPr id="12" name="Text 10"/>
          <p:cNvSpPr/>
          <p:nvPr/>
        </p:nvSpPr>
        <p:spPr>
          <a:xfrm>
            <a:off x="9640133" y="3485793"/>
            <a:ext cx="226814" cy="283488"/>
          </a:xfrm>
          <a:prstGeom prst="rect">
            <a:avLst/>
          </a:prstGeom>
          <a:noFill/>
          <a:ln/>
        </p:spPr>
        <p:txBody>
          <a:bodyPr wrap="none" lIns="0" tIns="0" rIns="0" bIns="0" rtlCol="0" anchor="t"/>
          <a:lstStyle/>
          <a:p>
            <a:pPr algn="l" indent="0" marL="0">
              <a:lnSpc>
                <a:spcPts val="2850"/>
              </a:lnSpc>
              <a:buNone/>
            </a:pPr>
            <a:r>
              <a:rPr lang="en-US" sz="1750" dirty="0">
                <a:solidFill>
                  <a:srgbClr val="D3C9C5"/>
                </a:solidFill>
                <a:latin typeface="Noto Serif HK Light" pitchFamily="34" charset="0"/>
                <a:ea typeface="Noto Serif HK Light" pitchFamily="34" charset="-122"/>
                <a:cs typeface="Noto Serif HK Light" pitchFamily="34" charset="-120"/>
              </a:rPr>
              <a:t>03</a:t>
            </a:r>
            <a:endParaRPr lang="en-US" sz="1750" dirty="0"/>
          </a:p>
        </p:txBody>
      </p:sp>
      <p:sp>
        <p:nvSpPr>
          <p:cNvPr id="13" name="Shape 11"/>
          <p:cNvSpPr/>
          <p:nvPr/>
        </p:nvSpPr>
        <p:spPr>
          <a:xfrm>
            <a:off x="9640133" y="3840837"/>
            <a:ext cx="4196358" cy="30480"/>
          </a:xfrm>
          <a:prstGeom prst="rect">
            <a:avLst/>
          </a:prstGeom>
          <a:solidFill>
            <a:srgbClr val="E2C2B3"/>
          </a:solidFill>
          <a:ln/>
        </p:spPr>
      </p:sp>
      <p:sp>
        <p:nvSpPr>
          <p:cNvPr id="14" name="Text 12"/>
          <p:cNvSpPr/>
          <p:nvPr/>
        </p:nvSpPr>
        <p:spPr>
          <a:xfrm>
            <a:off x="9640133" y="4015145"/>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D3C9C5"/>
                </a:solidFill>
                <a:latin typeface="Noto Serif HK Bold" pitchFamily="34" charset="0"/>
                <a:ea typeface="Noto Serif HK Bold" pitchFamily="34" charset="-122"/>
                <a:cs typeface="Noto Serif HK Bold" pitchFamily="34" charset="-120"/>
              </a:rPr>
              <a:t>Technology</a:t>
            </a:r>
            <a:endParaRPr lang="en-US" sz="2200" dirty="0"/>
          </a:p>
        </p:txBody>
      </p:sp>
      <p:sp>
        <p:nvSpPr>
          <p:cNvPr id="15" name="Text 13"/>
          <p:cNvSpPr/>
          <p:nvPr/>
        </p:nvSpPr>
        <p:spPr>
          <a:xfrm>
            <a:off x="9640133" y="4505563"/>
            <a:ext cx="4196358" cy="725805"/>
          </a:xfrm>
          <a:prstGeom prst="rect">
            <a:avLst/>
          </a:prstGeom>
          <a:noFill/>
          <a:ln/>
        </p:spPr>
        <p:txBody>
          <a:bodyPr wrap="square" lIns="0" tIns="0" rIns="0" bIns="0" rtlCol="0" anchor="t"/>
          <a:lstStyle/>
          <a:p>
            <a:pPr algn="l" indent="0" marL="0">
              <a:lnSpc>
                <a:spcPts val="2850"/>
              </a:lnSpc>
              <a:buNone/>
            </a:pPr>
            <a:r>
              <a:rPr lang="en-US" sz="1750" dirty="0">
                <a:solidFill>
                  <a:srgbClr val="D3C9C5"/>
                </a:solidFill>
                <a:latin typeface="Noto Serif HK" pitchFamily="34" charset="0"/>
                <a:ea typeface="Noto Serif HK" pitchFamily="34" charset="-122"/>
                <a:cs typeface="Noto Serif HK" pitchFamily="34" charset="-120"/>
              </a:rPr>
              <a:t>Develop tools to detect and flag fabricated content.</a:t>
            </a:r>
            <a:endParaRPr lang="en-US" sz="1750" dirty="0"/>
          </a:p>
        </p:txBody>
      </p:sp>
      <p:sp>
        <p:nvSpPr>
          <p:cNvPr id="16" name="Text 14"/>
          <p:cNvSpPr/>
          <p:nvPr/>
        </p:nvSpPr>
        <p:spPr>
          <a:xfrm>
            <a:off x="793790" y="6019443"/>
            <a:ext cx="13042821" cy="362903"/>
          </a:xfrm>
          <a:prstGeom prst="rect">
            <a:avLst/>
          </a:prstGeom>
          <a:noFill/>
          <a:ln/>
        </p:spPr>
        <p:txBody>
          <a:bodyPr wrap="none" lIns="0" tIns="0" rIns="0" bIns="0" rtlCol="0" anchor="t"/>
          <a:lstStyle/>
          <a:p>
            <a:pPr algn="l" indent="0" marL="0">
              <a:lnSpc>
                <a:spcPts val="2850"/>
              </a:lnSpc>
              <a:buNone/>
            </a:pP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11</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2025-09-11T12:49:13Z</dcterms:created>
  <dcterms:modified xsi:type="dcterms:W3CDTF">2025-09-11T12:49:13Z</dcterms:modified>
</cp:coreProperties>
</file>