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Source Serif 4 Semi Bold"/>
      <p:regular r:id="rId19"/>
    </p:embeddedFont>
    <p:embeddedFont>
      <p:font typeface="Source Serif 4 Semi Bold"/>
      <p:regular r:id="rId20"/>
    </p:embeddedFont>
    <p:embeddedFont>
      <p:font typeface="Source Serif 4 Semi Bold"/>
      <p:regular r:id="rId21"/>
    </p:embeddedFont>
    <p:embeddedFont>
      <p:font typeface="Source Serif 4 Semi Bold"/>
      <p:regular r:id="rId22"/>
    </p:embeddedFont>
    <p:embeddedFont>
      <p:font typeface="Source Sans 3"/>
      <p:regular r:id="rId23"/>
    </p:embeddedFont>
    <p:embeddedFont>
      <p:font typeface="Source Sans 3"/>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 Id="rId23" Type="http://schemas.openxmlformats.org/officeDocument/2006/relationships/font" Target="fonts/font5.fntdata"/><Relationship Id="rId24"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2F2">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2F2">
              <a:alpha val="85000"/>
            </a:srgbClr>
          </a:solidFill>
          <a:ln/>
        </p:spPr>
      </p:sp>
      <p:pic>
        <p:nvPicPr>
          <p:cNvPr id="4" name="Image 1" descr="preencoded.png">    </p:cNvPr>
          <p:cNvPicPr>
            <a:picLocks noChangeAspect="1"/>
          </p:cNvPicPr>
          <p:nvPr/>
        </p:nvPicPr>
        <p:blipFill>
          <a:blip r:embed="rId2"/>
          <a:stretch>
            <a:fillRect/>
          </a:stretch>
        </p:blipFill>
        <p:spPr>
          <a:xfrm>
            <a:off x="837724" y="969526"/>
            <a:ext cx="1401842" cy="1401842"/>
          </a:xfrm>
          <a:prstGeom prst="rect">
            <a:avLst/>
          </a:prstGeom>
        </p:spPr>
      </p:pic>
      <p:sp>
        <p:nvSpPr>
          <p:cNvPr id="5" name="Text 1"/>
          <p:cNvSpPr/>
          <p:nvPr/>
        </p:nvSpPr>
        <p:spPr>
          <a:xfrm>
            <a:off x="3118723" y="943332"/>
            <a:ext cx="4952524" cy="308015"/>
          </a:xfrm>
          <a:prstGeom prst="rect">
            <a:avLst/>
          </a:prstGeom>
          <a:noFill/>
          <a:ln/>
        </p:spPr>
        <p:txBody>
          <a:bodyPr wrap="none" lIns="0" tIns="0" rIns="0" bIns="0" rtlCol="0" anchor="t"/>
          <a:lstStyle/>
          <a:p>
            <a:pPr algn="ctr"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MEDIActive Youth: Informing the Balkans</a:t>
            </a:r>
            <a:endParaRPr lang="en-US" sz="1900" dirty="0"/>
          </a:p>
        </p:txBody>
      </p:sp>
      <p:sp>
        <p:nvSpPr>
          <p:cNvPr id="6" name="Text 2"/>
          <p:cNvSpPr/>
          <p:nvPr/>
        </p:nvSpPr>
        <p:spPr>
          <a:xfrm>
            <a:off x="8618696" y="922377"/>
            <a:ext cx="5189101" cy="335042"/>
          </a:xfrm>
          <a:prstGeom prst="rect">
            <a:avLst/>
          </a:prstGeom>
          <a:noFill/>
          <a:ln/>
        </p:spPr>
        <p:txBody>
          <a:bodyPr wrap="none" lIns="0" tIns="0" rIns="0" bIns="0" rtlCol="0" anchor="t"/>
          <a:lstStyle/>
          <a:p>
            <a:pPr algn="l" indent="0" marL="0">
              <a:lnSpc>
                <a:spcPts val="2600"/>
              </a:lnSpc>
              <a:buNone/>
            </a:pPr>
            <a:endParaRPr lang="en-US" sz="1600" dirty="0"/>
          </a:p>
        </p:txBody>
      </p:sp>
      <p:sp>
        <p:nvSpPr>
          <p:cNvPr id="7" name="Text 3"/>
          <p:cNvSpPr/>
          <p:nvPr/>
        </p:nvSpPr>
        <p:spPr>
          <a:xfrm>
            <a:off x="837724" y="2842617"/>
            <a:ext cx="12954952" cy="335042"/>
          </a:xfrm>
          <a:prstGeom prst="rect">
            <a:avLst/>
          </a:prstGeom>
          <a:noFill/>
          <a:ln/>
        </p:spPr>
        <p:txBody>
          <a:bodyPr wrap="none" lIns="0" tIns="0" rIns="0" bIns="0" rtlCol="0" anchor="t"/>
          <a:lstStyle/>
          <a:p>
            <a:pPr algn="l" indent="0" marL="0">
              <a:lnSpc>
                <a:spcPts val="2600"/>
              </a:lnSpc>
              <a:buNone/>
            </a:pPr>
            <a:endParaRPr lang="en-US" sz="1600" dirty="0"/>
          </a:p>
        </p:txBody>
      </p:sp>
      <p:sp>
        <p:nvSpPr>
          <p:cNvPr id="8" name="Text 4"/>
          <p:cNvSpPr/>
          <p:nvPr/>
        </p:nvSpPr>
        <p:spPr>
          <a:xfrm>
            <a:off x="837724" y="3491746"/>
            <a:ext cx="12954952" cy="2464118"/>
          </a:xfrm>
          <a:prstGeom prst="rect">
            <a:avLst/>
          </a:prstGeom>
          <a:noFill/>
          <a:ln/>
        </p:spPr>
        <p:txBody>
          <a:bodyPr wrap="square" lIns="0" tIns="0" rIns="0" bIns="0" rtlCol="0" anchor="t"/>
          <a:lstStyle/>
          <a:p>
            <a:pPr algn="ctr" indent="0" marL="0">
              <a:lnSpc>
                <a:spcPts val="9700"/>
              </a:lnSpc>
              <a:buNone/>
            </a:pPr>
            <a:r>
              <a:rPr lang="en-US" sz="7750" dirty="0">
                <a:solidFill>
                  <a:srgbClr val="000000"/>
                </a:solidFill>
                <a:latin typeface="Source Serif 4 Semi Bold" pitchFamily="34" charset="0"/>
                <a:ea typeface="Source Serif 4 Semi Bold" pitchFamily="34" charset="-122"/>
                <a:cs typeface="Source Serif 4 Semi Bold" pitchFamily="34" charset="-120"/>
              </a:rPr>
              <a:t>Navigating the Maze of Fake News</a:t>
            </a:r>
            <a:endParaRPr lang="en-US" sz="7750" dirty="0"/>
          </a:p>
        </p:txBody>
      </p:sp>
      <p:sp>
        <p:nvSpPr>
          <p:cNvPr id="9" name="Text 5"/>
          <p:cNvSpPr/>
          <p:nvPr/>
        </p:nvSpPr>
        <p:spPr>
          <a:xfrm>
            <a:off x="2427803" y="6269950"/>
            <a:ext cx="9774674" cy="492681"/>
          </a:xfrm>
          <a:prstGeom prst="rect">
            <a:avLst/>
          </a:prstGeom>
          <a:noFill/>
          <a:ln/>
        </p:spPr>
        <p:txBody>
          <a:bodyPr wrap="none" lIns="0" tIns="0" rIns="0" bIns="0" rtlCol="0" anchor="t"/>
          <a:lstStyle/>
          <a:p>
            <a:pPr algn="ctr" indent="0" marL="0">
              <a:lnSpc>
                <a:spcPts val="3850"/>
              </a:lnSpc>
              <a:buNone/>
            </a:pPr>
            <a:r>
              <a:rPr lang="en-US" sz="3100" dirty="0">
                <a:solidFill>
                  <a:srgbClr val="000000"/>
                </a:solidFill>
                <a:latin typeface="Source Serif 4 Semi Bold" pitchFamily="34" charset="0"/>
                <a:ea typeface="Source Serif 4 Semi Bold" pitchFamily="34" charset="-122"/>
                <a:cs typeface="Source Serif 4 Semi Bold" pitchFamily="34" charset="-120"/>
              </a:rPr>
              <a:t>Understanding Disinformation and Misinformation</a:t>
            </a:r>
            <a:endParaRPr lang="en-US" sz="3100" dirty="0"/>
          </a:p>
        </p:txBody>
      </p:sp>
      <p:sp>
        <p:nvSpPr>
          <p:cNvPr id="10" name="Text 6"/>
          <p:cNvSpPr/>
          <p:nvPr/>
        </p:nvSpPr>
        <p:spPr>
          <a:xfrm>
            <a:off x="837724" y="7076718"/>
            <a:ext cx="12954952" cy="418862"/>
          </a:xfrm>
          <a:prstGeom prst="rect">
            <a:avLst/>
          </a:prstGeom>
          <a:noFill/>
          <a:ln/>
        </p:spPr>
        <p:txBody>
          <a:bodyPr wrap="none" lIns="0" tIns="0" rIns="0" bIns="0" rtlCol="0" anchor="t"/>
          <a:lstStyle/>
          <a:p>
            <a:pPr algn="ctr" indent="0" marL="0">
              <a:lnSpc>
                <a:spcPts val="3250"/>
              </a:lnSpc>
              <a:buNone/>
            </a:pPr>
            <a:endParaRPr lang="en-US" sz="20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459825"/>
            <a:ext cx="12399883"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Practical Application: Analyzing a Fake News Article</a:t>
            </a:r>
            <a:endParaRPr lang="en-US" sz="3850" dirty="0"/>
          </a:p>
        </p:txBody>
      </p:sp>
      <p:sp>
        <p:nvSpPr>
          <p:cNvPr id="3" name="Text 1"/>
          <p:cNvSpPr/>
          <p:nvPr/>
        </p:nvSpPr>
        <p:spPr>
          <a:xfrm>
            <a:off x="1151811" y="2808684"/>
            <a:ext cx="6146721"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"Miracle Fruit Found in Albania Cures All Diseases!"</a:t>
            </a:r>
            <a:endParaRPr lang="en-US" sz="1900" dirty="0"/>
          </a:p>
        </p:txBody>
      </p:sp>
      <p:sp>
        <p:nvSpPr>
          <p:cNvPr id="4" name="Shape 2"/>
          <p:cNvSpPr/>
          <p:nvPr/>
        </p:nvSpPr>
        <p:spPr>
          <a:xfrm>
            <a:off x="837724" y="2494598"/>
            <a:ext cx="22860" cy="936188"/>
          </a:xfrm>
          <a:prstGeom prst="rect">
            <a:avLst/>
          </a:prstGeom>
          <a:solidFill>
            <a:srgbClr val="BE49DF"/>
          </a:solidFill>
          <a:ln/>
        </p:spPr>
      </p:sp>
      <p:sp>
        <p:nvSpPr>
          <p:cNvPr id="5" name="Text 3"/>
          <p:cNvSpPr/>
          <p:nvPr/>
        </p:nvSpPr>
        <p:spPr>
          <a:xfrm>
            <a:off x="837724" y="3875842"/>
            <a:ext cx="2822377"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Red Flags in the Article:</a:t>
            </a:r>
            <a:endParaRPr lang="en-US" sz="1900" dirty="0"/>
          </a:p>
        </p:txBody>
      </p:sp>
      <p:sp>
        <p:nvSpPr>
          <p:cNvPr id="6" name="Text 4"/>
          <p:cNvSpPr/>
          <p:nvPr/>
        </p:nvSpPr>
        <p:spPr>
          <a:xfrm>
            <a:off x="837724" y="4393287"/>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Extraordinary claims without scientific evidence</a:t>
            </a:r>
            <a:endParaRPr lang="en-US" sz="1600" dirty="0"/>
          </a:p>
        </p:txBody>
      </p:sp>
      <p:sp>
        <p:nvSpPr>
          <p:cNvPr id="7" name="Text 5"/>
          <p:cNvSpPr/>
          <p:nvPr/>
        </p:nvSpPr>
        <p:spPr>
          <a:xfrm>
            <a:off x="837724" y="4801553"/>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Anonymous sources ("one resident," "local farmer")</a:t>
            </a:r>
            <a:endParaRPr lang="en-US" sz="1600" dirty="0"/>
          </a:p>
        </p:txBody>
      </p:sp>
      <p:sp>
        <p:nvSpPr>
          <p:cNvPr id="8" name="Text 6"/>
          <p:cNvSpPr/>
          <p:nvPr/>
        </p:nvSpPr>
        <p:spPr>
          <a:xfrm>
            <a:off x="837724" y="5209818"/>
            <a:ext cx="6221968" cy="670084"/>
          </a:xfrm>
          <a:prstGeom prst="rect">
            <a:avLst/>
          </a:prstGeom>
          <a:noFill/>
          <a:ln/>
        </p:spPr>
        <p:txBody>
          <a:bodyPr wrap="squar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Conspiracy theory elements ("Big Pharma doesn't want you to know")</a:t>
            </a:r>
            <a:endParaRPr lang="en-US" sz="1600" dirty="0"/>
          </a:p>
        </p:txBody>
      </p:sp>
      <p:sp>
        <p:nvSpPr>
          <p:cNvPr id="9" name="Text 7"/>
          <p:cNvSpPr/>
          <p:nvPr/>
        </p:nvSpPr>
        <p:spPr>
          <a:xfrm>
            <a:off x="837724" y="5953125"/>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Emotionally charged language ("miracle," "wonder cure")</a:t>
            </a:r>
            <a:endParaRPr lang="en-US" sz="1600" dirty="0"/>
          </a:p>
        </p:txBody>
      </p:sp>
      <p:sp>
        <p:nvSpPr>
          <p:cNvPr id="10" name="Text 8"/>
          <p:cNvSpPr/>
          <p:nvPr/>
        </p:nvSpPr>
        <p:spPr>
          <a:xfrm>
            <a:off x="837724" y="6361390"/>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No verification from authorities or experts</a:t>
            </a:r>
            <a:endParaRPr lang="en-US" sz="1600" dirty="0"/>
          </a:p>
        </p:txBody>
      </p:sp>
      <p:sp>
        <p:nvSpPr>
          <p:cNvPr id="11" name="Text 9"/>
          <p:cNvSpPr/>
          <p:nvPr/>
        </p:nvSpPr>
        <p:spPr>
          <a:xfrm>
            <a:off x="7578328" y="3875842"/>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Questions to Ask:</a:t>
            </a:r>
            <a:endParaRPr lang="en-US" sz="1900" dirty="0"/>
          </a:p>
        </p:txBody>
      </p:sp>
      <p:sp>
        <p:nvSpPr>
          <p:cNvPr id="12" name="Text 10"/>
          <p:cNvSpPr/>
          <p:nvPr/>
        </p:nvSpPr>
        <p:spPr>
          <a:xfrm>
            <a:off x="7578328" y="4393287"/>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Who published this article?</a:t>
            </a:r>
            <a:endParaRPr lang="en-US" sz="1600" dirty="0"/>
          </a:p>
        </p:txBody>
      </p:sp>
      <p:sp>
        <p:nvSpPr>
          <p:cNvPr id="13" name="Text 11"/>
          <p:cNvSpPr/>
          <p:nvPr/>
        </p:nvSpPr>
        <p:spPr>
          <a:xfrm>
            <a:off x="7578328" y="4801553"/>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Are there credible scientific studies cited?</a:t>
            </a:r>
            <a:endParaRPr lang="en-US" sz="1600" dirty="0"/>
          </a:p>
        </p:txBody>
      </p:sp>
      <p:sp>
        <p:nvSpPr>
          <p:cNvPr id="14" name="Text 12"/>
          <p:cNvSpPr/>
          <p:nvPr/>
        </p:nvSpPr>
        <p:spPr>
          <a:xfrm>
            <a:off x="7578328" y="5209818"/>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Can this information be verified by other sources?</a:t>
            </a:r>
            <a:endParaRPr lang="en-US" sz="1600" dirty="0"/>
          </a:p>
        </p:txBody>
      </p:sp>
      <p:sp>
        <p:nvSpPr>
          <p:cNvPr id="15" name="Text 13"/>
          <p:cNvSpPr/>
          <p:nvPr/>
        </p:nvSpPr>
        <p:spPr>
          <a:xfrm>
            <a:off x="7578328" y="5618083"/>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Why would a "miracle cure" not be widely reported?</a:t>
            </a:r>
            <a:endParaRPr lang="en-US" sz="1600" dirty="0"/>
          </a:p>
        </p:txBody>
      </p:sp>
      <p:sp>
        <p:nvSpPr>
          <p:cNvPr id="16" name="Text 14"/>
          <p:cNvSpPr/>
          <p:nvPr/>
        </p:nvSpPr>
        <p:spPr>
          <a:xfrm>
            <a:off x="7578328" y="6026348"/>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What might be the motivation behind this story?</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698540"/>
            <a:ext cx="8473678"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Your Fake News Detection Checklist</a:t>
            </a:r>
            <a:endParaRPr lang="en-US" sz="3850" dirty="0"/>
          </a:p>
        </p:txBody>
      </p:sp>
      <p:sp>
        <p:nvSpPr>
          <p:cNvPr id="3" name="Shape 1"/>
          <p:cNvSpPr/>
          <p:nvPr/>
        </p:nvSpPr>
        <p:spPr>
          <a:xfrm>
            <a:off x="837724" y="2047399"/>
            <a:ext cx="4178618" cy="2194679"/>
          </a:xfrm>
          <a:prstGeom prst="roundRect">
            <a:avLst>
              <a:gd name="adj" fmla="val 5000"/>
            </a:avLst>
          </a:prstGeom>
          <a:solidFill>
            <a:srgbClr val="FFFFFF">
              <a:alpha val="95000"/>
            </a:srgbClr>
          </a:solidFill>
          <a:ln/>
        </p:spPr>
      </p:sp>
      <p:sp>
        <p:nvSpPr>
          <p:cNvPr id="4" name="Shape 2"/>
          <p:cNvSpPr/>
          <p:nvPr/>
        </p:nvSpPr>
        <p:spPr>
          <a:xfrm>
            <a:off x="837724" y="2024539"/>
            <a:ext cx="4178618" cy="91440"/>
          </a:xfrm>
          <a:prstGeom prst="roundRect">
            <a:avLst>
              <a:gd name="adj" fmla="val 96208"/>
            </a:avLst>
          </a:prstGeom>
          <a:solidFill>
            <a:srgbClr val="BE49DF"/>
          </a:solidFill>
          <a:ln/>
        </p:spPr>
      </p:sp>
      <p:sp>
        <p:nvSpPr>
          <p:cNvPr id="5" name="Shape 3"/>
          <p:cNvSpPr/>
          <p:nvPr/>
        </p:nvSpPr>
        <p:spPr>
          <a:xfrm>
            <a:off x="2612886" y="1733312"/>
            <a:ext cx="628293" cy="628293"/>
          </a:xfrm>
          <a:prstGeom prst="roundRect">
            <a:avLst>
              <a:gd name="adj" fmla="val 145537"/>
            </a:avLst>
          </a:prstGeom>
          <a:solidFill>
            <a:srgbClr val="BE49DF"/>
          </a:solidFill>
          <a:ln/>
        </p:spPr>
      </p:sp>
      <p:sp>
        <p:nvSpPr>
          <p:cNvPr id="6" name="Text 4"/>
          <p:cNvSpPr/>
          <p:nvPr/>
        </p:nvSpPr>
        <p:spPr>
          <a:xfrm>
            <a:off x="2801362" y="1890355"/>
            <a:ext cx="251341" cy="314087"/>
          </a:xfrm>
          <a:prstGeom prst="rect">
            <a:avLst/>
          </a:prstGeom>
          <a:noFill/>
          <a:ln/>
        </p:spPr>
        <p:txBody>
          <a:bodyPr wrap="none" lIns="0" tIns="0" rIns="0" bIns="0" rtlCol="0" anchor="t"/>
          <a:lstStyle/>
          <a:p>
            <a:pPr algn="l" indent="0" marL="0">
              <a:lnSpc>
                <a:spcPts val="3150"/>
              </a:lnSpc>
              <a:buNone/>
            </a:pPr>
            <a:r>
              <a:rPr lang="en-US" sz="1950" dirty="0">
                <a:solidFill>
                  <a:srgbClr val="FFFFFF"/>
                </a:solidFill>
                <a:latin typeface="Source Serif 4 Semi Bold" pitchFamily="34" charset="0"/>
                <a:ea typeface="Source Serif 4 Semi Bold" pitchFamily="34" charset="-122"/>
                <a:cs typeface="Source Serif 4 Semi Bold" pitchFamily="34" charset="-120"/>
              </a:rPr>
              <a:t>1</a:t>
            </a:r>
            <a:endParaRPr lang="en-US" sz="1950" dirty="0"/>
          </a:p>
        </p:txBody>
      </p:sp>
      <p:sp>
        <p:nvSpPr>
          <p:cNvPr id="7" name="Text 5"/>
          <p:cNvSpPr/>
          <p:nvPr/>
        </p:nvSpPr>
        <p:spPr>
          <a:xfrm>
            <a:off x="1070015" y="257103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Verify the Source</a:t>
            </a:r>
            <a:endParaRPr lang="en-US" sz="1900" dirty="0"/>
          </a:p>
        </p:txBody>
      </p:sp>
      <p:sp>
        <p:nvSpPr>
          <p:cNvPr id="8" name="Text 6"/>
          <p:cNvSpPr/>
          <p:nvPr/>
        </p:nvSpPr>
        <p:spPr>
          <a:xfrm>
            <a:off x="1070015" y="3004661"/>
            <a:ext cx="3714036"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Who is providing this information? Is it a credible news organization or an unknown website?</a:t>
            </a:r>
            <a:endParaRPr lang="en-US" sz="1600" dirty="0"/>
          </a:p>
        </p:txBody>
      </p:sp>
      <p:sp>
        <p:nvSpPr>
          <p:cNvPr id="9" name="Shape 7"/>
          <p:cNvSpPr/>
          <p:nvPr/>
        </p:nvSpPr>
        <p:spPr>
          <a:xfrm>
            <a:off x="5225772" y="2047399"/>
            <a:ext cx="4178737" cy="2194679"/>
          </a:xfrm>
          <a:prstGeom prst="roundRect">
            <a:avLst>
              <a:gd name="adj" fmla="val 5000"/>
            </a:avLst>
          </a:prstGeom>
          <a:solidFill>
            <a:srgbClr val="FFFFFF">
              <a:alpha val="95000"/>
            </a:srgbClr>
          </a:solidFill>
          <a:ln/>
        </p:spPr>
      </p:sp>
      <p:sp>
        <p:nvSpPr>
          <p:cNvPr id="10" name="Shape 8"/>
          <p:cNvSpPr/>
          <p:nvPr/>
        </p:nvSpPr>
        <p:spPr>
          <a:xfrm>
            <a:off x="5225772" y="2024539"/>
            <a:ext cx="4178737" cy="91440"/>
          </a:xfrm>
          <a:prstGeom prst="roundRect">
            <a:avLst>
              <a:gd name="adj" fmla="val 96208"/>
            </a:avLst>
          </a:prstGeom>
          <a:solidFill>
            <a:srgbClr val="BE49DF"/>
          </a:solidFill>
          <a:ln/>
        </p:spPr>
      </p:sp>
      <p:sp>
        <p:nvSpPr>
          <p:cNvPr id="11" name="Shape 9"/>
          <p:cNvSpPr/>
          <p:nvPr/>
        </p:nvSpPr>
        <p:spPr>
          <a:xfrm>
            <a:off x="7000935" y="1733312"/>
            <a:ext cx="628293" cy="628293"/>
          </a:xfrm>
          <a:prstGeom prst="roundRect">
            <a:avLst>
              <a:gd name="adj" fmla="val 145537"/>
            </a:avLst>
          </a:prstGeom>
          <a:solidFill>
            <a:srgbClr val="BE49DF"/>
          </a:solidFill>
          <a:ln/>
        </p:spPr>
      </p:sp>
      <p:sp>
        <p:nvSpPr>
          <p:cNvPr id="12" name="Text 10"/>
          <p:cNvSpPr/>
          <p:nvPr/>
        </p:nvSpPr>
        <p:spPr>
          <a:xfrm>
            <a:off x="7189410" y="1890355"/>
            <a:ext cx="251341" cy="314087"/>
          </a:xfrm>
          <a:prstGeom prst="rect">
            <a:avLst/>
          </a:prstGeom>
          <a:noFill/>
          <a:ln/>
        </p:spPr>
        <p:txBody>
          <a:bodyPr wrap="none" lIns="0" tIns="0" rIns="0" bIns="0" rtlCol="0" anchor="t"/>
          <a:lstStyle/>
          <a:p>
            <a:pPr algn="l" indent="0" marL="0">
              <a:lnSpc>
                <a:spcPts val="3150"/>
              </a:lnSpc>
              <a:buNone/>
            </a:pPr>
            <a:r>
              <a:rPr lang="en-US" sz="1950" dirty="0">
                <a:solidFill>
                  <a:srgbClr val="FFFFFF"/>
                </a:solidFill>
                <a:latin typeface="Source Serif 4 Semi Bold" pitchFamily="34" charset="0"/>
                <a:ea typeface="Source Serif 4 Semi Bold" pitchFamily="34" charset="-122"/>
                <a:cs typeface="Source Serif 4 Semi Bold" pitchFamily="34" charset="-120"/>
              </a:rPr>
              <a:t>2</a:t>
            </a:r>
            <a:endParaRPr lang="en-US" sz="1950" dirty="0"/>
          </a:p>
        </p:txBody>
      </p:sp>
      <p:sp>
        <p:nvSpPr>
          <p:cNvPr id="13" name="Text 11"/>
          <p:cNvSpPr/>
          <p:nvPr/>
        </p:nvSpPr>
        <p:spPr>
          <a:xfrm>
            <a:off x="5458063" y="257103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Check the Headline</a:t>
            </a:r>
            <a:endParaRPr lang="en-US" sz="1900" dirty="0"/>
          </a:p>
        </p:txBody>
      </p:sp>
      <p:sp>
        <p:nvSpPr>
          <p:cNvPr id="14" name="Text 12"/>
          <p:cNvSpPr/>
          <p:nvPr/>
        </p:nvSpPr>
        <p:spPr>
          <a:xfrm>
            <a:off x="5458063" y="3004661"/>
            <a:ext cx="3714155"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Is it trying to shock or scare you? Does it match the actual content of the article?</a:t>
            </a:r>
            <a:endParaRPr lang="en-US" sz="1600" dirty="0"/>
          </a:p>
        </p:txBody>
      </p:sp>
      <p:sp>
        <p:nvSpPr>
          <p:cNvPr id="15" name="Shape 13"/>
          <p:cNvSpPr/>
          <p:nvPr/>
        </p:nvSpPr>
        <p:spPr>
          <a:xfrm>
            <a:off x="9613940" y="2047399"/>
            <a:ext cx="4178737" cy="2194679"/>
          </a:xfrm>
          <a:prstGeom prst="roundRect">
            <a:avLst>
              <a:gd name="adj" fmla="val 5000"/>
            </a:avLst>
          </a:prstGeom>
          <a:solidFill>
            <a:srgbClr val="FFFFFF">
              <a:alpha val="95000"/>
            </a:srgbClr>
          </a:solidFill>
          <a:ln/>
        </p:spPr>
      </p:sp>
      <p:sp>
        <p:nvSpPr>
          <p:cNvPr id="16" name="Shape 14"/>
          <p:cNvSpPr/>
          <p:nvPr/>
        </p:nvSpPr>
        <p:spPr>
          <a:xfrm>
            <a:off x="9613940" y="2024539"/>
            <a:ext cx="4178737" cy="91440"/>
          </a:xfrm>
          <a:prstGeom prst="roundRect">
            <a:avLst>
              <a:gd name="adj" fmla="val 96208"/>
            </a:avLst>
          </a:prstGeom>
          <a:solidFill>
            <a:srgbClr val="BE49DF"/>
          </a:solidFill>
          <a:ln/>
        </p:spPr>
      </p:sp>
      <p:sp>
        <p:nvSpPr>
          <p:cNvPr id="17" name="Shape 15"/>
          <p:cNvSpPr/>
          <p:nvPr/>
        </p:nvSpPr>
        <p:spPr>
          <a:xfrm>
            <a:off x="11389102" y="1733312"/>
            <a:ext cx="628293" cy="628293"/>
          </a:xfrm>
          <a:prstGeom prst="roundRect">
            <a:avLst>
              <a:gd name="adj" fmla="val 145537"/>
            </a:avLst>
          </a:prstGeom>
          <a:solidFill>
            <a:srgbClr val="BE49DF"/>
          </a:solidFill>
          <a:ln/>
        </p:spPr>
      </p:sp>
      <p:sp>
        <p:nvSpPr>
          <p:cNvPr id="18" name="Text 16"/>
          <p:cNvSpPr/>
          <p:nvPr/>
        </p:nvSpPr>
        <p:spPr>
          <a:xfrm>
            <a:off x="11577578" y="1890355"/>
            <a:ext cx="251341" cy="314087"/>
          </a:xfrm>
          <a:prstGeom prst="rect">
            <a:avLst/>
          </a:prstGeom>
          <a:noFill/>
          <a:ln/>
        </p:spPr>
        <p:txBody>
          <a:bodyPr wrap="none" lIns="0" tIns="0" rIns="0" bIns="0" rtlCol="0" anchor="t"/>
          <a:lstStyle/>
          <a:p>
            <a:pPr algn="l" indent="0" marL="0">
              <a:lnSpc>
                <a:spcPts val="3150"/>
              </a:lnSpc>
              <a:buNone/>
            </a:pPr>
            <a:r>
              <a:rPr lang="en-US" sz="1950" dirty="0">
                <a:solidFill>
                  <a:srgbClr val="FFFFFF"/>
                </a:solidFill>
                <a:latin typeface="Source Serif 4 Semi Bold" pitchFamily="34" charset="0"/>
                <a:ea typeface="Source Serif 4 Semi Bold" pitchFamily="34" charset="-122"/>
                <a:cs typeface="Source Serif 4 Semi Bold" pitchFamily="34" charset="-120"/>
              </a:rPr>
              <a:t>3</a:t>
            </a:r>
            <a:endParaRPr lang="en-US" sz="1950" dirty="0"/>
          </a:p>
        </p:txBody>
      </p:sp>
      <p:sp>
        <p:nvSpPr>
          <p:cNvPr id="19" name="Text 17"/>
          <p:cNvSpPr/>
          <p:nvPr/>
        </p:nvSpPr>
        <p:spPr>
          <a:xfrm>
            <a:off x="9846231" y="257103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Cross-Reference</a:t>
            </a:r>
            <a:endParaRPr lang="en-US" sz="1900" dirty="0"/>
          </a:p>
        </p:txBody>
      </p:sp>
      <p:sp>
        <p:nvSpPr>
          <p:cNvPr id="20" name="Text 18"/>
          <p:cNvSpPr/>
          <p:nvPr/>
        </p:nvSpPr>
        <p:spPr>
          <a:xfrm>
            <a:off x="9846231" y="3004661"/>
            <a:ext cx="3714155"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Can you find this news on other reputable sites? Do multiple sources confirm it?</a:t>
            </a:r>
            <a:endParaRPr lang="en-US" sz="1600" dirty="0"/>
          </a:p>
        </p:txBody>
      </p:sp>
      <p:sp>
        <p:nvSpPr>
          <p:cNvPr id="21" name="Shape 19"/>
          <p:cNvSpPr/>
          <p:nvPr/>
        </p:nvSpPr>
        <p:spPr>
          <a:xfrm>
            <a:off x="837724" y="4765596"/>
            <a:ext cx="6372701" cy="1859637"/>
          </a:xfrm>
          <a:prstGeom prst="roundRect">
            <a:avLst>
              <a:gd name="adj" fmla="val 5901"/>
            </a:avLst>
          </a:prstGeom>
          <a:solidFill>
            <a:srgbClr val="FFFFFF">
              <a:alpha val="95000"/>
            </a:srgbClr>
          </a:solidFill>
          <a:ln/>
        </p:spPr>
      </p:sp>
      <p:sp>
        <p:nvSpPr>
          <p:cNvPr id="22" name="Shape 20"/>
          <p:cNvSpPr/>
          <p:nvPr/>
        </p:nvSpPr>
        <p:spPr>
          <a:xfrm>
            <a:off x="837724" y="4742736"/>
            <a:ext cx="6372701" cy="91440"/>
          </a:xfrm>
          <a:prstGeom prst="roundRect">
            <a:avLst>
              <a:gd name="adj" fmla="val 96208"/>
            </a:avLst>
          </a:prstGeom>
          <a:solidFill>
            <a:srgbClr val="BE49DF"/>
          </a:solidFill>
          <a:ln/>
        </p:spPr>
      </p:sp>
      <p:sp>
        <p:nvSpPr>
          <p:cNvPr id="23" name="Shape 21"/>
          <p:cNvSpPr/>
          <p:nvPr/>
        </p:nvSpPr>
        <p:spPr>
          <a:xfrm>
            <a:off x="3709928" y="4451509"/>
            <a:ext cx="628293" cy="628293"/>
          </a:xfrm>
          <a:prstGeom prst="roundRect">
            <a:avLst>
              <a:gd name="adj" fmla="val 145537"/>
            </a:avLst>
          </a:prstGeom>
          <a:solidFill>
            <a:srgbClr val="BE49DF"/>
          </a:solidFill>
          <a:ln/>
        </p:spPr>
      </p:sp>
      <p:sp>
        <p:nvSpPr>
          <p:cNvPr id="24" name="Text 22"/>
          <p:cNvSpPr/>
          <p:nvPr/>
        </p:nvSpPr>
        <p:spPr>
          <a:xfrm>
            <a:off x="3898404" y="4608552"/>
            <a:ext cx="251341" cy="314087"/>
          </a:xfrm>
          <a:prstGeom prst="rect">
            <a:avLst/>
          </a:prstGeom>
          <a:noFill/>
          <a:ln/>
        </p:spPr>
        <p:txBody>
          <a:bodyPr wrap="none" lIns="0" tIns="0" rIns="0" bIns="0" rtlCol="0" anchor="t"/>
          <a:lstStyle/>
          <a:p>
            <a:pPr algn="l" indent="0" marL="0">
              <a:lnSpc>
                <a:spcPts val="3150"/>
              </a:lnSpc>
              <a:buNone/>
            </a:pPr>
            <a:r>
              <a:rPr lang="en-US" sz="1950" dirty="0">
                <a:solidFill>
                  <a:srgbClr val="FFFFFF"/>
                </a:solidFill>
                <a:latin typeface="Source Serif 4 Semi Bold" pitchFamily="34" charset="0"/>
                <a:ea typeface="Source Serif 4 Semi Bold" pitchFamily="34" charset="-122"/>
                <a:cs typeface="Source Serif 4 Semi Bold" pitchFamily="34" charset="-120"/>
              </a:rPr>
              <a:t>4</a:t>
            </a:r>
            <a:endParaRPr lang="en-US" sz="1950" dirty="0"/>
          </a:p>
        </p:txBody>
      </p:sp>
      <p:sp>
        <p:nvSpPr>
          <p:cNvPr id="25" name="Text 23"/>
          <p:cNvSpPr/>
          <p:nvPr/>
        </p:nvSpPr>
        <p:spPr>
          <a:xfrm>
            <a:off x="1070015" y="528923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Look for Evidence</a:t>
            </a:r>
            <a:endParaRPr lang="en-US" sz="1900" dirty="0"/>
          </a:p>
        </p:txBody>
      </p:sp>
      <p:sp>
        <p:nvSpPr>
          <p:cNvPr id="26" name="Text 24"/>
          <p:cNvSpPr/>
          <p:nvPr/>
        </p:nvSpPr>
        <p:spPr>
          <a:xfrm>
            <a:off x="1070015" y="5722858"/>
            <a:ext cx="5908119"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Are there sources or evidence to back up the claims? Are experts cited by name?</a:t>
            </a:r>
            <a:endParaRPr lang="en-US" sz="1600" dirty="0"/>
          </a:p>
        </p:txBody>
      </p:sp>
      <p:sp>
        <p:nvSpPr>
          <p:cNvPr id="27" name="Shape 25"/>
          <p:cNvSpPr/>
          <p:nvPr/>
        </p:nvSpPr>
        <p:spPr>
          <a:xfrm>
            <a:off x="7419856" y="4765596"/>
            <a:ext cx="6372820" cy="1859637"/>
          </a:xfrm>
          <a:prstGeom prst="roundRect">
            <a:avLst>
              <a:gd name="adj" fmla="val 5901"/>
            </a:avLst>
          </a:prstGeom>
          <a:solidFill>
            <a:srgbClr val="FFFFFF">
              <a:alpha val="95000"/>
            </a:srgbClr>
          </a:solidFill>
          <a:ln/>
        </p:spPr>
      </p:sp>
      <p:sp>
        <p:nvSpPr>
          <p:cNvPr id="28" name="Shape 26"/>
          <p:cNvSpPr/>
          <p:nvPr/>
        </p:nvSpPr>
        <p:spPr>
          <a:xfrm>
            <a:off x="7419856" y="4742736"/>
            <a:ext cx="6372820" cy="91440"/>
          </a:xfrm>
          <a:prstGeom prst="roundRect">
            <a:avLst>
              <a:gd name="adj" fmla="val 96208"/>
            </a:avLst>
          </a:prstGeom>
          <a:solidFill>
            <a:srgbClr val="BE49DF"/>
          </a:solidFill>
          <a:ln/>
        </p:spPr>
      </p:sp>
      <p:sp>
        <p:nvSpPr>
          <p:cNvPr id="29" name="Shape 27"/>
          <p:cNvSpPr/>
          <p:nvPr/>
        </p:nvSpPr>
        <p:spPr>
          <a:xfrm>
            <a:off x="10292060" y="4451509"/>
            <a:ext cx="628293" cy="628293"/>
          </a:xfrm>
          <a:prstGeom prst="roundRect">
            <a:avLst>
              <a:gd name="adj" fmla="val 145537"/>
            </a:avLst>
          </a:prstGeom>
          <a:solidFill>
            <a:srgbClr val="BE49DF"/>
          </a:solidFill>
          <a:ln/>
        </p:spPr>
      </p:sp>
      <p:sp>
        <p:nvSpPr>
          <p:cNvPr id="30" name="Text 28"/>
          <p:cNvSpPr/>
          <p:nvPr/>
        </p:nvSpPr>
        <p:spPr>
          <a:xfrm>
            <a:off x="10480536" y="4608552"/>
            <a:ext cx="251341" cy="314087"/>
          </a:xfrm>
          <a:prstGeom prst="rect">
            <a:avLst/>
          </a:prstGeom>
          <a:noFill/>
          <a:ln/>
        </p:spPr>
        <p:txBody>
          <a:bodyPr wrap="none" lIns="0" tIns="0" rIns="0" bIns="0" rtlCol="0" anchor="t"/>
          <a:lstStyle/>
          <a:p>
            <a:pPr algn="l" indent="0" marL="0">
              <a:lnSpc>
                <a:spcPts val="3150"/>
              </a:lnSpc>
              <a:buNone/>
            </a:pPr>
            <a:r>
              <a:rPr lang="en-US" sz="1950" dirty="0">
                <a:solidFill>
                  <a:srgbClr val="FFFFFF"/>
                </a:solidFill>
                <a:latin typeface="Source Serif 4 Semi Bold" pitchFamily="34" charset="0"/>
                <a:ea typeface="Source Serif 4 Semi Bold" pitchFamily="34" charset="-122"/>
                <a:cs typeface="Source Serif 4 Semi Bold" pitchFamily="34" charset="-120"/>
              </a:rPr>
              <a:t>5</a:t>
            </a:r>
            <a:endParaRPr lang="en-US" sz="1950" dirty="0"/>
          </a:p>
        </p:txBody>
      </p:sp>
      <p:sp>
        <p:nvSpPr>
          <p:cNvPr id="31" name="Text 29"/>
          <p:cNvSpPr/>
          <p:nvPr/>
        </p:nvSpPr>
        <p:spPr>
          <a:xfrm>
            <a:off x="7652147" y="528923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Use Fact-Checkers</a:t>
            </a:r>
            <a:endParaRPr lang="en-US" sz="1900" dirty="0"/>
          </a:p>
        </p:txBody>
      </p:sp>
      <p:sp>
        <p:nvSpPr>
          <p:cNvPr id="32" name="Text 30"/>
          <p:cNvSpPr/>
          <p:nvPr/>
        </p:nvSpPr>
        <p:spPr>
          <a:xfrm>
            <a:off x="7652147" y="5722858"/>
            <a:ext cx="590823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Have you verified the information with a reliable fact-checking site?</a:t>
            </a:r>
            <a:endParaRPr lang="en-US" sz="1600" dirty="0"/>
          </a:p>
        </p:txBody>
      </p:sp>
      <p:sp>
        <p:nvSpPr>
          <p:cNvPr id="33" name="Text 31"/>
          <p:cNvSpPr/>
          <p:nvPr/>
        </p:nvSpPr>
        <p:spPr>
          <a:xfrm>
            <a:off x="837724" y="6860858"/>
            <a:ext cx="1295495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Remember: </a:t>
            </a:r>
            <a:pPr algn="l" indent="0" marL="0">
              <a:lnSpc>
                <a:spcPts val="2600"/>
              </a:lnSpc>
              <a:buNone/>
            </a:pPr>
            <a:r>
              <a:rPr lang="en-US" sz="1600" b="1" dirty="0">
                <a:solidFill>
                  <a:srgbClr val="8C98CA"/>
                </a:solidFill>
                <a:latin typeface="Source Sans 3" pitchFamily="34" charset="0"/>
                <a:ea typeface="Source Sans 3" pitchFamily="34" charset="-122"/>
                <a:cs typeface="Source Sans 3" pitchFamily="34" charset="-120"/>
              </a:rPr>
              <a:t>Staying informed means staying critical!</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By applying these tools and techniques, you can protect yourself from misleading information online.</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37724" y="3196947"/>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Questions?</a:t>
            </a:r>
            <a:endParaRPr lang="en-US" sz="3850" dirty="0"/>
          </a:p>
        </p:txBody>
      </p:sp>
      <p:sp>
        <p:nvSpPr>
          <p:cNvPr id="5" name="Text 2"/>
          <p:cNvSpPr/>
          <p:nvPr/>
        </p:nvSpPr>
        <p:spPr>
          <a:xfrm>
            <a:off x="837724" y="4126944"/>
            <a:ext cx="1295495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Thank You for Your Attention!</a:t>
            </a:r>
            <a:endParaRPr lang="en-US" sz="1600" dirty="0"/>
          </a:p>
        </p:txBody>
      </p:sp>
      <p:sp>
        <p:nvSpPr>
          <p:cNvPr id="6" name="Text 3"/>
          <p:cNvSpPr/>
          <p:nvPr/>
        </p:nvSpPr>
        <p:spPr>
          <a:xfrm>
            <a:off x="837724" y="4697611"/>
            <a:ext cx="12954952" cy="335042"/>
          </a:xfrm>
          <a:prstGeom prst="rect">
            <a:avLst/>
          </a:prstGeom>
          <a:noFill/>
          <a:ln/>
        </p:spPr>
        <p:txBody>
          <a:bodyPr wrap="none" lIns="0" tIns="0" rIns="0" bIns="0" rtlCol="0" anchor="t"/>
          <a:lstStyle/>
          <a:p>
            <a:pPr algn="l" indent="0" marL="0">
              <a:lnSpc>
                <a:spcPts val="2600"/>
              </a:lnSpc>
              <a:buNone/>
            </a:pP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3067645"/>
            <a:ext cx="7468553" cy="2094309"/>
          </a:xfrm>
          <a:prstGeom prst="rect">
            <a:avLst/>
          </a:prstGeom>
          <a:noFill/>
          <a:ln/>
        </p:spPr>
        <p:txBody>
          <a:bodyPr wrap="square" lIns="0" tIns="0" rIns="0" bIns="0" rtlCol="0" anchor="t"/>
          <a:lstStyle/>
          <a:p>
            <a:pPr algn="l" indent="0" marL="0">
              <a:lnSpc>
                <a:spcPts val="3250"/>
              </a:lnSpc>
              <a:buNone/>
            </a:pPr>
            <a:r>
              <a:rPr lang="en-US" sz="2050" dirty="0">
                <a:solidFill>
                  <a:srgbClr val="272525"/>
                </a:solidFill>
                <a:latin typeface="Source Sans 3" pitchFamily="34" charset="0"/>
                <a:ea typeface="Source Sans 3" pitchFamily="34" charset="-122"/>
                <a:cs typeface="Source Sans 3" pitchFamily="34" charset="-120"/>
              </a:rPr>
              <a:t>In today's digital world, distinguishing between fact and fiction is essential. This presentation will help you identify "fake news" and understand the difference between disinformation and misinformation, providing practical tools to verify information and assess its reliability.</a:t>
            </a:r>
            <a:endParaRPr lang="en-US" sz="2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2360414"/>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Learning Objectives</a:t>
            </a:r>
            <a:endParaRPr lang="en-US" sz="3850" dirty="0"/>
          </a:p>
        </p:txBody>
      </p:sp>
      <p:sp>
        <p:nvSpPr>
          <p:cNvPr id="3" name="Shape 1"/>
          <p:cNvSpPr/>
          <p:nvPr/>
        </p:nvSpPr>
        <p:spPr>
          <a:xfrm>
            <a:off x="837724" y="3395186"/>
            <a:ext cx="4178618" cy="1903333"/>
          </a:xfrm>
          <a:prstGeom prst="roundRect">
            <a:avLst>
              <a:gd name="adj" fmla="val 4622"/>
            </a:avLst>
          </a:prstGeom>
          <a:solidFill>
            <a:srgbClr val="FFFFFF">
              <a:alpha val="95000"/>
            </a:srgbClr>
          </a:solidFill>
          <a:ln w="22860">
            <a:solidFill>
              <a:srgbClr val="D6BADD"/>
            </a:solidFill>
            <a:prstDash val="solid"/>
          </a:ln>
        </p:spPr>
      </p:sp>
      <p:sp>
        <p:nvSpPr>
          <p:cNvPr id="4" name="Shape 2"/>
          <p:cNvSpPr/>
          <p:nvPr/>
        </p:nvSpPr>
        <p:spPr>
          <a:xfrm>
            <a:off x="837724" y="3395186"/>
            <a:ext cx="91440" cy="1903333"/>
          </a:xfrm>
          <a:prstGeom prst="roundRect">
            <a:avLst>
              <a:gd name="adj" fmla="val 96208"/>
            </a:avLst>
          </a:prstGeom>
          <a:solidFill>
            <a:srgbClr val="BE49DF"/>
          </a:solidFill>
          <a:ln/>
        </p:spPr>
      </p:sp>
      <p:sp>
        <p:nvSpPr>
          <p:cNvPr id="5" name="Text 3"/>
          <p:cNvSpPr/>
          <p:nvPr/>
        </p:nvSpPr>
        <p:spPr>
          <a:xfrm>
            <a:off x="1161455" y="362747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Define Key Terms</a:t>
            </a:r>
            <a:endParaRPr lang="en-US" sz="1900" dirty="0"/>
          </a:p>
        </p:txBody>
      </p:sp>
      <p:sp>
        <p:nvSpPr>
          <p:cNvPr id="6" name="Text 4"/>
          <p:cNvSpPr/>
          <p:nvPr/>
        </p:nvSpPr>
        <p:spPr>
          <a:xfrm>
            <a:off x="1161455" y="4061103"/>
            <a:ext cx="3622596"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Understand fake news, disinformation, and misinformation and how they differ from each other</a:t>
            </a:r>
            <a:endParaRPr lang="en-US" sz="1600" dirty="0"/>
          </a:p>
        </p:txBody>
      </p:sp>
      <p:sp>
        <p:nvSpPr>
          <p:cNvPr id="7" name="Shape 5"/>
          <p:cNvSpPr/>
          <p:nvPr/>
        </p:nvSpPr>
        <p:spPr>
          <a:xfrm>
            <a:off x="5225772" y="3395186"/>
            <a:ext cx="4178737" cy="1903333"/>
          </a:xfrm>
          <a:prstGeom prst="roundRect">
            <a:avLst>
              <a:gd name="adj" fmla="val 4622"/>
            </a:avLst>
          </a:prstGeom>
          <a:solidFill>
            <a:srgbClr val="FFFFFF">
              <a:alpha val="95000"/>
            </a:srgbClr>
          </a:solidFill>
          <a:ln w="22860">
            <a:solidFill>
              <a:srgbClr val="D6BADD"/>
            </a:solidFill>
            <a:prstDash val="solid"/>
          </a:ln>
        </p:spPr>
      </p:sp>
      <p:sp>
        <p:nvSpPr>
          <p:cNvPr id="8" name="Shape 6"/>
          <p:cNvSpPr/>
          <p:nvPr/>
        </p:nvSpPr>
        <p:spPr>
          <a:xfrm>
            <a:off x="5225772" y="3395186"/>
            <a:ext cx="91440" cy="1903333"/>
          </a:xfrm>
          <a:prstGeom prst="roundRect">
            <a:avLst>
              <a:gd name="adj" fmla="val 96208"/>
            </a:avLst>
          </a:prstGeom>
          <a:solidFill>
            <a:srgbClr val="BE49DF"/>
          </a:solidFill>
          <a:ln/>
        </p:spPr>
      </p:sp>
      <p:sp>
        <p:nvSpPr>
          <p:cNvPr id="9" name="Text 7"/>
          <p:cNvSpPr/>
          <p:nvPr/>
        </p:nvSpPr>
        <p:spPr>
          <a:xfrm>
            <a:off x="5549503" y="362747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Identify Examples</a:t>
            </a:r>
            <a:endParaRPr lang="en-US" sz="1900" dirty="0"/>
          </a:p>
        </p:txBody>
      </p:sp>
      <p:sp>
        <p:nvSpPr>
          <p:cNvPr id="10" name="Text 8"/>
          <p:cNvSpPr/>
          <p:nvPr/>
        </p:nvSpPr>
        <p:spPr>
          <a:xfrm>
            <a:off x="5549503" y="4061103"/>
            <a:ext cx="3622715"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Recognize real-world instances of disinformation and misinformation in media</a:t>
            </a:r>
            <a:endParaRPr lang="en-US" sz="1600" dirty="0"/>
          </a:p>
        </p:txBody>
      </p:sp>
      <p:sp>
        <p:nvSpPr>
          <p:cNvPr id="11" name="Shape 9"/>
          <p:cNvSpPr/>
          <p:nvPr/>
        </p:nvSpPr>
        <p:spPr>
          <a:xfrm>
            <a:off x="9613940" y="3395186"/>
            <a:ext cx="4178737" cy="1903333"/>
          </a:xfrm>
          <a:prstGeom prst="roundRect">
            <a:avLst>
              <a:gd name="adj" fmla="val 4622"/>
            </a:avLst>
          </a:prstGeom>
          <a:solidFill>
            <a:srgbClr val="FFFFFF">
              <a:alpha val="95000"/>
            </a:srgbClr>
          </a:solidFill>
          <a:ln w="22860">
            <a:solidFill>
              <a:srgbClr val="D6BADD"/>
            </a:solidFill>
            <a:prstDash val="solid"/>
          </a:ln>
        </p:spPr>
      </p:sp>
      <p:sp>
        <p:nvSpPr>
          <p:cNvPr id="12" name="Shape 10"/>
          <p:cNvSpPr/>
          <p:nvPr/>
        </p:nvSpPr>
        <p:spPr>
          <a:xfrm>
            <a:off x="9613940" y="3395186"/>
            <a:ext cx="91440" cy="1903333"/>
          </a:xfrm>
          <a:prstGeom prst="roundRect">
            <a:avLst>
              <a:gd name="adj" fmla="val 96208"/>
            </a:avLst>
          </a:prstGeom>
          <a:solidFill>
            <a:srgbClr val="BE49DF"/>
          </a:solidFill>
          <a:ln/>
        </p:spPr>
      </p:sp>
      <p:sp>
        <p:nvSpPr>
          <p:cNvPr id="13" name="Text 11"/>
          <p:cNvSpPr/>
          <p:nvPr/>
        </p:nvSpPr>
        <p:spPr>
          <a:xfrm>
            <a:off x="9937671" y="3627477"/>
            <a:ext cx="2852976"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Apply Verification Tools</a:t>
            </a:r>
            <a:endParaRPr lang="en-US" sz="1900" dirty="0"/>
          </a:p>
        </p:txBody>
      </p:sp>
      <p:sp>
        <p:nvSpPr>
          <p:cNvPr id="14" name="Text 12"/>
          <p:cNvSpPr/>
          <p:nvPr/>
        </p:nvSpPr>
        <p:spPr>
          <a:xfrm>
            <a:off x="9937671" y="4061103"/>
            <a:ext cx="3622715"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Use practical tools and techniques to verify information and assess its reliability</a:t>
            </a:r>
            <a:endParaRPr lang="en-US" sz="1600" dirty="0"/>
          </a:p>
        </p:txBody>
      </p:sp>
      <p:sp>
        <p:nvSpPr>
          <p:cNvPr id="15" name="Text 13"/>
          <p:cNvSpPr/>
          <p:nvPr/>
        </p:nvSpPr>
        <p:spPr>
          <a:xfrm>
            <a:off x="837724" y="5534144"/>
            <a:ext cx="1295495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By mastering these skills, you'll become a more critical consumer of information in our increasingly complex media landscape.</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531739"/>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Understanding the Terminology</a:t>
            </a:r>
            <a:endParaRPr lang="en-US" sz="3850" dirty="0"/>
          </a:p>
        </p:txBody>
      </p:sp>
      <p:sp>
        <p:nvSpPr>
          <p:cNvPr id="4" name="Shape 1"/>
          <p:cNvSpPr/>
          <p:nvPr/>
        </p:nvSpPr>
        <p:spPr>
          <a:xfrm>
            <a:off x="6324124" y="3077647"/>
            <a:ext cx="3629501" cy="1872853"/>
          </a:xfrm>
          <a:prstGeom prst="roundRect">
            <a:avLst>
              <a:gd name="adj" fmla="val 4697"/>
            </a:avLst>
          </a:prstGeom>
          <a:solidFill>
            <a:srgbClr val="8C98CA"/>
          </a:solidFill>
          <a:ln w="7620">
            <a:solidFill>
              <a:srgbClr val="727EB0"/>
            </a:solidFill>
            <a:prstDash val="solid"/>
          </a:ln>
        </p:spPr>
      </p:sp>
      <p:sp>
        <p:nvSpPr>
          <p:cNvPr id="5" name="Text 2"/>
          <p:cNvSpPr/>
          <p:nvPr/>
        </p:nvSpPr>
        <p:spPr>
          <a:xfrm>
            <a:off x="6541175" y="329469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Fake News</a:t>
            </a:r>
            <a:endParaRPr lang="en-US" sz="1900" dirty="0"/>
          </a:p>
        </p:txBody>
      </p:sp>
      <p:sp>
        <p:nvSpPr>
          <p:cNvPr id="6" name="Text 3"/>
          <p:cNvSpPr/>
          <p:nvPr/>
        </p:nvSpPr>
        <p:spPr>
          <a:xfrm>
            <a:off x="6541175" y="3728323"/>
            <a:ext cx="3195399" cy="1005126"/>
          </a:xfrm>
          <a:prstGeom prst="rect">
            <a:avLst/>
          </a:prstGeom>
          <a:noFill/>
          <a:ln/>
        </p:spPr>
        <p:txBody>
          <a:bodyPr wrap="square" lIns="0" tIns="0" rIns="0" bIns="0" rtlCol="0" anchor="t"/>
          <a:lstStyle/>
          <a:p>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False information presented as news. It can be spread through traditional media or social media.</a:t>
            </a:r>
            <a:endParaRPr lang="en-US" sz="1600" dirty="0"/>
          </a:p>
        </p:txBody>
      </p:sp>
      <p:sp>
        <p:nvSpPr>
          <p:cNvPr id="7" name="Shape 4"/>
          <p:cNvSpPr/>
          <p:nvPr/>
        </p:nvSpPr>
        <p:spPr>
          <a:xfrm>
            <a:off x="10163056" y="3077647"/>
            <a:ext cx="3629620" cy="1872853"/>
          </a:xfrm>
          <a:prstGeom prst="roundRect">
            <a:avLst>
              <a:gd name="adj" fmla="val 4697"/>
            </a:avLst>
          </a:prstGeom>
          <a:solidFill>
            <a:srgbClr val="8C98CA"/>
          </a:solidFill>
          <a:ln w="7620">
            <a:solidFill>
              <a:srgbClr val="727EB0"/>
            </a:solidFill>
            <a:prstDash val="solid"/>
          </a:ln>
        </p:spPr>
      </p:sp>
      <p:sp>
        <p:nvSpPr>
          <p:cNvPr id="8" name="Text 5"/>
          <p:cNvSpPr/>
          <p:nvPr/>
        </p:nvSpPr>
        <p:spPr>
          <a:xfrm>
            <a:off x="10380107" y="329469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Disinformation</a:t>
            </a:r>
            <a:endParaRPr lang="en-US" sz="1900" dirty="0"/>
          </a:p>
        </p:txBody>
      </p:sp>
      <p:sp>
        <p:nvSpPr>
          <p:cNvPr id="9" name="Text 6"/>
          <p:cNvSpPr/>
          <p:nvPr/>
        </p:nvSpPr>
        <p:spPr>
          <a:xfrm>
            <a:off x="10380107" y="3728323"/>
            <a:ext cx="3195518" cy="1005126"/>
          </a:xfrm>
          <a:prstGeom prst="rect">
            <a:avLst/>
          </a:prstGeom>
          <a:noFill/>
          <a:ln/>
        </p:spPr>
        <p:txBody>
          <a:bodyPr wrap="square" lIns="0" tIns="0" rIns="0" bIns="0" rtlCol="0" anchor="t"/>
          <a:lstStyle/>
          <a:p>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False information that is </a:t>
            </a:r>
            <a:pPr algn="l" indent="0" marL="0">
              <a:lnSpc>
                <a:spcPts val="2600"/>
              </a:lnSpc>
              <a:buNone/>
            </a:pPr>
            <a:r>
              <a:rPr lang="en-US" sz="1600" b="1" dirty="0">
                <a:solidFill>
                  <a:srgbClr val="000000"/>
                </a:solidFill>
                <a:latin typeface="Source Sans 3" pitchFamily="34" charset="0"/>
                <a:ea typeface="Source Sans 3" pitchFamily="34" charset="-122"/>
                <a:cs typeface="Source Sans 3" pitchFamily="34" charset="-120"/>
              </a:rPr>
              <a:t>intentionally created</a:t>
            </a:r>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 to mislead people.</a:t>
            </a:r>
            <a:endParaRPr lang="en-US" sz="1600" dirty="0"/>
          </a:p>
        </p:txBody>
      </p:sp>
      <p:sp>
        <p:nvSpPr>
          <p:cNvPr id="10" name="Shape 7"/>
          <p:cNvSpPr/>
          <p:nvPr/>
        </p:nvSpPr>
        <p:spPr>
          <a:xfrm>
            <a:off x="6324124" y="5159931"/>
            <a:ext cx="7468553" cy="1537811"/>
          </a:xfrm>
          <a:prstGeom prst="roundRect">
            <a:avLst>
              <a:gd name="adj" fmla="val 5721"/>
            </a:avLst>
          </a:prstGeom>
          <a:solidFill>
            <a:srgbClr val="8C98CA"/>
          </a:solidFill>
          <a:ln w="7620">
            <a:solidFill>
              <a:srgbClr val="727EB0"/>
            </a:solidFill>
            <a:prstDash val="solid"/>
          </a:ln>
        </p:spPr>
      </p:sp>
      <p:sp>
        <p:nvSpPr>
          <p:cNvPr id="11" name="Text 8"/>
          <p:cNvSpPr/>
          <p:nvPr/>
        </p:nvSpPr>
        <p:spPr>
          <a:xfrm>
            <a:off x="6541175" y="5376982"/>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Misinformation</a:t>
            </a:r>
            <a:endParaRPr lang="en-US" sz="1900" dirty="0"/>
          </a:p>
        </p:txBody>
      </p:sp>
      <p:sp>
        <p:nvSpPr>
          <p:cNvPr id="12" name="Text 9"/>
          <p:cNvSpPr/>
          <p:nvPr/>
        </p:nvSpPr>
        <p:spPr>
          <a:xfrm>
            <a:off x="6541175" y="5810607"/>
            <a:ext cx="7034451" cy="670084"/>
          </a:xfrm>
          <a:prstGeom prst="rect">
            <a:avLst/>
          </a:prstGeom>
          <a:noFill/>
          <a:ln/>
        </p:spPr>
        <p:txBody>
          <a:bodyPr wrap="square" lIns="0" tIns="0" rIns="0" bIns="0" rtlCol="0" anchor="t"/>
          <a:lstStyle/>
          <a:p>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Incorrect information that is shared </a:t>
            </a:r>
            <a:pPr algn="l" indent="0" marL="0">
              <a:lnSpc>
                <a:spcPts val="2600"/>
              </a:lnSpc>
              <a:buNone/>
            </a:pPr>
            <a:r>
              <a:rPr lang="en-US" sz="1600" b="1" dirty="0">
                <a:solidFill>
                  <a:srgbClr val="000000"/>
                </a:solidFill>
                <a:latin typeface="Source Sans 3" pitchFamily="34" charset="0"/>
                <a:ea typeface="Source Sans 3" pitchFamily="34" charset="-122"/>
                <a:cs typeface="Source Sans 3" pitchFamily="34" charset="-120"/>
              </a:rPr>
              <a:t>without harmful intent</a:t>
            </a:r>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 usually out of error or misunderstanding.</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5455" y="539948"/>
            <a:ext cx="4620339" cy="577572"/>
          </a:xfrm>
          <a:prstGeom prst="rect">
            <a:avLst/>
          </a:prstGeom>
          <a:noFill/>
          <a:ln/>
        </p:spPr>
        <p:txBody>
          <a:bodyPr wrap="none" lIns="0" tIns="0" rIns="0" bIns="0" rtlCol="0" anchor="t"/>
          <a:lstStyle/>
          <a:p>
            <a:pPr algn="l" indent="0" marL="0">
              <a:lnSpc>
                <a:spcPts val="4500"/>
              </a:lnSpc>
              <a:buNone/>
            </a:pPr>
            <a:r>
              <a:rPr lang="en-US" sz="3600" dirty="0">
                <a:solidFill>
                  <a:srgbClr val="000000"/>
                </a:solidFill>
                <a:latin typeface="Source Serif 4 Semi Bold" pitchFamily="34" charset="0"/>
                <a:ea typeface="Source Serif 4 Semi Bold" pitchFamily="34" charset="-122"/>
                <a:cs typeface="Source Serif 4 Semi Bold" pitchFamily="34" charset="-120"/>
              </a:rPr>
              <a:t>Example</a:t>
            </a:r>
            <a:endParaRPr lang="en-US" sz="3600" dirty="0"/>
          </a:p>
        </p:txBody>
      </p:sp>
      <p:pic>
        <p:nvPicPr>
          <p:cNvPr id="3" name="Image 0" descr="preencoded.png">    </p:cNvPr>
          <p:cNvPicPr>
            <a:picLocks noChangeAspect="1"/>
          </p:cNvPicPr>
          <p:nvPr/>
        </p:nvPicPr>
        <p:blipFill>
          <a:blip r:embed="rId1"/>
          <a:stretch>
            <a:fillRect/>
          </a:stretch>
        </p:blipFill>
        <p:spPr>
          <a:xfrm>
            <a:off x="785455" y="1632823"/>
            <a:ext cx="6290191" cy="6290191"/>
          </a:xfrm>
          <a:prstGeom prst="rect">
            <a:avLst/>
          </a:prstGeom>
        </p:spPr>
      </p:pic>
      <p:sp>
        <p:nvSpPr>
          <p:cNvPr id="4" name="Text 1"/>
          <p:cNvSpPr/>
          <p:nvPr/>
        </p:nvSpPr>
        <p:spPr>
          <a:xfrm>
            <a:off x="7562374" y="1608296"/>
            <a:ext cx="3541514" cy="288727"/>
          </a:xfrm>
          <a:prstGeom prst="rect">
            <a:avLst/>
          </a:prstGeom>
          <a:noFill/>
          <a:ln/>
        </p:spPr>
        <p:txBody>
          <a:bodyPr wrap="none" lIns="0" tIns="0" rIns="0" bIns="0" rtlCol="0" anchor="t"/>
          <a:lstStyle/>
          <a:p>
            <a:pPr algn="l" indent="0" marL="0">
              <a:lnSpc>
                <a:spcPts val="2250"/>
              </a:lnSpc>
              <a:buNone/>
            </a:pPr>
            <a:r>
              <a:rPr lang="en-US" sz="1800" dirty="0">
                <a:solidFill>
                  <a:srgbClr val="000000"/>
                </a:solidFill>
                <a:latin typeface="Source Serif 4 Semi Bold" pitchFamily="34" charset="0"/>
                <a:ea typeface="Source Serif 4 Semi Bold" pitchFamily="34" charset="-122"/>
                <a:cs typeface="Source Serif 4 Semi Bold" pitchFamily="34" charset="-120"/>
              </a:rPr>
              <a:t>Celebrity Career Change Rumor</a:t>
            </a:r>
            <a:endParaRPr lang="en-US" sz="1800" dirty="0"/>
          </a:p>
        </p:txBody>
      </p:sp>
      <p:sp>
        <p:nvSpPr>
          <p:cNvPr id="5" name="Text 2"/>
          <p:cNvSpPr/>
          <p:nvPr/>
        </p:nvSpPr>
        <p:spPr>
          <a:xfrm>
            <a:off x="7562374" y="2093357"/>
            <a:ext cx="6290191" cy="628174"/>
          </a:xfrm>
          <a:prstGeom prst="rect">
            <a:avLst/>
          </a:prstGeom>
          <a:noFill/>
          <a:ln/>
        </p:spPr>
        <p:txBody>
          <a:bodyPr wrap="square" lIns="0" tIns="0" rIns="0" bIns="0" rtlCol="0" anchor="t"/>
          <a:lstStyle/>
          <a:p>
            <a:pPr algn="l" indent="0" marL="0">
              <a:lnSpc>
                <a:spcPts val="2450"/>
              </a:lnSpc>
              <a:buNone/>
            </a:pPr>
            <a:r>
              <a:rPr lang="en-US" sz="1500" b="1" dirty="0">
                <a:solidFill>
                  <a:srgbClr val="272525"/>
                </a:solidFill>
                <a:latin typeface="Source Sans 3" pitchFamily="34" charset="0"/>
                <a:ea typeface="Source Sans 3" pitchFamily="34" charset="-122"/>
                <a:cs typeface="Source Sans 3" pitchFamily="34" charset="-120"/>
              </a:rPr>
              <a:t>As Misinformation:</a:t>
            </a:r>
            <a:pPr algn="l" indent="0" marL="0">
              <a:lnSpc>
                <a:spcPts val="2450"/>
              </a:lnSpc>
              <a:buNone/>
            </a:pPr>
            <a:r>
              <a:rPr lang="en-US" sz="1500" dirty="0">
                <a:solidFill>
                  <a:srgbClr val="272525"/>
                </a:solidFill>
                <a:latin typeface="Source Sans 3" pitchFamily="34" charset="0"/>
                <a:ea typeface="Source Sans 3" pitchFamily="34" charset="-122"/>
                <a:cs typeface="Source Sans 3" pitchFamily="34" charset="-120"/>
              </a:rPr>
              <a:t> A rumor shared without fact-checking that a celebrity is quitting their career to start a new business.</a:t>
            </a:r>
            <a:endParaRPr lang="en-US" sz="1500" dirty="0"/>
          </a:p>
        </p:txBody>
      </p:sp>
      <p:sp>
        <p:nvSpPr>
          <p:cNvPr id="6" name="Text 3"/>
          <p:cNvSpPr/>
          <p:nvPr/>
        </p:nvSpPr>
        <p:spPr>
          <a:xfrm>
            <a:off x="7562374" y="2898219"/>
            <a:ext cx="6290191" cy="628174"/>
          </a:xfrm>
          <a:prstGeom prst="rect">
            <a:avLst/>
          </a:prstGeom>
          <a:noFill/>
          <a:ln/>
        </p:spPr>
        <p:txBody>
          <a:bodyPr wrap="square" lIns="0" tIns="0" rIns="0" bIns="0" rtlCol="0" anchor="t"/>
          <a:lstStyle/>
          <a:p>
            <a:pPr algn="l" indent="0" marL="0">
              <a:lnSpc>
                <a:spcPts val="2450"/>
              </a:lnSpc>
              <a:buNone/>
            </a:pPr>
            <a:r>
              <a:rPr lang="en-US" sz="1500" b="1" dirty="0">
                <a:solidFill>
                  <a:srgbClr val="272525"/>
                </a:solidFill>
                <a:latin typeface="Source Sans 3" pitchFamily="34" charset="0"/>
                <a:ea typeface="Source Sans 3" pitchFamily="34" charset="-122"/>
                <a:cs typeface="Source Sans 3" pitchFamily="34" charset="-120"/>
              </a:rPr>
              <a:t>As Disinformation:</a:t>
            </a:r>
            <a:pPr algn="l" indent="0" marL="0">
              <a:lnSpc>
                <a:spcPts val="2450"/>
              </a:lnSpc>
              <a:buNone/>
            </a:pPr>
            <a:r>
              <a:rPr lang="en-US" sz="1500" dirty="0">
                <a:solidFill>
                  <a:srgbClr val="272525"/>
                </a:solidFill>
                <a:latin typeface="Source Sans 3" pitchFamily="34" charset="0"/>
                <a:ea typeface="Source Sans 3" pitchFamily="34" charset="-122"/>
                <a:cs typeface="Source Sans 3" pitchFamily="34" charset="-120"/>
              </a:rPr>
              <a:t> The same story deliberately created to promote an unrelated product by using the celebrity's name.</a:t>
            </a:r>
            <a:endParaRPr lang="en-US" sz="1500" dirty="0"/>
          </a:p>
        </p:txBody>
      </p:sp>
      <p:sp>
        <p:nvSpPr>
          <p:cNvPr id="7" name="Text 4"/>
          <p:cNvSpPr/>
          <p:nvPr/>
        </p:nvSpPr>
        <p:spPr>
          <a:xfrm>
            <a:off x="7562374" y="3703082"/>
            <a:ext cx="6290191" cy="314087"/>
          </a:xfrm>
          <a:prstGeom prst="rect">
            <a:avLst/>
          </a:prstGeom>
          <a:noFill/>
          <a:ln/>
        </p:spPr>
        <p:txBody>
          <a:bodyPr wrap="none" lIns="0" tIns="0" rIns="0" bIns="0" rtlCol="0" anchor="t"/>
          <a:lstStyle/>
          <a:p>
            <a:pPr algn="l" indent="0" marL="0">
              <a:lnSpc>
                <a:spcPts val="2450"/>
              </a:lnSpc>
              <a:buNone/>
            </a:pPr>
            <a:r>
              <a:rPr lang="en-US" sz="1500" dirty="0">
                <a:solidFill>
                  <a:srgbClr val="272525"/>
                </a:solidFill>
                <a:latin typeface="Source Sans 3" pitchFamily="34" charset="0"/>
                <a:ea typeface="Source Sans 3" pitchFamily="34" charset="-122"/>
                <a:cs typeface="Source Sans 3" pitchFamily="34" charset="-120"/>
              </a:rPr>
              <a:t>The </a:t>
            </a:r>
            <a:pPr algn="l" indent="0" marL="0">
              <a:lnSpc>
                <a:spcPts val="2450"/>
              </a:lnSpc>
              <a:buNone/>
            </a:pPr>
            <a:r>
              <a:rPr lang="en-US" sz="1500" dirty="0">
                <a:solidFill>
                  <a:srgbClr val="8C98CA"/>
                </a:solidFill>
                <a:latin typeface="Source Sans 3" pitchFamily="34" charset="0"/>
                <a:ea typeface="Source Sans 3" pitchFamily="34" charset="-122"/>
                <a:cs typeface="Source Sans 3" pitchFamily="34" charset="-120"/>
              </a:rPr>
              <a:t>key difference</a:t>
            </a:r>
            <a:pPr algn="l" indent="0" marL="0">
              <a:lnSpc>
                <a:spcPts val="2450"/>
              </a:lnSpc>
              <a:buNone/>
            </a:pPr>
            <a:r>
              <a:rPr lang="en-US" sz="1500" dirty="0">
                <a:solidFill>
                  <a:srgbClr val="272525"/>
                </a:solidFill>
                <a:latin typeface="Source Sans 3" pitchFamily="34" charset="0"/>
                <a:ea typeface="Source Sans 3" pitchFamily="34" charset="-122"/>
                <a:cs typeface="Source Sans 3" pitchFamily="34" charset="-120"/>
              </a:rPr>
              <a:t> is in the intent behind the false information.</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2199918"/>
            <a:ext cx="10517743"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Why Do People Create and Share Fake News?</a:t>
            </a:r>
            <a:endParaRPr lang="en-US" sz="3850" dirty="0"/>
          </a:p>
        </p:txBody>
      </p:sp>
      <p:pic>
        <p:nvPicPr>
          <p:cNvPr id="3" name="Image 0" descr="preencoded.png">    </p:cNvPr>
          <p:cNvPicPr>
            <a:picLocks noChangeAspect="1"/>
          </p:cNvPicPr>
          <p:nvPr/>
        </p:nvPicPr>
        <p:blipFill>
          <a:blip r:embed="rId1"/>
          <a:stretch>
            <a:fillRect/>
          </a:stretch>
        </p:blipFill>
        <p:spPr>
          <a:xfrm>
            <a:off x="837724" y="3234690"/>
            <a:ext cx="523637" cy="523637"/>
          </a:xfrm>
          <a:prstGeom prst="rect">
            <a:avLst/>
          </a:prstGeom>
        </p:spPr>
      </p:pic>
      <p:sp>
        <p:nvSpPr>
          <p:cNvPr id="4" name="Text 1"/>
          <p:cNvSpPr/>
          <p:nvPr/>
        </p:nvSpPr>
        <p:spPr>
          <a:xfrm>
            <a:off x="837724" y="402014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Financial Gain</a:t>
            </a:r>
            <a:endParaRPr lang="en-US" sz="1900" dirty="0"/>
          </a:p>
        </p:txBody>
      </p:sp>
      <p:sp>
        <p:nvSpPr>
          <p:cNvPr id="5" name="Text 2"/>
          <p:cNvSpPr/>
          <p:nvPr/>
        </p:nvSpPr>
        <p:spPr>
          <a:xfrm>
            <a:off x="837724" y="4453771"/>
            <a:ext cx="414373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Creating fake news to attract clicks and generate advertising revenue</a:t>
            </a:r>
            <a:endParaRPr lang="en-US" sz="1600" dirty="0"/>
          </a:p>
        </p:txBody>
      </p:sp>
      <p:pic>
        <p:nvPicPr>
          <p:cNvPr id="6" name="Image 1" descr="preencoded.png">    </p:cNvPr>
          <p:cNvPicPr>
            <a:picLocks noChangeAspect="1"/>
          </p:cNvPicPr>
          <p:nvPr/>
        </p:nvPicPr>
        <p:blipFill>
          <a:blip r:embed="rId2"/>
          <a:stretch>
            <a:fillRect/>
          </a:stretch>
        </p:blipFill>
        <p:spPr>
          <a:xfrm>
            <a:off x="5243274" y="3234690"/>
            <a:ext cx="523637" cy="523637"/>
          </a:xfrm>
          <a:prstGeom prst="rect">
            <a:avLst/>
          </a:prstGeom>
        </p:spPr>
      </p:pic>
      <p:sp>
        <p:nvSpPr>
          <p:cNvPr id="7" name="Text 3"/>
          <p:cNvSpPr/>
          <p:nvPr/>
        </p:nvSpPr>
        <p:spPr>
          <a:xfrm>
            <a:off x="5243274" y="402014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Political Agenda</a:t>
            </a:r>
            <a:endParaRPr lang="en-US" sz="1900" dirty="0"/>
          </a:p>
        </p:txBody>
      </p:sp>
      <p:sp>
        <p:nvSpPr>
          <p:cNvPr id="8" name="Text 4"/>
          <p:cNvSpPr/>
          <p:nvPr/>
        </p:nvSpPr>
        <p:spPr>
          <a:xfrm>
            <a:off x="5243274" y="4453771"/>
            <a:ext cx="414373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Using disinformation to sway public opinion or manipulate election outcomes</a:t>
            </a:r>
            <a:endParaRPr lang="en-US" sz="1600" dirty="0"/>
          </a:p>
        </p:txBody>
      </p:sp>
      <p:pic>
        <p:nvPicPr>
          <p:cNvPr id="9" name="Image 2" descr="preencoded.png">    </p:cNvPr>
          <p:cNvPicPr>
            <a:picLocks noChangeAspect="1"/>
          </p:cNvPicPr>
          <p:nvPr/>
        </p:nvPicPr>
        <p:blipFill>
          <a:blip r:embed="rId3"/>
          <a:stretch>
            <a:fillRect/>
          </a:stretch>
        </p:blipFill>
        <p:spPr>
          <a:xfrm>
            <a:off x="9648825" y="3234690"/>
            <a:ext cx="523637" cy="523637"/>
          </a:xfrm>
          <a:prstGeom prst="rect">
            <a:avLst/>
          </a:prstGeom>
        </p:spPr>
      </p:pic>
      <p:sp>
        <p:nvSpPr>
          <p:cNvPr id="10" name="Text 5"/>
          <p:cNvSpPr/>
          <p:nvPr/>
        </p:nvSpPr>
        <p:spPr>
          <a:xfrm>
            <a:off x="9648825" y="402014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Entertainment</a:t>
            </a:r>
            <a:endParaRPr lang="en-US" sz="1900" dirty="0"/>
          </a:p>
        </p:txBody>
      </p:sp>
      <p:sp>
        <p:nvSpPr>
          <p:cNvPr id="11" name="Text 6"/>
          <p:cNvSpPr/>
          <p:nvPr/>
        </p:nvSpPr>
        <p:spPr>
          <a:xfrm>
            <a:off x="9648825" y="4453771"/>
            <a:ext cx="4143851"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Satirical news that can sometimes be mistaken for real news if not labeled clearly</a:t>
            </a:r>
            <a:endParaRPr lang="en-US" sz="1600" dirty="0"/>
          </a:p>
        </p:txBody>
      </p:sp>
      <p:sp>
        <p:nvSpPr>
          <p:cNvPr id="12" name="Text 7"/>
          <p:cNvSpPr/>
          <p:nvPr/>
        </p:nvSpPr>
        <p:spPr>
          <a:xfrm>
            <a:off x="837724" y="5359479"/>
            <a:ext cx="1295495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Think about a recent example where you encountered false information. Was it shared intentionally or by mistake? What might have motivated its creation?</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05696" y="874990"/>
            <a:ext cx="7683341" cy="592455"/>
          </a:xfrm>
          <a:prstGeom prst="rect">
            <a:avLst/>
          </a:prstGeom>
          <a:noFill/>
          <a:ln/>
        </p:spPr>
        <p:txBody>
          <a:bodyPr wrap="none" lIns="0" tIns="0" rIns="0" bIns="0" rtlCol="0" anchor="t"/>
          <a:lstStyle/>
          <a:p>
            <a:pPr algn="l" indent="0" marL="0">
              <a:lnSpc>
                <a:spcPts val="4650"/>
              </a:lnSpc>
              <a:buNone/>
            </a:pPr>
            <a:r>
              <a:rPr lang="en-US" sz="3700" dirty="0">
                <a:solidFill>
                  <a:srgbClr val="000000"/>
                </a:solidFill>
                <a:latin typeface="Source Serif 4 Semi Bold" pitchFamily="34" charset="0"/>
                <a:ea typeface="Source Serif 4 Semi Bold" pitchFamily="34" charset="-122"/>
                <a:cs typeface="Source Serif 4 Semi Bold" pitchFamily="34" charset="-120"/>
              </a:rPr>
              <a:t>Red Flags: How to Spot Fake News</a:t>
            </a:r>
            <a:endParaRPr lang="en-US" sz="3700" dirty="0"/>
          </a:p>
        </p:txBody>
      </p:sp>
      <p:pic>
        <p:nvPicPr>
          <p:cNvPr id="3" name="Image 0" descr="preencoded.png">    </p:cNvPr>
          <p:cNvPicPr>
            <a:picLocks noChangeAspect="1"/>
          </p:cNvPicPr>
          <p:nvPr/>
        </p:nvPicPr>
        <p:blipFill>
          <a:blip r:embed="rId1"/>
          <a:stretch>
            <a:fillRect/>
          </a:stretch>
        </p:blipFill>
        <p:spPr>
          <a:xfrm>
            <a:off x="881182" y="1964531"/>
            <a:ext cx="302062" cy="377666"/>
          </a:xfrm>
          <a:prstGeom prst="rect">
            <a:avLst/>
          </a:prstGeom>
        </p:spPr>
      </p:pic>
      <p:sp>
        <p:nvSpPr>
          <p:cNvPr id="4" name="Text 1"/>
          <p:cNvSpPr/>
          <p:nvPr/>
        </p:nvSpPr>
        <p:spPr>
          <a:xfrm>
            <a:off x="1460183" y="1996083"/>
            <a:ext cx="2369820" cy="296108"/>
          </a:xfrm>
          <a:prstGeom prst="rect">
            <a:avLst/>
          </a:prstGeom>
          <a:noFill/>
          <a:ln/>
        </p:spPr>
        <p:txBody>
          <a:bodyPr wrap="non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Suspicious Sources</a:t>
            </a:r>
            <a:endParaRPr lang="en-US" sz="1850" dirty="0"/>
          </a:p>
        </p:txBody>
      </p:sp>
      <p:sp>
        <p:nvSpPr>
          <p:cNvPr id="5" name="Text 2"/>
          <p:cNvSpPr/>
          <p:nvPr/>
        </p:nvSpPr>
        <p:spPr>
          <a:xfrm>
            <a:off x="1460183" y="2493526"/>
            <a:ext cx="6960275" cy="644604"/>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Information from unknown or unreliable sources, or those known for sensationalism</a:t>
            </a:r>
            <a:endParaRPr lang="en-US" sz="1550" dirty="0"/>
          </a:p>
        </p:txBody>
      </p:sp>
      <p:pic>
        <p:nvPicPr>
          <p:cNvPr id="6" name="Image 1" descr="preencoded.png">    </p:cNvPr>
          <p:cNvPicPr>
            <a:picLocks noChangeAspect="1"/>
          </p:cNvPicPr>
          <p:nvPr/>
        </p:nvPicPr>
        <p:blipFill>
          <a:blip r:embed="rId2"/>
          <a:stretch>
            <a:fillRect/>
          </a:stretch>
        </p:blipFill>
        <p:spPr>
          <a:xfrm>
            <a:off x="881182" y="3509367"/>
            <a:ext cx="302062" cy="377666"/>
          </a:xfrm>
          <a:prstGeom prst="rect">
            <a:avLst/>
          </a:prstGeom>
        </p:spPr>
      </p:pic>
      <p:sp>
        <p:nvSpPr>
          <p:cNvPr id="7" name="Text 3"/>
          <p:cNvSpPr/>
          <p:nvPr/>
        </p:nvSpPr>
        <p:spPr>
          <a:xfrm>
            <a:off x="1460183" y="3540919"/>
            <a:ext cx="2612946" cy="296108"/>
          </a:xfrm>
          <a:prstGeom prst="rect">
            <a:avLst/>
          </a:prstGeom>
          <a:noFill/>
          <a:ln/>
        </p:spPr>
        <p:txBody>
          <a:bodyPr wrap="non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Exaggerated Headlines</a:t>
            </a:r>
            <a:endParaRPr lang="en-US" sz="1850" dirty="0"/>
          </a:p>
        </p:txBody>
      </p:sp>
      <p:sp>
        <p:nvSpPr>
          <p:cNvPr id="8" name="Text 4"/>
          <p:cNvSpPr/>
          <p:nvPr/>
        </p:nvSpPr>
        <p:spPr>
          <a:xfrm>
            <a:off x="1460183" y="4038362"/>
            <a:ext cx="6960275" cy="644604"/>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"Shocking!" or "Unbelievable!" headlines designed to grab attention rather than inform</a:t>
            </a:r>
            <a:endParaRPr lang="en-US" sz="1550" dirty="0"/>
          </a:p>
        </p:txBody>
      </p:sp>
      <p:pic>
        <p:nvPicPr>
          <p:cNvPr id="9" name="Image 2" descr="preencoded.png">    </p:cNvPr>
          <p:cNvPicPr>
            <a:picLocks noChangeAspect="1"/>
          </p:cNvPicPr>
          <p:nvPr/>
        </p:nvPicPr>
        <p:blipFill>
          <a:blip r:embed="rId3"/>
          <a:stretch>
            <a:fillRect/>
          </a:stretch>
        </p:blipFill>
        <p:spPr>
          <a:xfrm>
            <a:off x="881182" y="5054203"/>
            <a:ext cx="302062" cy="377666"/>
          </a:xfrm>
          <a:prstGeom prst="rect">
            <a:avLst/>
          </a:prstGeom>
        </p:spPr>
      </p:pic>
      <p:sp>
        <p:nvSpPr>
          <p:cNvPr id="10" name="Text 5"/>
          <p:cNvSpPr/>
          <p:nvPr/>
        </p:nvSpPr>
        <p:spPr>
          <a:xfrm>
            <a:off x="1460183" y="5085755"/>
            <a:ext cx="3578304" cy="296108"/>
          </a:xfrm>
          <a:prstGeom prst="rect">
            <a:avLst/>
          </a:prstGeom>
          <a:noFill/>
          <a:ln/>
        </p:spPr>
        <p:txBody>
          <a:bodyPr wrap="non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Emotionally Charged Language</a:t>
            </a:r>
            <a:endParaRPr lang="en-US" sz="1850" dirty="0"/>
          </a:p>
        </p:txBody>
      </p:sp>
      <p:sp>
        <p:nvSpPr>
          <p:cNvPr id="11" name="Text 6"/>
          <p:cNvSpPr/>
          <p:nvPr/>
        </p:nvSpPr>
        <p:spPr>
          <a:xfrm>
            <a:off x="1460183" y="5583198"/>
            <a:ext cx="6960275" cy="322302"/>
          </a:xfrm>
          <a:prstGeom prst="rect">
            <a:avLst/>
          </a:prstGeom>
          <a:noFill/>
          <a:ln/>
        </p:spPr>
        <p:txBody>
          <a:bodyPr wrap="non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Content designed to provoke anger or fear may be using emotion to manipulate</a:t>
            </a:r>
            <a:endParaRPr lang="en-US" sz="1550" dirty="0"/>
          </a:p>
        </p:txBody>
      </p:sp>
      <p:pic>
        <p:nvPicPr>
          <p:cNvPr id="12" name="Image 3" descr="preencoded.png">    </p:cNvPr>
          <p:cNvPicPr>
            <a:picLocks noChangeAspect="1"/>
          </p:cNvPicPr>
          <p:nvPr/>
        </p:nvPicPr>
        <p:blipFill>
          <a:blip r:embed="rId4"/>
          <a:stretch>
            <a:fillRect/>
          </a:stretch>
        </p:blipFill>
        <p:spPr>
          <a:xfrm>
            <a:off x="881182" y="6276737"/>
            <a:ext cx="302062" cy="377666"/>
          </a:xfrm>
          <a:prstGeom prst="rect">
            <a:avLst/>
          </a:prstGeom>
        </p:spPr>
      </p:pic>
      <p:sp>
        <p:nvSpPr>
          <p:cNvPr id="13" name="Text 7"/>
          <p:cNvSpPr/>
          <p:nvPr/>
        </p:nvSpPr>
        <p:spPr>
          <a:xfrm>
            <a:off x="1460183" y="6308288"/>
            <a:ext cx="2369820" cy="296108"/>
          </a:xfrm>
          <a:prstGeom prst="rect">
            <a:avLst/>
          </a:prstGeom>
          <a:noFill/>
          <a:ln/>
        </p:spPr>
        <p:txBody>
          <a:bodyPr wrap="none" lIns="0" tIns="0" rIns="0" bIns="0" rtlCol="0" anchor="t"/>
          <a:lstStyle/>
          <a:p>
            <a:pPr algn="l" indent="0" marL="0">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Lack of Evidence</a:t>
            </a:r>
            <a:endParaRPr lang="en-US" sz="1850" dirty="0"/>
          </a:p>
        </p:txBody>
      </p:sp>
      <p:sp>
        <p:nvSpPr>
          <p:cNvPr id="14" name="Text 8"/>
          <p:cNvSpPr/>
          <p:nvPr/>
        </p:nvSpPr>
        <p:spPr>
          <a:xfrm>
            <a:off x="1460183" y="6805732"/>
            <a:ext cx="6960275" cy="322302"/>
          </a:xfrm>
          <a:prstGeom prst="rect">
            <a:avLst/>
          </a:prstGeom>
          <a:noFill/>
          <a:ln/>
        </p:spPr>
        <p:txBody>
          <a:bodyPr wrap="none" lIns="0" tIns="0" rIns="0" bIns="0" rtlCol="0" anchor="t"/>
          <a:lstStyle/>
          <a:p>
            <a:pPr algn="l" indent="0" marL="0">
              <a:lnSpc>
                <a:spcPts val="2500"/>
              </a:lnSpc>
              <a:buNone/>
            </a:pPr>
            <a:r>
              <a:rPr lang="en-US" sz="1550" dirty="0">
                <a:solidFill>
                  <a:srgbClr val="272525"/>
                </a:solidFill>
                <a:latin typeface="Source Sans 3" pitchFamily="34" charset="0"/>
                <a:ea typeface="Source Sans 3" pitchFamily="34" charset="-122"/>
                <a:cs typeface="Source Sans 3" pitchFamily="34" charset="-120"/>
              </a:rPr>
              <a:t>Absence of sources, references, or evidence to support claims made in the article</a:t>
            </a:r>
            <a:endParaRPr lang="en-US" sz="1550" dirty="0"/>
          </a:p>
        </p:txBody>
      </p:sp>
      <p:pic>
        <p:nvPicPr>
          <p:cNvPr id="15" name="Image 4" descr="preencoded.png">    </p:cNvPr>
          <p:cNvPicPr>
            <a:picLocks noChangeAspect="1"/>
          </p:cNvPicPr>
          <p:nvPr/>
        </p:nvPicPr>
        <p:blipFill>
          <a:blip r:embed="rId5"/>
          <a:stretch>
            <a:fillRect/>
          </a:stretch>
        </p:blipFill>
        <p:spPr>
          <a:xfrm>
            <a:off x="8919567" y="1996083"/>
            <a:ext cx="4912638" cy="49126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8184"/>
          </a:xfrm>
          <a:prstGeom prst="rect">
            <a:avLst/>
          </a:prstGeom>
        </p:spPr>
      </p:pic>
      <p:sp>
        <p:nvSpPr>
          <p:cNvPr id="3" name="Text 0"/>
          <p:cNvSpPr/>
          <p:nvPr/>
        </p:nvSpPr>
        <p:spPr>
          <a:xfrm>
            <a:off x="837724" y="3420308"/>
            <a:ext cx="8966835"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Case Study: COVID-19 Misinformation</a:t>
            </a:r>
            <a:endParaRPr lang="en-US" sz="3850" dirty="0"/>
          </a:p>
        </p:txBody>
      </p:sp>
      <p:sp>
        <p:nvSpPr>
          <p:cNvPr id="4" name="Shape 1"/>
          <p:cNvSpPr/>
          <p:nvPr/>
        </p:nvSpPr>
        <p:spPr>
          <a:xfrm>
            <a:off x="837724" y="4350306"/>
            <a:ext cx="12954952" cy="889873"/>
          </a:xfrm>
          <a:prstGeom prst="roundRect">
            <a:avLst>
              <a:gd name="adj" fmla="val 9886"/>
            </a:avLst>
          </a:prstGeom>
          <a:solidFill>
            <a:srgbClr val="FCF2B5"/>
          </a:solidFill>
          <a:ln/>
        </p:spPr>
      </p:sp>
      <p:pic>
        <p:nvPicPr>
          <p:cNvPr id="5" name="Image 1" descr="preencoded.png">    </p:cNvPr>
          <p:cNvPicPr>
            <a:picLocks noChangeAspect="1"/>
          </p:cNvPicPr>
          <p:nvPr/>
        </p:nvPicPr>
        <p:blipFill>
          <a:blip r:embed="rId2"/>
          <a:stretch>
            <a:fillRect/>
          </a:stretch>
        </p:blipFill>
        <p:spPr>
          <a:xfrm>
            <a:off x="1047155" y="4657249"/>
            <a:ext cx="261818" cy="209431"/>
          </a:xfrm>
          <a:prstGeom prst="rect">
            <a:avLst/>
          </a:prstGeom>
        </p:spPr>
      </p:pic>
      <p:sp>
        <p:nvSpPr>
          <p:cNvPr id="6" name="Text 2"/>
          <p:cNvSpPr/>
          <p:nvPr/>
        </p:nvSpPr>
        <p:spPr>
          <a:xfrm>
            <a:off x="1518404" y="4612005"/>
            <a:ext cx="12064841" cy="335042"/>
          </a:xfrm>
          <a:prstGeom prst="rect">
            <a:avLst/>
          </a:prstGeom>
          <a:noFill/>
          <a:ln/>
        </p:spPr>
        <p:txBody>
          <a:bodyPr wrap="none" lIns="0" tIns="0" rIns="0" bIns="0" rtlCol="0" anchor="t"/>
          <a:lstStyle/>
          <a:p>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During the pandemic, rumors about "miracle cures" for COVID-19 circulated widely on social media.</a:t>
            </a:r>
            <a:endParaRPr lang="en-US" sz="1600" dirty="0"/>
          </a:p>
        </p:txBody>
      </p:sp>
      <p:sp>
        <p:nvSpPr>
          <p:cNvPr id="7" name="Text 3"/>
          <p:cNvSpPr/>
          <p:nvPr/>
        </p:nvSpPr>
        <p:spPr>
          <a:xfrm>
            <a:off x="837724" y="5685234"/>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8C98CA"/>
                </a:solidFill>
                <a:latin typeface="Source Serif 4 Semi Bold" pitchFamily="34" charset="0"/>
                <a:ea typeface="Source Serif 4 Semi Bold" pitchFamily="34" charset="-122"/>
                <a:cs typeface="Source Serif 4 Semi Bold" pitchFamily="34" charset="-120"/>
              </a:rPr>
              <a:t>As Disinformation:</a:t>
            </a:r>
            <a:endParaRPr lang="en-US" sz="1900" dirty="0"/>
          </a:p>
        </p:txBody>
      </p:sp>
      <p:sp>
        <p:nvSpPr>
          <p:cNvPr id="8" name="Text 4"/>
          <p:cNvSpPr/>
          <p:nvPr/>
        </p:nvSpPr>
        <p:spPr>
          <a:xfrm>
            <a:off x="837724" y="6202680"/>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Claims created by individuals wanting to sell specific products</a:t>
            </a:r>
            <a:endParaRPr lang="en-US" sz="1600" dirty="0"/>
          </a:p>
        </p:txBody>
      </p:sp>
      <p:sp>
        <p:nvSpPr>
          <p:cNvPr id="9" name="Text 5"/>
          <p:cNvSpPr/>
          <p:nvPr/>
        </p:nvSpPr>
        <p:spPr>
          <a:xfrm>
            <a:off x="837724" y="6610945"/>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Deliberately fabricated "studies" or "testimonials"</a:t>
            </a:r>
            <a:endParaRPr lang="en-US" sz="1600" dirty="0"/>
          </a:p>
        </p:txBody>
      </p:sp>
      <p:sp>
        <p:nvSpPr>
          <p:cNvPr id="10" name="Text 6"/>
          <p:cNvSpPr/>
          <p:nvPr/>
        </p:nvSpPr>
        <p:spPr>
          <a:xfrm>
            <a:off x="837724" y="7019211"/>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Coordinated campaigns to undermine official health guidance</a:t>
            </a:r>
            <a:endParaRPr lang="en-US" sz="1600" dirty="0"/>
          </a:p>
        </p:txBody>
      </p:sp>
      <p:sp>
        <p:nvSpPr>
          <p:cNvPr id="11" name="Text 7"/>
          <p:cNvSpPr/>
          <p:nvPr/>
        </p:nvSpPr>
        <p:spPr>
          <a:xfrm>
            <a:off x="7578328" y="5685234"/>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8C98CA"/>
                </a:solidFill>
                <a:latin typeface="Source Serif 4 Semi Bold" pitchFamily="34" charset="0"/>
                <a:ea typeface="Source Serif 4 Semi Bold" pitchFamily="34" charset="-122"/>
                <a:cs typeface="Source Serif 4 Semi Bold" pitchFamily="34" charset="-120"/>
              </a:rPr>
              <a:t>As Misinformation:</a:t>
            </a:r>
            <a:endParaRPr lang="en-US" sz="1900" dirty="0"/>
          </a:p>
        </p:txBody>
      </p:sp>
      <p:sp>
        <p:nvSpPr>
          <p:cNvPr id="12" name="Text 8"/>
          <p:cNvSpPr/>
          <p:nvPr/>
        </p:nvSpPr>
        <p:spPr>
          <a:xfrm>
            <a:off x="7578328" y="6202680"/>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Well-meaning shares by people who believed in unverified cures</a:t>
            </a:r>
            <a:endParaRPr lang="en-US" sz="1600" dirty="0"/>
          </a:p>
        </p:txBody>
      </p:sp>
      <p:sp>
        <p:nvSpPr>
          <p:cNvPr id="13" name="Text 9"/>
          <p:cNvSpPr/>
          <p:nvPr/>
        </p:nvSpPr>
        <p:spPr>
          <a:xfrm>
            <a:off x="7578328" y="6610945"/>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Misinterpreted scientific studies</a:t>
            </a:r>
            <a:endParaRPr lang="en-US" sz="1600" dirty="0"/>
          </a:p>
        </p:txBody>
      </p:sp>
      <p:sp>
        <p:nvSpPr>
          <p:cNvPr id="14" name="Text 10"/>
          <p:cNvSpPr/>
          <p:nvPr/>
        </p:nvSpPr>
        <p:spPr>
          <a:xfrm>
            <a:off x="7578328" y="7019211"/>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Cultural remedies shared without harmful intent</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848558"/>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Practical Tools for Verifying Information</a:t>
            </a:r>
            <a:endParaRPr lang="en-US" sz="3850" dirty="0"/>
          </a:p>
        </p:txBody>
      </p:sp>
      <p:sp>
        <p:nvSpPr>
          <p:cNvPr id="4" name="Shape 1"/>
          <p:cNvSpPr/>
          <p:nvPr/>
        </p:nvSpPr>
        <p:spPr>
          <a:xfrm>
            <a:off x="837724" y="2394466"/>
            <a:ext cx="209431" cy="1522571"/>
          </a:xfrm>
          <a:prstGeom prst="roundRect">
            <a:avLst>
              <a:gd name="adj" fmla="val 42005"/>
            </a:avLst>
          </a:prstGeom>
          <a:solidFill>
            <a:srgbClr val="F0D4F7"/>
          </a:solidFill>
          <a:ln w="7620">
            <a:solidFill>
              <a:srgbClr val="D6BADD"/>
            </a:solidFill>
            <a:prstDash val="solid"/>
          </a:ln>
        </p:spPr>
      </p:sp>
      <p:sp>
        <p:nvSpPr>
          <p:cNvPr id="5" name="Text 2"/>
          <p:cNvSpPr/>
          <p:nvPr/>
        </p:nvSpPr>
        <p:spPr>
          <a:xfrm>
            <a:off x="1256586" y="2603897"/>
            <a:ext cx="2806065"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Fact-Checking Websites</a:t>
            </a:r>
            <a:endParaRPr lang="en-US" sz="1900" dirty="0"/>
          </a:p>
        </p:txBody>
      </p:sp>
      <p:sp>
        <p:nvSpPr>
          <p:cNvPr id="6" name="Text 3"/>
          <p:cNvSpPr/>
          <p:nvPr/>
        </p:nvSpPr>
        <p:spPr>
          <a:xfrm>
            <a:off x="1256586" y="3037522"/>
            <a:ext cx="7049691"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Use sites like Faktograf (Croatia) or Raskrikavanje (Serbia) to verify news stories and claims.</a:t>
            </a:r>
            <a:endParaRPr lang="en-US" sz="1600" dirty="0"/>
          </a:p>
        </p:txBody>
      </p:sp>
      <p:sp>
        <p:nvSpPr>
          <p:cNvPr id="7" name="Shape 4"/>
          <p:cNvSpPr/>
          <p:nvPr/>
        </p:nvSpPr>
        <p:spPr>
          <a:xfrm>
            <a:off x="1151811" y="4126468"/>
            <a:ext cx="209431" cy="1522571"/>
          </a:xfrm>
          <a:prstGeom prst="roundRect">
            <a:avLst>
              <a:gd name="adj" fmla="val 42005"/>
            </a:avLst>
          </a:prstGeom>
          <a:solidFill>
            <a:srgbClr val="F0D4F7"/>
          </a:solidFill>
          <a:ln w="7620">
            <a:solidFill>
              <a:srgbClr val="D6BADD"/>
            </a:solidFill>
            <a:prstDash val="solid"/>
          </a:ln>
        </p:spPr>
      </p:sp>
      <p:sp>
        <p:nvSpPr>
          <p:cNvPr id="8" name="Text 5"/>
          <p:cNvSpPr/>
          <p:nvPr/>
        </p:nvSpPr>
        <p:spPr>
          <a:xfrm>
            <a:off x="1570673" y="4335899"/>
            <a:ext cx="2594729"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Reverse Image Search</a:t>
            </a:r>
            <a:endParaRPr lang="en-US" sz="1900" dirty="0"/>
          </a:p>
        </p:txBody>
      </p:sp>
      <p:sp>
        <p:nvSpPr>
          <p:cNvPr id="9" name="Text 6"/>
          <p:cNvSpPr/>
          <p:nvPr/>
        </p:nvSpPr>
        <p:spPr>
          <a:xfrm>
            <a:off x="1570673" y="4769525"/>
            <a:ext cx="6735604"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Use Google's Reverse Image Search or TinEye to check if an image has been altered or used out of context.</a:t>
            </a:r>
            <a:endParaRPr lang="en-US" sz="1600" dirty="0"/>
          </a:p>
        </p:txBody>
      </p:sp>
      <p:sp>
        <p:nvSpPr>
          <p:cNvPr id="10" name="Shape 7"/>
          <p:cNvSpPr/>
          <p:nvPr/>
        </p:nvSpPr>
        <p:spPr>
          <a:xfrm>
            <a:off x="1466017" y="5858470"/>
            <a:ext cx="209431" cy="1522571"/>
          </a:xfrm>
          <a:prstGeom prst="roundRect">
            <a:avLst>
              <a:gd name="adj" fmla="val 42005"/>
            </a:avLst>
          </a:prstGeom>
          <a:solidFill>
            <a:srgbClr val="F0D4F7"/>
          </a:solidFill>
          <a:ln w="7620">
            <a:solidFill>
              <a:srgbClr val="D6BADD"/>
            </a:solidFill>
            <a:prstDash val="solid"/>
          </a:ln>
        </p:spPr>
      </p:sp>
      <p:sp>
        <p:nvSpPr>
          <p:cNvPr id="11" name="Text 8"/>
          <p:cNvSpPr/>
          <p:nvPr/>
        </p:nvSpPr>
        <p:spPr>
          <a:xfrm>
            <a:off x="1884878" y="6067901"/>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Source Verification</a:t>
            </a:r>
            <a:endParaRPr lang="en-US" sz="1900" dirty="0"/>
          </a:p>
        </p:txBody>
      </p:sp>
      <p:sp>
        <p:nvSpPr>
          <p:cNvPr id="12" name="Text 9"/>
          <p:cNvSpPr/>
          <p:nvPr/>
        </p:nvSpPr>
        <p:spPr>
          <a:xfrm>
            <a:off x="1884878" y="6501527"/>
            <a:ext cx="642139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Trace information back to its original source. If it can't be linked to a trustworthy source, be skeptical.</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2025-09-11T13:06:23Z</dcterms:created>
  <dcterms:modified xsi:type="dcterms:W3CDTF">2025-09-11T13:06:23Z</dcterms:modified>
</cp:coreProperties>
</file>