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Quattrocento"/>
      <p:regular r:id="rId19"/>
    </p:embeddedFont>
    <p:embeddedFont>
      <p:font typeface="Quattrocento"/>
      <p:regular r:id="rId20"/>
    </p:embeddedFont>
    <p:embeddedFont>
      <p:font typeface="Quattrocento"/>
      <p:regular r:id="rId21"/>
    </p:embeddedFont>
    <p:embeddedFont>
      <p:font typeface="Quattrocento"/>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CCCCCC"/>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4D4D4D"/>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hyperlink" Target="https://tineye.com/" TargetMode="External"/><Relationship Id="rId2" Type="http://schemas.openxmlformats.org/officeDocument/2006/relationships/hyperlink" Target="https://sites.google.com/view/reverse-images/tool" TargetMode="External"/><Relationship Id="rId3" Type="http://schemas.openxmlformats.org/officeDocument/2006/relationships/hyperlink" Target="https://fotoforensics.com/" TargetMode="External"/><Relationship Id="rId4" Type="http://schemas.openxmlformats.org/officeDocument/2006/relationships/hyperlink" Target="https://www.invid-project.eu/tools-and-services/invid-verification-plugin/" TargetMode="External"/><Relationship Id="rId5" Type="http://schemas.openxmlformats.org/officeDocument/2006/relationships/hyperlink" Target="https://justdone.ai/ads/gen/sensity-ai" TargetMode="External"/><Relationship Id="rId6" Type="http://schemas.openxmlformats.org/officeDocument/2006/relationships/image" Target="../media/image-6-1.png"/><Relationship Id="rId7" Type="http://schemas.openxmlformats.org/officeDocument/2006/relationships/slideLayout" Target="../slideLayouts/slideLayout7.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openai.com/dall-e-2" TargetMode="External"/><Relationship Id="rId5" Type="http://schemas.openxmlformats.org/officeDocument/2006/relationships/hyperlink" Target="https://www.midjourney.com" TargetMode="External"/><Relationship Id="rId7" Type="http://schemas.openxmlformats.org/officeDocument/2006/relationships/hyperlink" Target="https://stability.ai/blog/stable-diffusion-public-release" TargetMode="External"/><Relationship Id="rId1" Type="http://schemas.openxmlformats.org/officeDocument/2006/relationships/image" Target="../media/image-7-1.png"/><Relationship Id="rId2" Type="http://schemas.openxmlformats.org/officeDocument/2006/relationships/image" Target="../media/image-7-2.png"/><Relationship Id="rId4" Type="http://schemas.openxmlformats.org/officeDocument/2006/relationships/image" Target="../media/image-7-3.png"/><Relationship Id="rId6" Type="http://schemas.openxmlformats.org/officeDocument/2006/relationships/image" Target="../media/image-7-4.png"/><Relationship Id="rId8" Type="http://schemas.openxmlformats.org/officeDocument/2006/relationships/slideLayout" Target="../slideLayouts/slideLayout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thispersondoesnotexist.com" TargetMode="External"/><Relationship Id="rId1" Type="http://schemas.openxmlformats.org/officeDocument/2006/relationships/image" Target="../media/image-8-1.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4D4D4D">
              <a:alpha val="80000"/>
            </a:srgbClr>
          </a:solidFill>
          <a:ln/>
        </p:spPr>
      </p:sp>
      <p:pic>
        <p:nvPicPr>
          <p:cNvPr id="4" name="Image 1" descr="preencoded.png">    </p:cNvPr>
          <p:cNvPicPr>
            <a:picLocks noChangeAspect="1"/>
          </p:cNvPicPr>
          <p:nvPr/>
        </p:nvPicPr>
        <p:blipFill>
          <a:blip r:embed="rId2"/>
          <a:stretch>
            <a:fillRect/>
          </a:stretch>
        </p:blipFill>
        <p:spPr>
          <a:xfrm>
            <a:off x="837724" y="1621393"/>
            <a:ext cx="1401842" cy="1401842"/>
          </a:xfrm>
          <a:prstGeom prst="rect">
            <a:avLst/>
          </a:prstGeom>
        </p:spPr>
      </p:pic>
      <p:sp>
        <p:nvSpPr>
          <p:cNvPr id="5" name="Text 1"/>
          <p:cNvSpPr/>
          <p:nvPr/>
        </p:nvSpPr>
        <p:spPr>
          <a:xfrm>
            <a:off x="3308628" y="1595199"/>
            <a:ext cx="4572833" cy="308015"/>
          </a:xfrm>
          <a:prstGeom prst="rect">
            <a:avLst/>
          </a:prstGeom>
          <a:noFill/>
          <a:ln/>
        </p:spPr>
        <p:txBody>
          <a:bodyPr wrap="none" lIns="0" tIns="0" rIns="0" bIns="0" rtlCol="0" anchor="t"/>
          <a:lstStyle/>
          <a:p>
            <a:pPr algn="ctr" indent="0" marL="0">
              <a:lnSpc>
                <a:spcPts val="2400"/>
              </a:lnSpc>
              <a:buNone/>
            </a:pPr>
            <a:r>
              <a:rPr lang="en-US" sz="1900" dirty="0">
                <a:solidFill>
                  <a:srgbClr val="FFD9BE"/>
                </a:solidFill>
                <a:latin typeface="Quattrocento" pitchFamily="34" charset="0"/>
                <a:ea typeface="Quattrocento" pitchFamily="34" charset="-122"/>
                <a:cs typeface="Quattrocento" pitchFamily="34" charset="-120"/>
              </a:rPr>
              <a:t>MEDIActive Youth: Informing the Balkans</a:t>
            </a:r>
            <a:endParaRPr lang="en-US" sz="1900" dirty="0"/>
          </a:p>
        </p:txBody>
      </p:sp>
      <p:sp>
        <p:nvSpPr>
          <p:cNvPr id="6" name="Text 2"/>
          <p:cNvSpPr/>
          <p:nvPr/>
        </p:nvSpPr>
        <p:spPr>
          <a:xfrm>
            <a:off x="8618696" y="1574244"/>
            <a:ext cx="5189101" cy="335042"/>
          </a:xfrm>
          <a:prstGeom prst="rect">
            <a:avLst/>
          </a:prstGeom>
          <a:noFill/>
          <a:ln/>
        </p:spPr>
        <p:txBody>
          <a:bodyPr wrap="none" lIns="0" tIns="0" rIns="0" bIns="0" rtlCol="0" anchor="t"/>
          <a:lstStyle/>
          <a:p>
            <a:pPr algn="l" indent="0" marL="0">
              <a:lnSpc>
                <a:spcPts val="2600"/>
              </a:lnSpc>
              <a:buNone/>
            </a:pPr>
            <a:endParaRPr lang="en-US" sz="1600" dirty="0"/>
          </a:p>
        </p:txBody>
      </p:sp>
      <p:sp>
        <p:nvSpPr>
          <p:cNvPr id="7" name="Text 3"/>
          <p:cNvSpPr/>
          <p:nvPr/>
        </p:nvSpPr>
        <p:spPr>
          <a:xfrm>
            <a:off x="837724" y="3572947"/>
            <a:ext cx="12954952" cy="2464118"/>
          </a:xfrm>
          <a:prstGeom prst="rect">
            <a:avLst/>
          </a:prstGeom>
          <a:noFill/>
          <a:ln/>
        </p:spPr>
        <p:txBody>
          <a:bodyPr wrap="square" lIns="0" tIns="0" rIns="0" bIns="0" rtlCol="0" anchor="t"/>
          <a:lstStyle/>
          <a:p>
            <a:pPr algn="ctr" indent="0" marL="0">
              <a:lnSpc>
                <a:spcPts val="9700"/>
              </a:lnSpc>
              <a:buNone/>
            </a:pPr>
            <a:r>
              <a:rPr lang="en-US" sz="7750" dirty="0">
                <a:solidFill>
                  <a:srgbClr val="FFD9BE"/>
                </a:solidFill>
                <a:latin typeface="Quattrocento" pitchFamily="34" charset="0"/>
                <a:ea typeface="Quattrocento" pitchFamily="34" charset="-122"/>
                <a:cs typeface="Quattrocento" pitchFamily="34" charset="-120"/>
              </a:rPr>
              <a:t>AI Generated Images and Videos</a:t>
            </a:r>
            <a:endParaRPr lang="en-US" sz="7750" dirty="0"/>
          </a:p>
        </p:txBody>
      </p:sp>
      <p:sp>
        <p:nvSpPr>
          <p:cNvPr id="8" name="Text 4"/>
          <p:cNvSpPr/>
          <p:nvPr/>
        </p:nvSpPr>
        <p:spPr>
          <a:xfrm>
            <a:off x="1748552" y="6351151"/>
            <a:ext cx="11133177" cy="492681"/>
          </a:xfrm>
          <a:prstGeom prst="rect">
            <a:avLst/>
          </a:prstGeom>
          <a:noFill/>
          <a:ln/>
        </p:spPr>
        <p:txBody>
          <a:bodyPr wrap="none" lIns="0" tIns="0" rIns="0" bIns="0" rtlCol="0" anchor="t"/>
          <a:lstStyle/>
          <a:p>
            <a:pPr algn="ctr" indent="0" marL="0">
              <a:lnSpc>
                <a:spcPts val="3850"/>
              </a:lnSpc>
              <a:buNone/>
            </a:pPr>
            <a:r>
              <a:rPr lang="en-US" sz="3100" dirty="0">
                <a:solidFill>
                  <a:srgbClr val="FFD9BE"/>
                </a:solidFill>
                <a:latin typeface="Quattrocento" pitchFamily="34" charset="0"/>
                <a:ea typeface="Quattrocento" pitchFamily="34" charset="-122"/>
                <a:cs typeface="Quattrocento" pitchFamily="34" charset="-120"/>
              </a:rPr>
              <a:t>Blurring Reality: Navigating the New Landscape of Visual Media</a:t>
            </a:r>
            <a:endParaRPr lang="en-US" sz="3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488519"/>
            <a:ext cx="5470327" cy="615910"/>
          </a:xfrm>
          <a:prstGeom prst="rect">
            <a:avLst/>
          </a:prstGeom>
          <a:noFill/>
          <a:ln/>
        </p:spPr>
        <p:txBody>
          <a:bodyPr wrap="non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Real-World Implications</a:t>
            </a:r>
            <a:endParaRPr lang="en-US" sz="3850" dirty="0"/>
          </a:p>
        </p:txBody>
      </p:sp>
      <p:sp>
        <p:nvSpPr>
          <p:cNvPr id="4" name="Text 1"/>
          <p:cNvSpPr/>
          <p:nvPr/>
        </p:nvSpPr>
        <p:spPr>
          <a:xfrm>
            <a:off x="837724" y="262794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EF9C82"/>
                </a:solidFill>
                <a:latin typeface="Quattrocento" pitchFamily="34" charset="0"/>
                <a:ea typeface="Quattrocento" pitchFamily="34" charset="-122"/>
                <a:cs typeface="Quattrocento" pitchFamily="34" charset="-120"/>
              </a:rPr>
              <a:t>Political Manipulation</a:t>
            </a:r>
            <a:endParaRPr lang="en-US" sz="1900" dirty="0"/>
          </a:p>
        </p:txBody>
      </p:sp>
      <p:sp>
        <p:nvSpPr>
          <p:cNvPr id="5" name="Text 2"/>
          <p:cNvSpPr/>
          <p:nvPr/>
        </p:nvSpPr>
        <p:spPr>
          <a:xfrm>
            <a:off x="837724" y="3145393"/>
            <a:ext cx="3478768" cy="134016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The fake Kamala Harris video that received 130 million views demonstrates how AI can be weaponized in political discourse.</a:t>
            </a:r>
            <a:endParaRPr lang="en-US" sz="1600" dirty="0"/>
          </a:p>
        </p:txBody>
      </p:sp>
      <p:sp>
        <p:nvSpPr>
          <p:cNvPr id="6" name="Text 3"/>
          <p:cNvSpPr/>
          <p:nvPr/>
        </p:nvSpPr>
        <p:spPr>
          <a:xfrm>
            <a:off x="837724" y="469499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EF9C82"/>
                </a:solidFill>
                <a:latin typeface="Quattrocento" pitchFamily="34" charset="0"/>
                <a:ea typeface="Quattrocento" pitchFamily="34" charset="-122"/>
                <a:cs typeface="Quattrocento" pitchFamily="34" charset="-120"/>
              </a:rPr>
              <a:t>Art and Creativity</a:t>
            </a:r>
            <a:endParaRPr lang="en-US" sz="1900" dirty="0"/>
          </a:p>
        </p:txBody>
      </p:sp>
      <p:sp>
        <p:nvSpPr>
          <p:cNvPr id="7" name="Text 4"/>
          <p:cNvSpPr/>
          <p:nvPr/>
        </p:nvSpPr>
        <p:spPr>
          <a:xfrm>
            <a:off x="837724" y="5212437"/>
            <a:ext cx="3478768" cy="134016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AI winning art competitions raises questions about the definition of creativity and the future of human artistic expression.</a:t>
            </a:r>
            <a:endParaRPr lang="en-US" sz="1600" dirty="0"/>
          </a:p>
        </p:txBody>
      </p:sp>
      <p:sp>
        <p:nvSpPr>
          <p:cNvPr id="8" name="Text 5"/>
          <p:cNvSpPr/>
          <p:nvPr/>
        </p:nvSpPr>
        <p:spPr>
          <a:xfrm>
            <a:off x="4835128" y="262794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EF9C82"/>
                </a:solidFill>
                <a:latin typeface="Quattrocento" pitchFamily="34" charset="0"/>
                <a:ea typeface="Quattrocento" pitchFamily="34" charset="-122"/>
                <a:cs typeface="Quattrocento" pitchFamily="34" charset="-120"/>
              </a:rPr>
              <a:t>Identity Theft</a:t>
            </a:r>
            <a:endParaRPr lang="en-US" sz="1900" dirty="0"/>
          </a:p>
        </p:txBody>
      </p:sp>
      <p:sp>
        <p:nvSpPr>
          <p:cNvPr id="9" name="Text 6"/>
          <p:cNvSpPr/>
          <p:nvPr/>
        </p:nvSpPr>
        <p:spPr>
          <a:xfrm>
            <a:off x="4835128" y="3145393"/>
            <a:ext cx="3478768" cy="134016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Deepfakes of celebrities like Tom Cruise show how anyone's likeness can be appropriated without consent.</a:t>
            </a:r>
            <a:endParaRPr lang="en-US" sz="1600" dirty="0"/>
          </a:p>
        </p:txBody>
      </p:sp>
      <p:sp>
        <p:nvSpPr>
          <p:cNvPr id="10" name="Text 7"/>
          <p:cNvSpPr/>
          <p:nvPr/>
        </p:nvSpPr>
        <p:spPr>
          <a:xfrm>
            <a:off x="4835128" y="469499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EF9C82"/>
                </a:solidFill>
                <a:latin typeface="Quattrocento" pitchFamily="34" charset="0"/>
                <a:ea typeface="Quattrocento" pitchFamily="34" charset="-122"/>
                <a:cs typeface="Quattrocento" pitchFamily="34" charset="-120"/>
              </a:rPr>
              <a:t>Financial Scams</a:t>
            </a:r>
            <a:endParaRPr lang="en-US" sz="1900" dirty="0"/>
          </a:p>
        </p:txBody>
      </p:sp>
      <p:sp>
        <p:nvSpPr>
          <p:cNvPr id="11" name="Text 8"/>
          <p:cNvSpPr/>
          <p:nvPr/>
        </p:nvSpPr>
        <p:spPr>
          <a:xfrm>
            <a:off x="4835128" y="5212437"/>
            <a:ext cx="3478768" cy="134016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Fake videos of Elon Musk promoting financial schemes demonstrate the potential for AI to enable sophisticated fraud.</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1267301"/>
            <a:ext cx="5936813" cy="615910"/>
          </a:xfrm>
          <a:prstGeom prst="rect">
            <a:avLst/>
          </a:prstGeom>
          <a:noFill/>
          <a:ln/>
        </p:spPr>
        <p:txBody>
          <a:bodyPr wrap="non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The Future of Visual Media</a:t>
            </a:r>
            <a:endParaRPr lang="en-US" sz="3850" dirty="0"/>
          </a:p>
        </p:txBody>
      </p:sp>
      <p:sp>
        <p:nvSpPr>
          <p:cNvPr id="3" name="Text 1"/>
          <p:cNvSpPr/>
          <p:nvPr/>
        </p:nvSpPr>
        <p:spPr>
          <a:xfrm>
            <a:off x="837724" y="2197298"/>
            <a:ext cx="12643604" cy="850106"/>
          </a:xfrm>
          <a:prstGeom prst="rect">
            <a:avLst/>
          </a:prstGeom>
          <a:noFill/>
          <a:ln/>
        </p:spPr>
        <p:txBody>
          <a:bodyPr wrap="none" lIns="0" tIns="0" rIns="0" bIns="0" rtlCol="0" anchor="t"/>
          <a:lstStyle/>
          <a:p>
            <a:pPr algn="l" indent="0" marL="0">
              <a:lnSpc>
                <a:spcPts val="6650"/>
              </a:lnSpc>
              <a:buNone/>
            </a:pPr>
            <a:r>
              <a:rPr lang="en-US" sz="5350" dirty="0">
                <a:solidFill>
                  <a:srgbClr val="FFD9BE"/>
                </a:solidFill>
                <a:latin typeface="Quattrocento" pitchFamily="34" charset="0"/>
                <a:ea typeface="Quattrocento" pitchFamily="34" charset="-122"/>
                <a:cs typeface="Quattrocento" pitchFamily="34" charset="-120"/>
              </a:rPr>
              <a:t>The </a:t>
            </a:r>
            <a:pPr algn="l" indent="0" marL="0">
              <a:lnSpc>
                <a:spcPts val="6650"/>
              </a:lnSpc>
              <a:buNone/>
            </a:pPr>
            <a:r>
              <a:rPr lang="en-US" sz="5350" dirty="0">
                <a:solidFill>
                  <a:srgbClr val="EF9C82"/>
                </a:solidFill>
                <a:latin typeface="Quattrocento" pitchFamily="34" charset="0"/>
                <a:ea typeface="Quattrocento" pitchFamily="34" charset="-122"/>
                <a:cs typeface="Quattrocento" pitchFamily="34" charset="-120"/>
              </a:rPr>
              <a:t>Double-Edged Sword</a:t>
            </a:r>
            <a:pPr algn="l" indent="0" marL="0">
              <a:lnSpc>
                <a:spcPts val="6650"/>
              </a:lnSpc>
              <a:buNone/>
            </a:pPr>
            <a:r>
              <a:rPr lang="en-US" sz="5350" dirty="0">
                <a:solidFill>
                  <a:srgbClr val="FFD9BE"/>
                </a:solidFill>
                <a:latin typeface="Quattrocento" pitchFamily="34" charset="0"/>
                <a:ea typeface="Quattrocento" pitchFamily="34" charset="-122"/>
                <a:cs typeface="Quattrocento" pitchFamily="34" charset="-120"/>
              </a:rPr>
              <a:t> of AI Creativity</a:t>
            </a:r>
            <a:endParaRPr lang="en-US" sz="5350" dirty="0"/>
          </a:p>
        </p:txBody>
      </p:sp>
      <p:sp>
        <p:nvSpPr>
          <p:cNvPr id="4" name="Text 2"/>
          <p:cNvSpPr/>
          <p:nvPr/>
        </p:nvSpPr>
        <p:spPr>
          <a:xfrm>
            <a:off x="837724" y="357092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FFD9BE"/>
                </a:solidFill>
                <a:latin typeface="Quattrocento" pitchFamily="34" charset="0"/>
                <a:ea typeface="Quattrocento" pitchFamily="34" charset="-122"/>
                <a:cs typeface="Quattrocento" pitchFamily="34" charset="-120"/>
              </a:rPr>
              <a:t>Opportunities</a:t>
            </a:r>
            <a:endParaRPr lang="en-US" sz="1900" dirty="0"/>
          </a:p>
        </p:txBody>
      </p:sp>
      <p:sp>
        <p:nvSpPr>
          <p:cNvPr id="5" name="Text 3"/>
          <p:cNvSpPr/>
          <p:nvPr/>
        </p:nvSpPr>
        <p:spPr>
          <a:xfrm>
            <a:off x="837724" y="408836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Democratization of creative tools</a:t>
            </a:r>
            <a:endParaRPr lang="en-US" sz="1600" dirty="0"/>
          </a:p>
        </p:txBody>
      </p:sp>
      <p:sp>
        <p:nvSpPr>
          <p:cNvPr id="6" name="Text 4"/>
          <p:cNvSpPr/>
          <p:nvPr/>
        </p:nvSpPr>
        <p:spPr>
          <a:xfrm>
            <a:off x="837724" y="4496633"/>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New artistic possibilities</a:t>
            </a:r>
            <a:endParaRPr lang="en-US" sz="1600" dirty="0"/>
          </a:p>
        </p:txBody>
      </p:sp>
      <p:sp>
        <p:nvSpPr>
          <p:cNvPr id="7" name="Text 5"/>
          <p:cNvSpPr/>
          <p:nvPr/>
        </p:nvSpPr>
        <p:spPr>
          <a:xfrm>
            <a:off x="837724" y="4904899"/>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Accessibility for those without traditional skills</a:t>
            </a:r>
            <a:endParaRPr lang="en-US" sz="1600" dirty="0"/>
          </a:p>
        </p:txBody>
      </p:sp>
      <p:sp>
        <p:nvSpPr>
          <p:cNvPr id="8" name="Text 6"/>
          <p:cNvSpPr/>
          <p:nvPr/>
        </p:nvSpPr>
        <p:spPr>
          <a:xfrm>
            <a:off x="837724" y="5313164"/>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Entertainment and innovation</a:t>
            </a:r>
            <a:endParaRPr lang="en-US" sz="1600" dirty="0"/>
          </a:p>
        </p:txBody>
      </p:sp>
      <p:sp>
        <p:nvSpPr>
          <p:cNvPr id="9" name="Text 7"/>
          <p:cNvSpPr/>
          <p:nvPr/>
        </p:nvSpPr>
        <p:spPr>
          <a:xfrm>
            <a:off x="7578328" y="357092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FFD9BE"/>
                </a:solidFill>
                <a:latin typeface="Quattrocento" pitchFamily="34" charset="0"/>
                <a:ea typeface="Quattrocento" pitchFamily="34" charset="-122"/>
                <a:cs typeface="Quattrocento" pitchFamily="34" charset="-120"/>
              </a:rPr>
              <a:t>Challenges</a:t>
            </a:r>
            <a:endParaRPr lang="en-US" sz="1900" dirty="0"/>
          </a:p>
        </p:txBody>
      </p:sp>
      <p:sp>
        <p:nvSpPr>
          <p:cNvPr id="10" name="Text 8"/>
          <p:cNvSpPr/>
          <p:nvPr/>
        </p:nvSpPr>
        <p:spPr>
          <a:xfrm>
            <a:off x="7578328" y="408836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Verification becoming increasingly difficult</a:t>
            </a:r>
            <a:endParaRPr lang="en-US" sz="1600" dirty="0"/>
          </a:p>
        </p:txBody>
      </p:sp>
      <p:sp>
        <p:nvSpPr>
          <p:cNvPr id="11" name="Text 9"/>
          <p:cNvSpPr/>
          <p:nvPr/>
        </p:nvSpPr>
        <p:spPr>
          <a:xfrm>
            <a:off x="7578328" y="4496633"/>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Need for digital literacy education</a:t>
            </a:r>
            <a:endParaRPr lang="en-US" sz="1600" dirty="0"/>
          </a:p>
        </p:txBody>
      </p:sp>
      <p:sp>
        <p:nvSpPr>
          <p:cNvPr id="12" name="Text 10"/>
          <p:cNvSpPr/>
          <p:nvPr/>
        </p:nvSpPr>
        <p:spPr>
          <a:xfrm>
            <a:off x="7578328" y="4904899"/>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Regulatory and legal frameworks lagging</a:t>
            </a:r>
            <a:endParaRPr lang="en-US" sz="1600" dirty="0"/>
          </a:p>
        </p:txBody>
      </p:sp>
      <p:sp>
        <p:nvSpPr>
          <p:cNvPr id="13" name="Text 11"/>
          <p:cNvSpPr/>
          <p:nvPr/>
        </p:nvSpPr>
        <p:spPr>
          <a:xfrm>
            <a:off x="7578328" y="5313164"/>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Trust in visual media eroding</a:t>
            </a:r>
            <a:endParaRPr lang="en-US" sz="1600" dirty="0"/>
          </a:p>
        </p:txBody>
      </p:sp>
      <p:sp>
        <p:nvSpPr>
          <p:cNvPr id="14" name="Text 12"/>
          <p:cNvSpPr/>
          <p:nvPr/>
        </p:nvSpPr>
        <p:spPr>
          <a:xfrm>
            <a:off x="837724" y="5957054"/>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By understanding how AI-generated content is created and learning to critically evaluate digital media, we can better appreciate the capabilities of AI while remaining vigilant against potential misuse. The future requires both technological solutions and human judgment.</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CCCCCC">
              <a:alpha val="85000"/>
            </a:srgbClr>
          </a:solidFill>
          <a:ln/>
        </p:spPr>
      </p:sp>
      <p:sp>
        <p:nvSpPr>
          <p:cNvPr id="4" name="Text 1"/>
          <p:cNvSpPr/>
          <p:nvPr/>
        </p:nvSpPr>
        <p:spPr>
          <a:xfrm>
            <a:off x="2386727" y="2770823"/>
            <a:ext cx="9856827" cy="1232059"/>
          </a:xfrm>
          <a:prstGeom prst="rect">
            <a:avLst/>
          </a:prstGeom>
          <a:noFill/>
          <a:ln/>
        </p:spPr>
        <p:txBody>
          <a:bodyPr wrap="none" lIns="0" tIns="0" rIns="0" bIns="0" rtlCol="0" anchor="t"/>
          <a:lstStyle/>
          <a:p>
            <a:pPr algn="ctr" indent="0" marL="0">
              <a:lnSpc>
                <a:spcPts val="9700"/>
              </a:lnSpc>
              <a:buNone/>
            </a:pPr>
            <a:r>
              <a:rPr lang="en-US" sz="7750" dirty="0">
                <a:solidFill>
                  <a:srgbClr val="000000"/>
                </a:solidFill>
                <a:latin typeface="Quattrocento" pitchFamily="34" charset="0"/>
                <a:ea typeface="Quattrocento" pitchFamily="34" charset="-122"/>
                <a:cs typeface="Quattrocento" pitchFamily="34" charset="-120"/>
              </a:rPr>
              <a:t>Thank You</a:t>
            </a:r>
            <a:endParaRPr lang="en-US" sz="7750" dirty="0"/>
          </a:p>
        </p:txBody>
      </p:sp>
      <p:sp>
        <p:nvSpPr>
          <p:cNvPr id="5" name="Text 2"/>
          <p:cNvSpPr/>
          <p:nvPr/>
        </p:nvSpPr>
        <p:spPr>
          <a:xfrm>
            <a:off x="5343882" y="4316968"/>
            <a:ext cx="3942636" cy="492681"/>
          </a:xfrm>
          <a:prstGeom prst="rect">
            <a:avLst/>
          </a:prstGeom>
          <a:noFill/>
          <a:ln/>
        </p:spPr>
        <p:txBody>
          <a:bodyPr wrap="none" lIns="0" tIns="0" rIns="0" bIns="0" rtlCol="0" anchor="t"/>
          <a:lstStyle/>
          <a:p>
            <a:pPr algn="ctr" indent="0" marL="0">
              <a:lnSpc>
                <a:spcPts val="3850"/>
              </a:lnSpc>
              <a:buNone/>
            </a:pPr>
            <a:r>
              <a:rPr lang="en-US" sz="3100" dirty="0">
                <a:solidFill>
                  <a:srgbClr val="000000"/>
                </a:solidFill>
                <a:latin typeface="Quattrocento" pitchFamily="34" charset="0"/>
                <a:ea typeface="Quattrocento" pitchFamily="34" charset="-122"/>
                <a:cs typeface="Quattrocento" pitchFamily="34" charset="-120"/>
              </a:rPr>
              <a:t>Questions?</a:t>
            </a:r>
            <a:endParaRPr lang="en-US" sz="3100" dirty="0"/>
          </a:p>
        </p:txBody>
      </p:sp>
      <p:sp>
        <p:nvSpPr>
          <p:cNvPr id="6" name="Text 3"/>
          <p:cNvSpPr/>
          <p:nvPr/>
        </p:nvSpPr>
        <p:spPr>
          <a:xfrm>
            <a:off x="837724" y="5123736"/>
            <a:ext cx="12954952" cy="335042"/>
          </a:xfrm>
          <a:prstGeom prst="rect">
            <a:avLst/>
          </a:prstGeom>
          <a:noFill/>
          <a:ln/>
        </p:spPr>
        <p:txBody>
          <a:bodyPr wrap="none" lIns="0" tIns="0" rIns="0" bIns="0" rtlCol="0" anchor="t"/>
          <a:lstStyle/>
          <a:p>
            <a:pPr algn="ctr" indent="0" marL="0">
              <a:lnSpc>
                <a:spcPts val="2600"/>
              </a:lnSpc>
              <a:buNone/>
            </a:pPr>
            <a:r>
              <a:rPr lang="en-US" sz="1600" dirty="0">
                <a:solidFill>
                  <a:srgbClr val="000000"/>
                </a:solidFill>
                <a:latin typeface="Quattrocento" pitchFamily="34" charset="0"/>
                <a:ea typeface="Quattrocento" pitchFamily="34" charset="-122"/>
                <a:cs typeface="Quattrocento" pitchFamily="34" charset="-120"/>
              </a:rPr>
              <a:t>We appreciate your engagement and welcome any questions you may have about AI-generated visual media.</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751058"/>
            <a:ext cx="7468553" cy="1675209"/>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In recent years, artificial intelligence has made tremendous progress in visual content creation, blurring the lines between human-created and machine-created media. AI-generated images have won major photo competitions, fake political videos have gone viral with millions of views, and AI can now mimic specific voices and create convincing deepfakes.</a:t>
            </a:r>
            <a:endParaRPr lang="en-US" sz="1600" dirty="0"/>
          </a:p>
        </p:txBody>
      </p:sp>
      <p:sp>
        <p:nvSpPr>
          <p:cNvPr id="4" name="Text 1"/>
          <p:cNvSpPr/>
          <p:nvPr/>
        </p:nvSpPr>
        <p:spPr>
          <a:xfrm>
            <a:off x="837724" y="4661892"/>
            <a:ext cx="7468553" cy="1005126"/>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This presentation explores the process behind AI image and video generation, notable examples, and methods for distinguishing between authentic and AI-generated content.</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421844"/>
            <a:ext cx="9660969" cy="615910"/>
          </a:xfrm>
          <a:prstGeom prst="rect">
            <a:avLst/>
          </a:prstGeom>
          <a:noFill/>
          <a:ln/>
        </p:spPr>
        <p:txBody>
          <a:bodyPr wrap="non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Notable Cases of AI Generated Visual Media</a:t>
            </a:r>
            <a:endParaRPr lang="en-US" sz="3850" dirty="0"/>
          </a:p>
        </p:txBody>
      </p:sp>
      <p:sp>
        <p:nvSpPr>
          <p:cNvPr id="3" name="Shape 1"/>
          <p:cNvSpPr/>
          <p:nvPr/>
        </p:nvSpPr>
        <p:spPr>
          <a:xfrm>
            <a:off x="837724" y="2456617"/>
            <a:ext cx="6372701" cy="2238375"/>
          </a:xfrm>
          <a:prstGeom prst="roundRect">
            <a:avLst>
              <a:gd name="adj" fmla="val 1404"/>
            </a:avLst>
          </a:prstGeom>
          <a:solidFill>
            <a:srgbClr val="123332"/>
          </a:solidFill>
          <a:ln w="22860">
            <a:solidFill>
              <a:srgbClr val="4A6B6A"/>
            </a:solidFill>
            <a:prstDash val="solid"/>
          </a:ln>
        </p:spPr>
      </p:sp>
      <p:sp>
        <p:nvSpPr>
          <p:cNvPr id="4" name="Text 2"/>
          <p:cNvSpPr/>
          <p:nvPr/>
        </p:nvSpPr>
        <p:spPr>
          <a:xfrm>
            <a:off x="1070015" y="2688908"/>
            <a:ext cx="3110627"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Tom Cruise DeepFake (2021)</a:t>
            </a:r>
            <a:endParaRPr lang="en-US" sz="1900" dirty="0"/>
          </a:p>
        </p:txBody>
      </p:sp>
      <p:sp>
        <p:nvSpPr>
          <p:cNvPr id="5" name="Text 3"/>
          <p:cNvSpPr/>
          <p:nvPr/>
        </p:nvSpPr>
        <p:spPr>
          <a:xfrm>
            <a:off x="1070015" y="3122533"/>
            <a:ext cx="5908119" cy="134016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A series of TikTok videos featuring a hyper-realistic deepfake of actor Tom Cruise demonstrated the advanced state of deepfake technology and raised concerns about potential misuse.</a:t>
            </a:r>
            <a:endParaRPr lang="en-US" sz="1600" dirty="0"/>
          </a:p>
        </p:txBody>
      </p:sp>
      <p:sp>
        <p:nvSpPr>
          <p:cNvPr id="6" name="Shape 4"/>
          <p:cNvSpPr/>
          <p:nvPr/>
        </p:nvSpPr>
        <p:spPr>
          <a:xfrm>
            <a:off x="7419856" y="2456617"/>
            <a:ext cx="6372820" cy="2238375"/>
          </a:xfrm>
          <a:prstGeom prst="roundRect">
            <a:avLst>
              <a:gd name="adj" fmla="val 1404"/>
            </a:avLst>
          </a:prstGeom>
          <a:solidFill>
            <a:srgbClr val="123332"/>
          </a:solidFill>
          <a:ln w="22860">
            <a:solidFill>
              <a:srgbClr val="4A6B6A"/>
            </a:solidFill>
            <a:prstDash val="solid"/>
          </a:ln>
        </p:spPr>
      </p:sp>
      <p:sp>
        <p:nvSpPr>
          <p:cNvPr id="7" name="Text 5"/>
          <p:cNvSpPr/>
          <p:nvPr/>
        </p:nvSpPr>
        <p:spPr>
          <a:xfrm>
            <a:off x="7652147" y="2688908"/>
            <a:ext cx="3107412"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"This Person Does Not Exist"</a:t>
            </a:r>
            <a:endParaRPr lang="en-US" sz="1900" dirty="0"/>
          </a:p>
        </p:txBody>
      </p:sp>
      <p:sp>
        <p:nvSpPr>
          <p:cNvPr id="8" name="Text 6"/>
          <p:cNvSpPr/>
          <p:nvPr/>
        </p:nvSpPr>
        <p:spPr>
          <a:xfrm>
            <a:off x="7652147" y="3122533"/>
            <a:ext cx="5908238" cy="1005126"/>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This website generates a new AI-created face every time you refresh the page, demonstrating how AI can create highly realistic images of people who don't actually exist.</a:t>
            </a:r>
            <a:endParaRPr lang="en-US" sz="1600" dirty="0"/>
          </a:p>
        </p:txBody>
      </p:sp>
      <p:sp>
        <p:nvSpPr>
          <p:cNvPr id="9" name="Shape 7"/>
          <p:cNvSpPr/>
          <p:nvPr/>
        </p:nvSpPr>
        <p:spPr>
          <a:xfrm>
            <a:off x="837724" y="4904423"/>
            <a:ext cx="6372701" cy="1903333"/>
          </a:xfrm>
          <a:prstGeom prst="roundRect">
            <a:avLst>
              <a:gd name="adj" fmla="val 1651"/>
            </a:avLst>
          </a:prstGeom>
          <a:solidFill>
            <a:srgbClr val="123332"/>
          </a:solidFill>
          <a:ln w="22860">
            <a:solidFill>
              <a:srgbClr val="4A6B6A"/>
            </a:solidFill>
            <a:prstDash val="solid"/>
          </a:ln>
        </p:spPr>
      </p:sp>
      <p:sp>
        <p:nvSpPr>
          <p:cNvPr id="10" name="Text 8"/>
          <p:cNvSpPr/>
          <p:nvPr/>
        </p:nvSpPr>
        <p:spPr>
          <a:xfrm>
            <a:off x="1070015" y="5136713"/>
            <a:ext cx="3494365"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AI Art Wins Competition (2022)</a:t>
            </a:r>
            <a:endParaRPr lang="en-US" sz="1900" dirty="0"/>
          </a:p>
        </p:txBody>
      </p:sp>
      <p:sp>
        <p:nvSpPr>
          <p:cNvPr id="11" name="Text 9"/>
          <p:cNvSpPr/>
          <p:nvPr/>
        </p:nvSpPr>
        <p:spPr>
          <a:xfrm>
            <a:off x="1070015" y="5570339"/>
            <a:ext cx="5908119" cy="1005126"/>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An AI-generated artwork won first place in a fine arts competition at the Colorado State Fair, sparking debate about the nature of art and creativity in the age of AI.</a:t>
            </a:r>
            <a:endParaRPr lang="en-US" sz="1600" dirty="0"/>
          </a:p>
        </p:txBody>
      </p:sp>
      <p:sp>
        <p:nvSpPr>
          <p:cNvPr id="12" name="Shape 10"/>
          <p:cNvSpPr/>
          <p:nvPr/>
        </p:nvSpPr>
        <p:spPr>
          <a:xfrm>
            <a:off x="7419856" y="4904423"/>
            <a:ext cx="6372820" cy="1903333"/>
          </a:xfrm>
          <a:prstGeom prst="roundRect">
            <a:avLst>
              <a:gd name="adj" fmla="val 1651"/>
            </a:avLst>
          </a:prstGeom>
          <a:solidFill>
            <a:srgbClr val="123332"/>
          </a:solidFill>
          <a:ln w="22860">
            <a:solidFill>
              <a:srgbClr val="4A6B6A"/>
            </a:solidFill>
            <a:prstDash val="solid"/>
          </a:ln>
        </p:spPr>
      </p:sp>
      <p:sp>
        <p:nvSpPr>
          <p:cNvPr id="13" name="Text 11"/>
          <p:cNvSpPr/>
          <p:nvPr/>
        </p:nvSpPr>
        <p:spPr>
          <a:xfrm>
            <a:off x="7652147" y="5136713"/>
            <a:ext cx="3566874"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Fake Kamala Harris Video (2024)</a:t>
            </a:r>
            <a:endParaRPr lang="en-US" sz="1900" dirty="0"/>
          </a:p>
        </p:txBody>
      </p:sp>
      <p:sp>
        <p:nvSpPr>
          <p:cNvPr id="14" name="Text 12"/>
          <p:cNvSpPr/>
          <p:nvPr/>
        </p:nvSpPr>
        <p:spPr>
          <a:xfrm>
            <a:off x="7652147" y="5570339"/>
            <a:ext cx="5908238" cy="1005126"/>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A fake, AI-made campaign video of presidential candidate Kamala Harris attracted 130 million views after being posted by Elon Musk without clearly stating it was fake.</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66380" y="389334"/>
            <a:ext cx="3604736" cy="416362"/>
          </a:xfrm>
          <a:prstGeom prst="rect">
            <a:avLst/>
          </a:prstGeom>
          <a:noFill/>
          <a:ln/>
        </p:spPr>
        <p:txBody>
          <a:bodyPr wrap="none" lIns="0" tIns="0" rIns="0" bIns="0" rtlCol="0" anchor="t"/>
          <a:lstStyle/>
          <a:p>
            <a:pPr algn="l" indent="0" marL="0">
              <a:lnSpc>
                <a:spcPts val="3250"/>
              </a:lnSpc>
              <a:buNone/>
            </a:pPr>
            <a:r>
              <a:rPr lang="en-US" sz="2600" dirty="0">
                <a:solidFill>
                  <a:srgbClr val="FFD9BE"/>
                </a:solidFill>
                <a:latin typeface="Quattrocento" pitchFamily="34" charset="0"/>
                <a:ea typeface="Quattrocento" pitchFamily="34" charset="-122"/>
                <a:cs typeface="Quattrocento" pitchFamily="34" charset="-120"/>
              </a:rPr>
              <a:t>The </a:t>
            </a:r>
            <a:pPr algn="l" indent="0" marL="0">
              <a:lnSpc>
                <a:spcPts val="3250"/>
              </a:lnSpc>
              <a:buNone/>
            </a:pPr>
            <a:r>
              <a:rPr lang="en-US" sz="2600" dirty="0">
                <a:solidFill>
                  <a:srgbClr val="EF9C82"/>
                </a:solidFill>
                <a:latin typeface="Quattrocento" pitchFamily="34" charset="0"/>
                <a:ea typeface="Quattrocento" pitchFamily="34" charset="-122"/>
                <a:cs typeface="Quattrocento" pitchFamily="34" charset="-120"/>
              </a:rPr>
              <a:t>Impossible</a:t>
            </a:r>
            <a:pPr algn="l" indent="0" marL="0">
              <a:lnSpc>
                <a:spcPts val="3250"/>
              </a:lnSpc>
              <a:buNone/>
            </a:pPr>
            <a:r>
              <a:rPr lang="en-US" sz="2600" dirty="0">
                <a:solidFill>
                  <a:srgbClr val="FFD9BE"/>
                </a:solidFill>
                <a:latin typeface="Quattrocento" pitchFamily="34" charset="0"/>
                <a:ea typeface="Quattrocento" pitchFamily="34" charset="-122"/>
                <a:cs typeface="Quattrocento" pitchFamily="34" charset="-120"/>
              </a:rPr>
              <a:t> Meeting</a:t>
            </a:r>
            <a:endParaRPr lang="en-US" sz="2600" dirty="0"/>
          </a:p>
        </p:txBody>
      </p:sp>
      <p:pic>
        <p:nvPicPr>
          <p:cNvPr id="3" name="Image 0" descr="preencoded.png">    </p:cNvPr>
          <p:cNvPicPr>
            <a:picLocks noChangeAspect="1"/>
          </p:cNvPicPr>
          <p:nvPr/>
        </p:nvPicPr>
        <p:blipFill>
          <a:blip r:embed="rId1"/>
          <a:stretch>
            <a:fillRect/>
          </a:stretch>
        </p:blipFill>
        <p:spPr>
          <a:xfrm>
            <a:off x="566380" y="1177171"/>
            <a:ext cx="6576179" cy="8454985"/>
          </a:xfrm>
          <a:prstGeom prst="rect">
            <a:avLst/>
          </a:prstGeom>
        </p:spPr>
      </p:pic>
      <p:sp>
        <p:nvSpPr>
          <p:cNvPr id="4" name="Text 1"/>
          <p:cNvSpPr/>
          <p:nvPr/>
        </p:nvSpPr>
        <p:spPr>
          <a:xfrm>
            <a:off x="7495461" y="1145381"/>
            <a:ext cx="6576179" cy="452914"/>
          </a:xfrm>
          <a:prstGeom prst="rect">
            <a:avLst/>
          </a:prstGeom>
          <a:noFill/>
          <a:ln/>
        </p:spPr>
        <p:txBody>
          <a:bodyPr wrap="square" lIns="0" tIns="0" rIns="0" bIns="0" rtlCol="0" anchor="t"/>
          <a:lstStyle/>
          <a:p>
            <a:pPr algn="l" indent="0" marL="0">
              <a:lnSpc>
                <a:spcPts val="1750"/>
              </a:lnSpc>
              <a:buNone/>
            </a:pPr>
            <a:r>
              <a:rPr lang="en-US" sz="1100" dirty="0">
                <a:solidFill>
                  <a:srgbClr val="F9EEE7"/>
                </a:solidFill>
                <a:latin typeface="Quattrocento" pitchFamily="34" charset="0"/>
                <a:ea typeface="Quattrocento" pitchFamily="34" charset="-122"/>
                <a:cs typeface="Quattrocento" pitchFamily="34" charset="-120"/>
              </a:rPr>
              <a:t>This AI-created image shows George Clooney and Wolfgang Amadeus Mozart allegedly drinking vanilla milkshakes together at Schönbrunn Palace in Vienna.</a:t>
            </a:r>
            <a:endParaRPr lang="en-US" sz="1100" dirty="0"/>
          </a:p>
        </p:txBody>
      </p:sp>
      <p:sp>
        <p:nvSpPr>
          <p:cNvPr id="5" name="Text 2"/>
          <p:cNvSpPr/>
          <p:nvPr/>
        </p:nvSpPr>
        <p:spPr>
          <a:xfrm>
            <a:off x="7495461" y="1725692"/>
            <a:ext cx="6576179" cy="226457"/>
          </a:xfrm>
          <a:prstGeom prst="rect">
            <a:avLst/>
          </a:prstGeom>
          <a:noFill/>
          <a:ln/>
        </p:spPr>
        <p:txBody>
          <a:bodyPr wrap="none" lIns="0" tIns="0" rIns="0" bIns="0" rtlCol="0" anchor="t"/>
          <a:lstStyle/>
          <a:p>
            <a:pPr algn="l" indent="0" marL="0">
              <a:lnSpc>
                <a:spcPts val="1750"/>
              </a:lnSpc>
              <a:buNone/>
            </a:pPr>
            <a:r>
              <a:rPr lang="en-US" sz="1100" dirty="0">
                <a:solidFill>
                  <a:srgbClr val="F9EEE7"/>
                </a:solidFill>
                <a:latin typeface="Quattrocento" pitchFamily="34" charset="0"/>
                <a:ea typeface="Quattrocento" pitchFamily="34" charset="-122"/>
                <a:cs typeface="Quattrocento" pitchFamily="34" charset="-120"/>
              </a:rPr>
              <a:t>This is physically impossible - Mozart (1757-1791) died 170 years before Clooney was born (1961)!</a:t>
            </a:r>
            <a:endParaRPr lang="en-US" sz="1100" dirty="0"/>
          </a:p>
        </p:txBody>
      </p:sp>
      <p:sp>
        <p:nvSpPr>
          <p:cNvPr id="6" name="Text 3"/>
          <p:cNvSpPr/>
          <p:nvPr/>
        </p:nvSpPr>
        <p:spPr>
          <a:xfrm>
            <a:off x="7495461" y="2079546"/>
            <a:ext cx="6576179" cy="452914"/>
          </a:xfrm>
          <a:prstGeom prst="rect">
            <a:avLst/>
          </a:prstGeom>
          <a:noFill/>
          <a:ln/>
        </p:spPr>
        <p:txBody>
          <a:bodyPr wrap="square" lIns="0" tIns="0" rIns="0" bIns="0" rtlCol="0" anchor="t"/>
          <a:lstStyle/>
          <a:p>
            <a:pPr algn="l" indent="0" marL="0">
              <a:lnSpc>
                <a:spcPts val="1750"/>
              </a:lnSpc>
              <a:buNone/>
            </a:pPr>
            <a:r>
              <a:rPr lang="en-US" sz="1100" dirty="0">
                <a:solidFill>
                  <a:srgbClr val="F9EEE7"/>
                </a:solidFill>
                <a:latin typeface="Quattrocento" pitchFamily="34" charset="0"/>
                <a:ea typeface="Quattrocento" pitchFamily="34" charset="-122"/>
                <a:cs typeface="Quattrocento" pitchFamily="34" charset="-120"/>
              </a:rPr>
              <a:t>A fake YouTube video was also created about this "event" for educational purposes, demonstrating AI's creative capabilities.</a:t>
            </a:r>
            <a:endParaRPr lang="en-US" sz="1100" dirty="0"/>
          </a:p>
        </p:txBody>
      </p:sp>
      <p:sp>
        <p:nvSpPr>
          <p:cNvPr id="7" name="Text 4"/>
          <p:cNvSpPr/>
          <p:nvPr/>
        </p:nvSpPr>
        <p:spPr>
          <a:xfrm>
            <a:off x="7495461" y="2659856"/>
            <a:ext cx="6576179" cy="226457"/>
          </a:xfrm>
          <a:prstGeom prst="rect">
            <a:avLst/>
          </a:prstGeom>
          <a:noFill/>
          <a:ln/>
        </p:spPr>
        <p:txBody>
          <a:bodyPr wrap="none" lIns="0" tIns="0" rIns="0" bIns="0" rtlCol="0" anchor="t"/>
          <a:lstStyle/>
          <a:p>
            <a:pPr algn="l" indent="0" marL="0">
              <a:lnSpc>
                <a:spcPts val="1750"/>
              </a:lnSpc>
              <a:buNone/>
            </a:pPr>
            <a:r>
              <a:rPr lang="en-US" sz="1100" dirty="0">
                <a:solidFill>
                  <a:srgbClr val="F9EEE7"/>
                </a:solidFill>
                <a:latin typeface="Quattrocento" pitchFamily="34" charset="0"/>
                <a:ea typeface="Quattrocento" pitchFamily="34" charset="-122"/>
                <a:cs typeface="Quattrocento" pitchFamily="34" charset="-120"/>
              </a:rPr>
              <a:t>Link: https://youtu.be/wpUaivMtY58</a:t>
            </a:r>
            <a:endParaRPr lang="en-US"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629370"/>
            <a:ext cx="7500580" cy="615910"/>
          </a:xfrm>
          <a:prstGeom prst="rect">
            <a:avLst/>
          </a:prstGeom>
          <a:noFill/>
          <a:ln/>
        </p:spPr>
        <p:txBody>
          <a:bodyPr wrap="non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Debunking AI-Generated Content</a:t>
            </a:r>
            <a:endParaRPr lang="en-US" sz="3850" dirty="0"/>
          </a:p>
        </p:txBody>
      </p:sp>
      <p:pic>
        <p:nvPicPr>
          <p:cNvPr id="3" name="Image 0" descr="preencoded.png">    </p:cNvPr>
          <p:cNvPicPr>
            <a:picLocks noChangeAspect="1"/>
          </p:cNvPicPr>
          <p:nvPr/>
        </p:nvPicPr>
        <p:blipFill>
          <a:blip r:embed="rId1"/>
          <a:stretch>
            <a:fillRect/>
          </a:stretch>
        </p:blipFill>
        <p:spPr>
          <a:xfrm>
            <a:off x="837724" y="2664143"/>
            <a:ext cx="4318278" cy="837724"/>
          </a:xfrm>
          <a:prstGeom prst="rect">
            <a:avLst/>
          </a:prstGeom>
        </p:spPr>
      </p:pic>
      <p:sp>
        <p:nvSpPr>
          <p:cNvPr id="4" name="Text 1"/>
          <p:cNvSpPr/>
          <p:nvPr/>
        </p:nvSpPr>
        <p:spPr>
          <a:xfrm>
            <a:off x="1047155" y="3711297"/>
            <a:ext cx="2852380"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Check for Inconsistencies</a:t>
            </a:r>
            <a:endParaRPr lang="en-US" sz="1900" dirty="0"/>
          </a:p>
        </p:txBody>
      </p:sp>
      <p:sp>
        <p:nvSpPr>
          <p:cNvPr id="5" name="Text 2"/>
          <p:cNvSpPr/>
          <p:nvPr/>
        </p:nvSpPr>
        <p:spPr>
          <a:xfrm>
            <a:off x="1047155" y="4144923"/>
            <a:ext cx="3899416" cy="1675209"/>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Look for irregularities in facial features, such as asymmetrical eyes or oddly shaped teeth. Check for inconsistencies in backgrounds or lighting that don't follow natural physics.</a:t>
            </a:r>
            <a:endParaRPr lang="en-US" sz="1600" dirty="0"/>
          </a:p>
        </p:txBody>
      </p:sp>
      <p:pic>
        <p:nvPicPr>
          <p:cNvPr id="6" name="Image 1" descr="preencoded.png">    </p:cNvPr>
          <p:cNvPicPr>
            <a:picLocks noChangeAspect="1"/>
          </p:cNvPicPr>
          <p:nvPr/>
        </p:nvPicPr>
        <p:blipFill>
          <a:blip r:embed="rId2"/>
          <a:stretch>
            <a:fillRect/>
          </a:stretch>
        </p:blipFill>
        <p:spPr>
          <a:xfrm>
            <a:off x="5156002" y="2664143"/>
            <a:ext cx="4318278" cy="837724"/>
          </a:xfrm>
          <a:prstGeom prst="rect">
            <a:avLst/>
          </a:prstGeom>
        </p:spPr>
      </p:pic>
      <p:sp>
        <p:nvSpPr>
          <p:cNvPr id="7" name="Text 3"/>
          <p:cNvSpPr/>
          <p:nvPr/>
        </p:nvSpPr>
        <p:spPr>
          <a:xfrm>
            <a:off x="5365433" y="371129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Analyze Metadata</a:t>
            </a:r>
            <a:endParaRPr lang="en-US" sz="1900" dirty="0"/>
          </a:p>
        </p:txBody>
      </p:sp>
      <p:sp>
        <p:nvSpPr>
          <p:cNvPr id="8" name="Text 4"/>
          <p:cNvSpPr/>
          <p:nvPr/>
        </p:nvSpPr>
        <p:spPr>
          <a:xfrm>
            <a:off x="5365433" y="4144923"/>
            <a:ext cx="3899416" cy="1005126"/>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Examine the image or video file's metadata for information about its origin and editing history.</a:t>
            </a:r>
            <a:endParaRPr lang="en-US" sz="1600" dirty="0"/>
          </a:p>
        </p:txBody>
      </p:sp>
      <p:pic>
        <p:nvPicPr>
          <p:cNvPr id="9" name="Image 2" descr="preencoded.png">    </p:cNvPr>
          <p:cNvPicPr>
            <a:picLocks noChangeAspect="1"/>
          </p:cNvPicPr>
          <p:nvPr/>
        </p:nvPicPr>
        <p:blipFill>
          <a:blip r:embed="rId3"/>
          <a:stretch>
            <a:fillRect/>
          </a:stretch>
        </p:blipFill>
        <p:spPr>
          <a:xfrm>
            <a:off x="9474279" y="2664143"/>
            <a:ext cx="4318278" cy="837724"/>
          </a:xfrm>
          <a:prstGeom prst="rect">
            <a:avLst/>
          </a:prstGeom>
        </p:spPr>
      </p:pic>
      <p:sp>
        <p:nvSpPr>
          <p:cNvPr id="10" name="Text 5"/>
          <p:cNvSpPr/>
          <p:nvPr/>
        </p:nvSpPr>
        <p:spPr>
          <a:xfrm>
            <a:off x="9683710" y="371129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F9EEE7"/>
                </a:solidFill>
                <a:latin typeface="Quattrocento" pitchFamily="34" charset="0"/>
                <a:ea typeface="Quattrocento" pitchFamily="34" charset="-122"/>
                <a:cs typeface="Quattrocento" pitchFamily="34" charset="-120"/>
              </a:rPr>
              <a:t>Use Digital Forensics</a:t>
            </a:r>
            <a:endParaRPr lang="en-US" sz="1900" dirty="0"/>
          </a:p>
        </p:txBody>
      </p:sp>
      <p:sp>
        <p:nvSpPr>
          <p:cNvPr id="11" name="Text 6"/>
          <p:cNvSpPr/>
          <p:nvPr/>
        </p:nvSpPr>
        <p:spPr>
          <a:xfrm>
            <a:off x="9683710" y="4144923"/>
            <a:ext cx="3899416" cy="1675209"/>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Employ specialized software designed to detect manipulated or AI-generated content and AI-powered tools specifically trained to identify synthetic media.</a:t>
            </a:r>
            <a:endParaRPr lang="en-US" sz="1600" dirty="0"/>
          </a:p>
        </p:txBody>
      </p:sp>
      <p:sp>
        <p:nvSpPr>
          <p:cNvPr id="12" name="Text 7"/>
          <p:cNvSpPr/>
          <p:nvPr/>
        </p:nvSpPr>
        <p:spPr>
          <a:xfrm>
            <a:off x="837724" y="6265188"/>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Always consider the source and context of the content. Is it from a reputable source? Does it align with known facts?</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47593" y="513993"/>
            <a:ext cx="6549390" cy="549712"/>
          </a:xfrm>
          <a:prstGeom prst="rect">
            <a:avLst/>
          </a:prstGeom>
          <a:noFill/>
          <a:ln/>
        </p:spPr>
        <p:txBody>
          <a:bodyPr wrap="none" lIns="0" tIns="0" rIns="0" bIns="0" rtlCol="0" anchor="t"/>
          <a:lstStyle/>
          <a:p>
            <a:pPr algn="l" indent="0" marL="0">
              <a:lnSpc>
                <a:spcPts val="4300"/>
              </a:lnSpc>
              <a:buNone/>
            </a:pPr>
            <a:r>
              <a:rPr lang="en-US" sz="3450" dirty="0">
                <a:solidFill>
                  <a:srgbClr val="FFD9BE"/>
                </a:solidFill>
                <a:latin typeface="Quattrocento" pitchFamily="34" charset="0"/>
                <a:ea typeface="Quattrocento" pitchFamily="34" charset="-122"/>
                <a:cs typeface="Quattrocento" pitchFamily="34" charset="-120"/>
              </a:rPr>
              <a:t>Online Resources for Verification</a:t>
            </a:r>
            <a:endParaRPr lang="en-US" sz="3450" dirty="0"/>
          </a:p>
        </p:txBody>
      </p:sp>
      <p:sp>
        <p:nvSpPr>
          <p:cNvPr id="3" name="Shape 1"/>
          <p:cNvSpPr/>
          <p:nvPr/>
        </p:nvSpPr>
        <p:spPr>
          <a:xfrm>
            <a:off x="747593" y="1554242"/>
            <a:ext cx="3755946" cy="1778198"/>
          </a:xfrm>
          <a:prstGeom prst="roundRect">
            <a:avLst>
              <a:gd name="adj" fmla="val 1577"/>
            </a:avLst>
          </a:prstGeom>
          <a:solidFill>
            <a:srgbClr val="123332"/>
          </a:solidFill>
          <a:ln w="22860">
            <a:solidFill>
              <a:srgbClr val="4A6B6A"/>
            </a:solidFill>
            <a:prstDash val="solid"/>
          </a:ln>
        </p:spPr>
      </p:sp>
      <p:sp>
        <p:nvSpPr>
          <p:cNvPr id="4" name="Shape 2"/>
          <p:cNvSpPr/>
          <p:nvPr/>
        </p:nvSpPr>
        <p:spPr>
          <a:xfrm>
            <a:off x="747593" y="1554242"/>
            <a:ext cx="91440" cy="1778198"/>
          </a:xfrm>
          <a:prstGeom prst="roundRect">
            <a:avLst>
              <a:gd name="adj" fmla="val 30662"/>
            </a:avLst>
          </a:prstGeom>
          <a:solidFill>
            <a:srgbClr val="EF9C82"/>
          </a:solidFill>
          <a:ln/>
        </p:spPr>
      </p:sp>
      <p:sp>
        <p:nvSpPr>
          <p:cNvPr id="5" name="Text 3"/>
          <p:cNvSpPr/>
          <p:nvPr/>
        </p:nvSpPr>
        <p:spPr>
          <a:xfrm>
            <a:off x="1048703" y="1763911"/>
            <a:ext cx="2198965" cy="274796"/>
          </a:xfrm>
          <a:prstGeom prst="rect">
            <a:avLst/>
          </a:prstGeom>
          <a:noFill/>
          <a:ln/>
        </p:spPr>
        <p:txBody>
          <a:bodyPr wrap="none" lIns="0" tIns="0" rIns="0" bIns="0" rtlCol="0" anchor="t"/>
          <a:lstStyle/>
          <a:p>
            <a:pPr algn="l" indent="0" marL="0">
              <a:lnSpc>
                <a:spcPts val="2150"/>
              </a:lnSpc>
              <a:buNone/>
            </a:pPr>
            <a:r>
              <a:rPr lang="en-US" sz="1700" u="sng" dirty="0">
                <a:solidFill>
                  <a:srgbClr val="EF9C82"/>
                </a:solidFill>
                <a:latin typeface="Quattrocento" pitchFamily="34" charset="0"/>
                <a:ea typeface="Quattrocento" pitchFamily="34" charset="-122"/>
                <a:cs typeface="Quattrocento" pitchFamily="34" charset="-120"/>
                <a:hlinkClick r:id="rId1" invalidUrl="" action="" tgtFrame="" tooltip="" history="1" highlightClick="0" endSnd="0">
                  <a:extLst>
                    <a:ext uri="{A12FA001-AC4F-418D-AE19-62706E023703}">
                      <ahyp:hlinkClr xmlns:ahyp="http://schemas.microsoft.com/office/drawing/2018/hyperlinkcolor" val="tx"/>
                    </a:ext>
                  </a:extLst>
                </a:hlinkClick>
              </a:rPr>
              <a:t>TinEye</a:t>
            </a:r>
            <a:endParaRPr lang="en-US" sz="1700" dirty="0"/>
          </a:p>
        </p:txBody>
      </p:sp>
      <p:sp>
        <p:nvSpPr>
          <p:cNvPr id="6" name="Text 4"/>
          <p:cNvSpPr/>
          <p:nvPr/>
        </p:nvSpPr>
        <p:spPr>
          <a:xfrm>
            <a:off x="1048703" y="2225516"/>
            <a:ext cx="3245168" cy="897255"/>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A reverse image search engine that helps find the original source of an image.</a:t>
            </a:r>
            <a:endParaRPr lang="en-US" sz="1450" dirty="0"/>
          </a:p>
        </p:txBody>
      </p:sp>
      <p:sp>
        <p:nvSpPr>
          <p:cNvPr id="7" name="Shape 5"/>
          <p:cNvSpPr/>
          <p:nvPr/>
        </p:nvSpPr>
        <p:spPr>
          <a:xfrm>
            <a:off x="4690348" y="1554242"/>
            <a:ext cx="3755946" cy="1778198"/>
          </a:xfrm>
          <a:prstGeom prst="roundRect">
            <a:avLst>
              <a:gd name="adj" fmla="val 1577"/>
            </a:avLst>
          </a:prstGeom>
          <a:solidFill>
            <a:srgbClr val="123332"/>
          </a:solidFill>
          <a:ln w="22860">
            <a:solidFill>
              <a:srgbClr val="4A6B6A"/>
            </a:solidFill>
            <a:prstDash val="solid"/>
          </a:ln>
        </p:spPr>
      </p:sp>
      <p:sp>
        <p:nvSpPr>
          <p:cNvPr id="8" name="Shape 6"/>
          <p:cNvSpPr/>
          <p:nvPr/>
        </p:nvSpPr>
        <p:spPr>
          <a:xfrm>
            <a:off x="4690348" y="1554242"/>
            <a:ext cx="91440" cy="1778198"/>
          </a:xfrm>
          <a:prstGeom prst="roundRect">
            <a:avLst>
              <a:gd name="adj" fmla="val 30662"/>
            </a:avLst>
          </a:prstGeom>
          <a:solidFill>
            <a:srgbClr val="EF9C82"/>
          </a:solidFill>
          <a:ln/>
        </p:spPr>
      </p:sp>
      <p:sp>
        <p:nvSpPr>
          <p:cNvPr id="9" name="Text 7"/>
          <p:cNvSpPr/>
          <p:nvPr/>
        </p:nvSpPr>
        <p:spPr>
          <a:xfrm>
            <a:off x="4991457" y="1763911"/>
            <a:ext cx="2951321" cy="274796"/>
          </a:xfrm>
          <a:prstGeom prst="rect">
            <a:avLst/>
          </a:prstGeom>
          <a:noFill/>
          <a:ln/>
        </p:spPr>
        <p:txBody>
          <a:bodyPr wrap="none" lIns="0" tIns="0" rIns="0" bIns="0" rtlCol="0" anchor="t"/>
          <a:lstStyle/>
          <a:p>
            <a:pPr algn="l" indent="0" marL="0">
              <a:lnSpc>
                <a:spcPts val="2150"/>
              </a:lnSpc>
              <a:buNone/>
            </a:pPr>
            <a:r>
              <a:rPr lang="en-US" sz="1700" u="sng" dirty="0">
                <a:solidFill>
                  <a:srgbClr val="EF9C82"/>
                </a:solidFill>
                <a:latin typeface="Quattrocento" pitchFamily="34" charset="0"/>
                <a:ea typeface="Quattrocento" pitchFamily="34" charset="-122"/>
                <a:cs typeface="Quattrocento" pitchFamily="34" charset="-120"/>
                <a:hlinkClick r:id="rId2" invalidUrl="" action="" tgtFrame="" tooltip="" history="1" highlightClick="0" endSnd="0">
                  <a:extLst>
                    <a:ext uri="{A12FA001-AC4F-418D-AE19-62706E023703}">
                      <ahyp:hlinkClr xmlns:ahyp="http://schemas.microsoft.com/office/drawing/2018/hyperlinkcolor" val="tx"/>
                    </a:ext>
                  </a:extLst>
                </a:hlinkClick>
              </a:rPr>
              <a:t>Google Reverse Image Search</a:t>
            </a:r>
            <a:endParaRPr lang="en-US" sz="1700" dirty="0"/>
          </a:p>
        </p:txBody>
      </p:sp>
      <p:sp>
        <p:nvSpPr>
          <p:cNvPr id="10" name="Text 8"/>
          <p:cNvSpPr/>
          <p:nvPr/>
        </p:nvSpPr>
        <p:spPr>
          <a:xfrm>
            <a:off x="4991457" y="2225516"/>
            <a:ext cx="3245168" cy="598170"/>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Traces the origin and usage of images across the web.</a:t>
            </a:r>
            <a:endParaRPr lang="en-US" sz="1450" dirty="0"/>
          </a:p>
        </p:txBody>
      </p:sp>
      <p:sp>
        <p:nvSpPr>
          <p:cNvPr id="11" name="Shape 9"/>
          <p:cNvSpPr/>
          <p:nvPr/>
        </p:nvSpPr>
        <p:spPr>
          <a:xfrm>
            <a:off x="747593" y="3519249"/>
            <a:ext cx="3755946" cy="1778198"/>
          </a:xfrm>
          <a:prstGeom prst="roundRect">
            <a:avLst>
              <a:gd name="adj" fmla="val 1577"/>
            </a:avLst>
          </a:prstGeom>
          <a:solidFill>
            <a:srgbClr val="123332"/>
          </a:solidFill>
          <a:ln w="22860">
            <a:solidFill>
              <a:srgbClr val="4A6B6A"/>
            </a:solidFill>
            <a:prstDash val="solid"/>
          </a:ln>
        </p:spPr>
      </p:sp>
      <p:sp>
        <p:nvSpPr>
          <p:cNvPr id="12" name="Shape 10"/>
          <p:cNvSpPr/>
          <p:nvPr/>
        </p:nvSpPr>
        <p:spPr>
          <a:xfrm>
            <a:off x="747593" y="3519249"/>
            <a:ext cx="91440" cy="1778198"/>
          </a:xfrm>
          <a:prstGeom prst="roundRect">
            <a:avLst>
              <a:gd name="adj" fmla="val 30662"/>
            </a:avLst>
          </a:prstGeom>
          <a:solidFill>
            <a:srgbClr val="EF9C82"/>
          </a:solidFill>
          <a:ln/>
        </p:spPr>
      </p:sp>
      <p:sp>
        <p:nvSpPr>
          <p:cNvPr id="13" name="Text 11"/>
          <p:cNvSpPr/>
          <p:nvPr/>
        </p:nvSpPr>
        <p:spPr>
          <a:xfrm>
            <a:off x="1048703" y="3728918"/>
            <a:ext cx="2198965" cy="274796"/>
          </a:xfrm>
          <a:prstGeom prst="rect">
            <a:avLst/>
          </a:prstGeom>
          <a:noFill/>
          <a:ln/>
        </p:spPr>
        <p:txBody>
          <a:bodyPr wrap="none" lIns="0" tIns="0" rIns="0" bIns="0" rtlCol="0" anchor="t"/>
          <a:lstStyle/>
          <a:p>
            <a:pPr algn="l" indent="0" marL="0">
              <a:lnSpc>
                <a:spcPts val="2150"/>
              </a:lnSpc>
              <a:buNone/>
            </a:pPr>
            <a:r>
              <a:rPr lang="en-US" sz="1700" u="sng" dirty="0">
                <a:solidFill>
                  <a:srgbClr val="EF9C82"/>
                </a:solidFill>
                <a:latin typeface="Quattrocento" pitchFamily="34" charset="0"/>
                <a:ea typeface="Quattrocento" pitchFamily="34" charset="-122"/>
                <a:cs typeface="Quattrocento" pitchFamily="34" charset="-120"/>
                <a:hlinkClick r:id="rId3" invalidUrl="" action="" tgtFrame="" tooltip="" history="1" highlightClick="0" endSnd="0">
                  <a:extLst>
                    <a:ext uri="{A12FA001-AC4F-418D-AE19-62706E023703}">
                      <ahyp:hlinkClr xmlns:ahyp="http://schemas.microsoft.com/office/drawing/2018/hyperlinkcolor" val="tx"/>
                    </a:ext>
                  </a:extLst>
                </a:hlinkClick>
              </a:rPr>
              <a:t>FotoForensics</a:t>
            </a:r>
            <a:endParaRPr lang="en-US" sz="1700" dirty="0"/>
          </a:p>
        </p:txBody>
      </p:sp>
      <p:sp>
        <p:nvSpPr>
          <p:cNvPr id="14" name="Text 12"/>
          <p:cNvSpPr/>
          <p:nvPr/>
        </p:nvSpPr>
        <p:spPr>
          <a:xfrm>
            <a:off x="1048703" y="4190524"/>
            <a:ext cx="3245168" cy="897255"/>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Provides tools for analyzing the digital makeup of images to detect alterations.</a:t>
            </a:r>
            <a:endParaRPr lang="en-US" sz="1450" dirty="0"/>
          </a:p>
        </p:txBody>
      </p:sp>
      <p:sp>
        <p:nvSpPr>
          <p:cNvPr id="15" name="Shape 13"/>
          <p:cNvSpPr/>
          <p:nvPr/>
        </p:nvSpPr>
        <p:spPr>
          <a:xfrm>
            <a:off x="4690348" y="3519249"/>
            <a:ext cx="3755946" cy="1778198"/>
          </a:xfrm>
          <a:prstGeom prst="roundRect">
            <a:avLst>
              <a:gd name="adj" fmla="val 1577"/>
            </a:avLst>
          </a:prstGeom>
          <a:solidFill>
            <a:srgbClr val="123332"/>
          </a:solidFill>
          <a:ln w="22860">
            <a:solidFill>
              <a:srgbClr val="4A6B6A"/>
            </a:solidFill>
            <a:prstDash val="solid"/>
          </a:ln>
        </p:spPr>
      </p:sp>
      <p:sp>
        <p:nvSpPr>
          <p:cNvPr id="16" name="Shape 14"/>
          <p:cNvSpPr/>
          <p:nvPr/>
        </p:nvSpPr>
        <p:spPr>
          <a:xfrm>
            <a:off x="4690348" y="3519249"/>
            <a:ext cx="91440" cy="1778198"/>
          </a:xfrm>
          <a:prstGeom prst="roundRect">
            <a:avLst>
              <a:gd name="adj" fmla="val 30662"/>
            </a:avLst>
          </a:prstGeom>
          <a:solidFill>
            <a:srgbClr val="EF9C82"/>
          </a:solidFill>
          <a:ln/>
        </p:spPr>
      </p:sp>
      <p:sp>
        <p:nvSpPr>
          <p:cNvPr id="17" name="Text 15"/>
          <p:cNvSpPr/>
          <p:nvPr/>
        </p:nvSpPr>
        <p:spPr>
          <a:xfrm>
            <a:off x="4991457" y="3728918"/>
            <a:ext cx="2537103" cy="274796"/>
          </a:xfrm>
          <a:prstGeom prst="rect">
            <a:avLst/>
          </a:prstGeom>
          <a:noFill/>
          <a:ln/>
        </p:spPr>
        <p:txBody>
          <a:bodyPr wrap="none" lIns="0" tIns="0" rIns="0" bIns="0" rtlCol="0" anchor="t"/>
          <a:lstStyle/>
          <a:p>
            <a:pPr algn="l" indent="0" marL="0">
              <a:lnSpc>
                <a:spcPts val="2150"/>
              </a:lnSpc>
              <a:buNone/>
            </a:pPr>
            <a:r>
              <a:rPr lang="en-US" sz="1700" u="sng" dirty="0">
                <a:solidFill>
                  <a:srgbClr val="EF9C82"/>
                </a:solidFill>
                <a:latin typeface="Quattrocento" pitchFamily="34" charset="0"/>
                <a:ea typeface="Quattrocento" pitchFamily="34" charset="-122"/>
                <a:cs typeface="Quattrocento" pitchFamily="34" charset="-120"/>
                <a:hlinkClick r:id="rId4" invalidUrl="" action="" tgtFrame="" tooltip="" history="1" highlightClick="0" endSnd="0">
                  <a:extLst>
                    <a:ext uri="{A12FA001-AC4F-418D-AE19-62706E023703}">
                      <ahyp:hlinkClr xmlns:ahyp="http://schemas.microsoft.com/office/drawing/2018/hyperlinkcolor" val="tx"/>
                    </a:ext>
                  </a:extLst>
                </a:hlinkClick>
              </a:rPr>
              <a:t>InVID Verification Plugin</a:t>
            </a:r>
            <a:endParaRPr lang="en-US" sz="1700" dirty="0"/>
          </a:p>
        </p:txBody>
      </p:sp>
      <p:sp>
        <p:nvSpPr>
          <p:cNvPr id="18" name="Text 16"/>
          <p:cNvSpPr/>
          <p:nvPr/>
        </p:nvSpPr>
        <p:spPr>
          <a:xfrm>
            <a:off x="4991457" y="4190524"/>
            <a:ext cx="3245168" cy="598170"/>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A browser extension offering various tools for verifying videos and images.</a:t>
            </a:r>
            <a:endParaRPr lang="en-US" sz="1450" dirty="0"/>
          </a:p>
        </p:txBody>
      </p:sp>
      <p:sp>
        <p:nvSpPr>
          <p:cNvPr id="19" name="Shape 17"/>
          <p:cNvSpPr/>
          <p:nvPr/>
        </p:nvSpPr>
        <p:spPr>
          <a:xfrm>
            <a:off x="747593" y="5484257"/>
            <a:ext cx="3755946" cy="1778198"/>
          </a:xfrm>
          <a:prstGeom prst="roundRect">
            <a:avLst>
              <a:gd name="adj" fmla="val 1577"/>
            </a:avLst>
          </a:prstGeom>
          <a:solidFill>
            <a:srgbClr val="123332"/>
          </a:solidFill>
          <a:ln w="22860">
            <a:solidFill>
              <a:srgbClr val="4A6B6A"/>
            </a:solidFill>
            <a:prstDash val="solid"/>
          </a:ln>
        </p:spPr>
      </p:sp>
      <p:sp>
        <p:nvSpPr>
          <p:cNvPr id="20" name="Shape 18"/>
          <p:cNvSpPr/>
          <p:nvPr/>
        </p:nvSpPr>
        <p:spPr>
          <a:xfrm>
            <a:off x="747593" y="5484257"/>
            <a:ext cx="91440" cy="1778198"/>
          </a:xfrm>
          <a:prstGeom prst="roundRect">
            <a:avLst>
              <a:gd name="adj" fmla="val 30662"/>
            </a:avLst>
          </a:prstGeom>
          <a:solidFill>
            <a:srgbClr val="EF9C82"/>
          </a:solidFill>
          <a:ln/>
        </p:spPr>
      </p:sp>
      <p:sp>
        <p:nvSpPr>
          <p:cNvPr id="21" name="Text 19"/>
          <p:cNvSpPr/>
          <p:nvPr/>
        </p:nvSpPr>
        <p:spPr>
          <a:xfrm>
            <a:off x="1048703" y="5693926"/>
            <a:ext cx="2198965" cy="274796"/>
          </a:xfrm>
          <a:prstGeom prst="rect">
            <a:avLst/>
          </a:prstGeom>
          <a:noFill/>
          <a:ln/>
        </p:spPr>
        <p:txBody>
          <a:bodyPr wrap="none" lIns="0" tIns="0" rIns="0" bIns="0" rtlCol="0" anchor="t"/>
          <a:lstStyle/>
          <a:p>
            <a:pPr algn="l" indent="0" marL="0">
              <a:lnSpc>
                <a:spcPts val="2150"/>
              </a:lnSpc>
              <a:buNone/>
            </a:pPr>
            <a:r>
              <a:rPr lang="en-US" sz="1700" u="sng" dirty="0">
                <a:solidFill>
                  <a:srgbClr val="EF9C82"/>
                </a:solidFill>
                <a:latin typeface="Quattrocento" pitchFamily="34" charset="0"/>
                <a:ea typeface="Quattrocento" pitchFamily="34" charset="-122"/>
                <a:cs typeface="Quattrocento" pitchFamily="34" charset="-120"/>
                <a:hlinkClick r:id="rId5" invalidUrl="" action="" tgtFrame="" tooltip="" history="1" highlightClick="0" endSnd="0">
                  <a:extLst>
                    <a:ext uri="{A12FA001-AC4F-418D-AE19-62706E023703}">
                      <ahyp:hlinkClr xmlns:ahyp="http://schemas.microsoft.com/office/drawing/2018/hyperlinkcolor" val="tx"/>
                    </a:ext>
                  </a:extLst>
                </a:hlinkClick>
              </a:rPr>
              <a:t>Sensity</a:t>
            </a:r>
            <a:endParaRPr lang="en-US" sz="1700" dirty="0"/>
          </a:p>
        </p:txBody>
      </p:sp>
      <p:sp>
        <p:nvSpPr>
          <p:cNvPr id="22" name="Text 20"/>
          <p:cNvSpPr/>
          <p:nvPr/>
        </p:nvSpPr>
        <p:spPr>
          <a:xfrm>
            <a:off x="1048703" y="6155531"/>
            <a:ext cx="3245168" cy="897255"/>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Specializes in deepfake detection and provides resources for identifying AI-generated videos.</a:t>
            </a:r>
            <a:endParaRPr lang="en-US" sz="1450" dirty="0"/>
          </a:p>
        </p:txBody>
      </p:sp>
      <p:sp>
        <p:nvSpPr>
          <p:cNvPr id="23" name="Text 21"/>
          <p:cNvSpPr/>
          <p:nvPr/>
        </p:nvSpPr>
        <p:spPr>
          <a:xfrm>
            <a:off x="8909923" y="1530787"/>
            <a:ext cx="4980384" cy="989409"/>
          </a:xfrm>
          <a:prstGeom prst="rect">
            <a:avLst/>
          </a:prstGeom>
          <a:noFill/>
          <a:ln/>
        </p:spPr>
        <p:txBody>
          <a:bodyPr wrap="square" lIns="0" tIns="0" rIns="0" bIns="0" rtlCol="0" anchor="t"/>
          <a:lstStyle/>
          <a:p>
            <a:pPr algn="l" indent="0" marL="0">
              <a:lnSpc>
                <a:spcPts val="2550"/>
              </a:lnSpc>
              <a:buNone/>
            </a:pPr>
            <a:r>
              <a:rPr lang="en-US" sz="2050" b="1" dirty="0">
                <a:solidFill>
                  <a:srgbClr val="FFD9BE"/>
                </a:solidFill>
                <a:latin typeface="Quattrocento" pitchFamily="34" charset="0"/>
                <a:ea typeface="Quattrocento" pitchFamily="34" charset="-122"/>
                <a:cs typeface="Quattrocento" pitchFamily="34" charset="-120"/>
              </a:rPr>
              <a:t>TThese tools can help you determine if content has been manipulated or generated by AI.</a:t>
            </a:r>
            <a:endParaRPr lang="en-US" sz="2050" dirty="0"/>
          </a:p>
        </p:txBody>
      </p:sp>
      <p:pic>
        <p:nvPicPr>
          <p:cNvPr id="24" name="Image 0" descr="preencoded.png">    </p:cNvPr>
          <p:cNvPicPr>
            <a:picLocks noChangeAspect="1"/>
          </p:cNvPicPr>
          <p:nvPr/>
        </p:nvPicPr>
        <p:blipFill>
          <a:blip r:embed="rId6"/>
          <a:stretch>
            <a:fillRect/>
          </a:stretch>
        </p:blipFill>
        <p:spPr>
          <a:xfrm>
            <a:off x="8909923" y="2730460"/>
            <a:ext cx="4980384" cy="49803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248489"/>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Notable AI Image Generation Tools</a:t>
            </a:r>
            <a:endParaRPr lang="en-US" sz="3850" dirty="0"/>
          </a:p>
        </p:txBody>
      </p:sp>
      <p:pic>
        <p:nvPicPr>
          <p:cNvPr id="4" name="Image 1" descr="preencoded.png">    </p:cNvPr>
          <p:cNvPicPr>
            <a:picLocks noChangeAspect="1"/>
          </p:cNvPicPr>
          <p:nvPr/>
        </p:nvPicPr>
        <p:blipFill>
          <a:blip r:embed="rId2"/>
          <a:stretch>
            <a:fillRect/>
          </a:stretch>
        </p:blipFill>
        <p:spPr>
          <a:xfrm>
            <a:off x="6324124" y="2794397"/>
            <a:ext cx="523637" cy="523637"/>
          </a:xfrm>
          <a:prstGeom prst="rect">
            <a:avLst/>
          </a:prstGeom>
        </p:spPr>
      </p:pic>
      <p:sp>
        <p:nvSpPr>
          <p:cNvPr id="5" name="Text 1"/>
          <p:cNvSpPr/>
          <p:nvPr/>
        </p:nvSpPr>
        <p:spPr>
          <a:xfrm>
            <a:off x="7109579" y="2918698"/>
            <a:ext cx="2464118" cy="308015"/>
          </a:xfrm>
          <a:prstGeom prst="rect">
            <a:avLst/>
          </a:prstGeom>
          <a:noFill/>
          <a:ln/>
        </p:spPr>
        <p:txBody>
          <a:bodyPr wrap="none" lIns="0" tIns="0" rIns="0" bIns="0" rtlCol="0" anchor="t"/>
          <a:lstStyle/>
          <a:p>
            <a:pPr algn="l" indent="0" marL="0">
              <a:lnSpc>
                <a:spcPts val="2400"/>
              </a:lnSpc>
              <a:buNone/>
            </a:pPr>
            <a:r>
              <a:rPr lang="en-US" sz="1900" u="sng" dirty="0">
                <a:solidFill>
                  <a:srgbClr val="EF9C82"/>
                </a:solidFill>
                <a:latin typeface="Quattrocento" pitchFamily="34" charset="0"/>
                <a:ea typeface="Quattrocento" pitchFamily="34" charset="-122"/>
                <a:cs typeface="Quattrocento" pitchFamily="34" charset="-120"/>
                <a:hlinkClick r:id="rId3" invalidUrl="" action="" tgtFrame="" tooltip="" history="1" highlightClick="0" endSnd="0">
                  <a:extLst>
                    <a:ext uri="{A12FA001-AC4F-418D-AE19-62706E023703}">
                      <ahyp:hlinkClr xmlns:ahyp="http://schemas.microsoft.com/office/drawing/2018/hyperlinkcolor" val="tx"/>
                    </a:ext>
                  </a:extLst>
                </a:hlinkClick>
              </a:rPr>
              <a:t>DALL-E 2</a:t>
            </a:r>
            <a:endParaRPr lang="en-US" sz="1900" dirty="0"/>
          </a:p>
        </p:txBody>
      </p:sp>
      <p:sp>
        <p:nvSpPr>
          <p:cNvPr id="6" name="Text 2"/>
          <p:cNvSpPr/>
          <p:nvPr/>
        </p:nvSpPr>
        <p:spPr>
          <a:xfrm>
            <a:off x="7109579" y="3352324"/>
            <a:ext cx="6683097" cy="670084"/>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Created by OpenAI, known for highly detailed and creative images from text descriptions.</a:t>
            </a:r>
            <a:endParaRPr lang="en-US" sz="1600" dirty="0"/>
          </a:p>
        </p:txBody>
      </p:sp>
      <p:pic>
        <p:nvPicPr>
          <p:cNvPr id="7" name="Image 2" descr="preencoded.png">    </p:cNvPr>
          <p:cNvPicPr>
            <a:picLocks noChangeAspect="1"/>
          </p:cNvPicPr>
          <p:nvPr/>
        </p:nvPicPr>
        <p:blipFill>
          <a:blip r:embed="rId4"/>
          <a:stretch>
            <a:fillRect/>
          </a:stretch>
        </p:blipFill>
        <p:spPr>
          <a:xfrm>
            <a:off x="6324124" y="4441269"/>
            <a:ext cx="523637" cy="523637"/>
          </a:xfrm>
          <a:prstGeom prst="rect">
            <a:avLst/>
          </a:prstGeom>
        </p:spPr>
      </p:pic>
      <p:sp>
        <p:nvSpPr>
          <p:cNvPr id="8" name="Text 3"/>
          <p:cNvSpPr/>
          <p:nvPr/>
        </p:nvSpPr>
        <p:spPr>
          <a:xfrm>
            <a:off x="7109579" y="4565571"/>
            <a:ext cx="2464118" cy="308015"/>
          </a:xfrm>
          <a:prstGeom prst="rect">
            <a:avLst/>
          </a:prstGeom>
          <a:noFill/>
          <a:ln/>
        </p:spPr>
        <p:txBody>
          <a:bodyPr wrap="none" lIns="0" tIns="0" rIns="0" bIns="0" rtlCol="0" anchor="t"/>
          <a:lstStyle/>
          <a:p>
            <a:pPr algn="l" indent="0" marL="0">
              <a:lnSpc>
                <a:spcPts val="2400"/>
              </a:lnSpc>
              <a:buNone/>
            </a:pPr>
            <a:r>
              <a:rPr lang="en-US" sz="1900" u="sng" dirty="0">
                <a:solidFill>
                  <a:srgbClr val="EF9C82"/>
                </a:solidFill>
                <a:latin typeface="Quattrocento" pitchFamily="34" charset="0"/>
                <a:ea typeface="Quattrocento" pitchFamily="34" charset="-122"/>
                <a:cs typeface="Quattrocento" pitchFamily="34" charset="-120"/>
                <a:hlinkClick r:id="rId5" invalidUrl="" action="" tgtFrame="" tooltip="" history="1" highlightClick="0" endSnd="0">
                  <a:extLst>
                    <a:ext uri="{A12FA001-AC4F-418D-AE19-62706E023703}">
                      <ahyp:hlinkClr xmlns:ahyp="http://schemas.microsoft.com/office/drawing/2018/hyperlinkcolor" val="tx"/>
                    </a:ext>
                  </a:extLst>
                </a:hlinkClick>
              </a:rPr>
              <a:t>Midjourney</a:t>
            </a:r>
            <a:endParaRPr lang="en-US" sz="1900" dirty="0"/>
          </a:p>
        </p:txBody>
      </p:sp>
      <p:sp>
        <p:nvSpPr>
          <p:cNvPr id="9" name="Text 4"/>
          <p:cNvSpPr/>
          <p:nvPr/>
        </p:nvSpPr>
        <p:spPr>
          <a:xfrm>
            <a:off x="7109579" y="4999196"/>
            <a:ext cx="6683097" cy="670084"/>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Popular for its artistic renderings and ability to create images in various styles.</a:t>
            </a:r>
            <a:endParaRPr lang="en-US" sz="1600" dirty="0"/>
          </a:p>
        </p:txBody>
      </p:sp>
      <p:pic>
        <p:nvPicPr>
          <p:cNvPr id="10" name="Image 3" descr="preencoded.png">    </p:cNvPr>
          <p:cNvPicPr>
            <a:picLocks noChangeAspect="1"/>
          </p:cNvPicPr>
          <p:nvPr/>
        </p:nvPicPr>
        <p:blipFill>
          <a:blip r:embed="rId6"/>
          <a:stretch>
            <a:fillRect/>
          </a:stretch>
        </p:blipFill>
        <p:spPr>
          <a:xfrm>
            <a:off x="6324124" y="6088142"/>
            <a:ext cx="523637" cy="523637"/>
          </a:xfrm>
          <a:prstGeom prst="rect">
            <a:avLst/>
          </a:prstGeom>
        </p:spPr>
      </p:pic>
      <p:sp>
        <p:nvSpPr>
          <p:cNvPr id="11" name="Text 5"/>
          <p:cNvSpPr/>
          <p:nvPr/>
        </p:nvSpPr>
        <p:spPr>
          <a:xfrm>
            <a:off x="7109579" y="6212443"/>
            <a:ext cx="2464118" cy="308015"/>
          </a:xfrm>
          <a:prstGeom prst="rect">
            <a:avLst/>
          </a:prstGeom>
          <a:noFill/>
          <a:ln/>
        </p:spPr>
        <p:txBody>
          <a:bodyPr wrap="none" lIns="0" tIns="0" rIns="0" bIns="0" rtlCol="0" anchor="t"/>
          <a:lstStyle/>
          <a:p>
            <a:pPr algn="l" indent="0" marL="0">
              <a:lnSpc>
                <a:spcPts val="2400"/>
              </a:lnSpc>
              <a:buNone/>
            </a:pPr>
            <a:r>
              <a:rPr lang="en-US" sz="1900" u="sng" dirty="0">
                <a:solidFill>
                  <a:srgbClr val="EF9C82"/>
                </a:solidFill>
                <a:latin typeface="Quattrocento" pitchFamily="34" charset="0"/>
                <a:ea typeface="Quattrocento" pitchFamily="34" charset="-122"/>
                <a:cs typeface="Quattrocento" pitchFamily="34" charset="-120"/>
                <a:hlinkClick r:id="rId7" invalidUrl="" action="" tgtFrame="" tooltip="" history="1" highlightClick="0" endSnd="0">
                  <a:extLst>
                    <a:ext uri="{A12FA001-AC4F-418D-AE19-62706E023703}">
                      <ahyp:hlinkClr xmlns:ahyp="http://schemas.microsoft.com/office/drawing/2018/hyperlinkcolor" val="tx"/>
                    </a:ext>
                  </a:extLst>
                </a:hlinkClick>
              </a:rPr>
              <a:t>Stable Diffusion</a:t>
            </a:r>
            <a:endParaRPr lang="en-US" sz="1900" dirty="0"/>
          </a:p>
        </p:txBody>
      </p:sp>
      <p:sp>
        <p:nvSpPr>
          <p:cNvPr id="12" name="Text 6"/>
          <p:cNvSpPr/>
          <p:nvPr/>
        </p:nvSpPr>
        <p:spPr>
          <a:xfrm>
            <a:off x="7109579" y="6646069"/>
            <a:ext cx="6683097" cy="335042"/>
          </a:xfrm>
          <a:prstGeom prst="rect">
            <a:avLst/>
          </a:prstGeom>
          <a:noFill/>
          <a:ln/>
        </p:spPr>
        <p:txBody>
          <a:bodyPr wrap="non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An open-source model that has democratized AI image generation.</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448157"/>
            <a:ext cx="5575816" cy="615910"/>
          </a:xfrm>
          <a:prstGeom prst="rect">
            <a:avLst/>
          </a:prstGeom>
          <a:noFill/>
          <a:ln/>
        </p:spPr>
        <p:txBody>
          <a:bodyPr wrap="non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The </a:t>
            </a:r>
            <a:pPr algn="l" indent="0" marL="0">
              <a:lnSpc>
                <a:spcPts val="4850"/>
              </a:lnSpc>
              <a:buNone/>
            </a:pPr>
            <a:r>
              <a:rPr lang="en-US" sz="3850" dirty="0">
                <a:solidFill>
                  <a:srgbClr val="EF9C82"/>
                </a:solidFill>
                <a:latin typeface="Quattrocento" pitchFamily="34" charset="0"/>
                <a:ea typeface="Quattrocento" pitchFamily="34" charset="-122"/>
                <a:cs typeface="Quattrocento" pitchFamily="34" charset="-120"/>
              </a:rPr>
              <a:t>Deepfake</a:t>
            </a:r>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 Revolution</a:t>
            </a:r>
            <a:endParaRPr lang="en-US" sz="3850" dirty="0"/>
          </a:p>
        </p:txBody>
      </p:sp>
      <p:pic>
        <p:nvPicPr>
          <p:cNvPr id="3" name="Image 0" descr="preencoded.png">    </p:cNvPr>
          <p:cNvPicPr>
            <a:picLocks noChangeAspect="1"/>
          </p:cNvPicPr>
          <p:nvPr/>
        </p:nvPicPr>
        <p:blipFill>
          <a:blip r:embed="rId1"/>
          <a:stretch>
            <a:fillRect/>
          </a:stretch>
        </p:blipFill>
        <p:spPr>
          <a:xfrm>
            <a:off x="837724" y="2613779"/>
            <a:ext cx="5699760" cy="3931920"/>
          </a:xfrm>
          <a:prstGeom prst="rect">
            <a:avLst/>
          </a:prstGeom>
        </p:spPr>
      </p:pic>
      <p:sp>
        <p:nvSpPr>
          <p:cNvPr id="4" name="Text 1"/>
          <p:cNvSpPr/>
          <p:nvPr/>
        </p:nvSpPr>
        <p:spPr>
          <a:xfrm>
            <a:off x="7578328" y="258758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FFD9BE"/>
                </a:solidFill>
                <a:latin typeface="Quattrocento" pitchFamily="34" charset="0"/>
                <a:ea typeface="Quattrocento" pitchFamily="34" charset="-122"/>
                <a:cs typeface="Quattrocento" pitchFamily="34" charset="-120"/>
              </a:rPr>
              <a:t>Deepfake Technology</a:t>
            </a:r>
            <a:endParaRPr lang="en-US" sz="1900" dirty="0"/>
          </a:p>
        </p:txBody>
      </p:sp>
      <p:sp>
        <p:nvSpPr>
          <p:cNvPr id="5" name="Text 2"/>
          <p:cNvSpPr/>
          <p:nvPr/>
        </p:nvSpPr>
        <p:spPr>
          <a:xfrm>
            <a:off x="7578328" y="3105031"/>
            <a:ext cx="6221968" cy="670084"/>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Deepfakes use AI to replace one person's likeness with another in video and digital content.</a:t>
            </a:r>
            <a:endParaRPr lang="en-US" sz="1600" dirty="0"/>
          </a:p>
        </p:txBody>
      </p:sp>
      <p:sp>
        <p:nvSpPr>
          <p:cNvPr id="6" name="Text 3"/>
          <p:cNvSpPr/>
          <p:nvPr/>
        </p:nvSpPr>
        <p:spPr>
          <a:xfrm>
            <a:off x="7578328" y="3963591"/>
            <a:ext cx="6221968" cy="335042"/>
          </a:xfrm>
          <a:prstGeom prst="rect">
            <a:avLst/>
          </a:prstGeom>
          <a:noFill/>
          <a:ln/>
        </p:spPr>
        <p:txBody>
          <a:bodyPr wrap="non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Famous examples include:</a:t>
            </a:r>
            <a:endParaRPr lang="en-US" sz="1600" dirty="0"/>
          </a:p>
        </p:txBody>
      </p:sp>
      <p:sp>
        <p:nvSpPr>
          <p:cNvPr id="7" name="Text 4"/>
          <p:cNvSpPr/>
          <p:nvPr/>
        </p:nvSpPr>
        <p:spPr>
          <a:xfrm>
            <a:off x="7578328" y="448710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Tom Cruise TikTok videos that went viral</a:t>
            </a:r>
            <a:endParaRPr lang="en-US" sz="1600" dirty="0"/>
          </a:p>
        </p:txBody>
      </p:sp>
      <p:sp>
        <p:nvSpPr>
          <p:cNvPr id="8" name="Text 5"/>
          <p:cNvSpPr/>
          <p:nvPr/>
        </p:nvSpPr>
        <p:spPr>
          <a:xfrm>
            <a:off x="7578328" y="4895374"/>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Scarlett Johansson voice cloning controversy</a:t>
            </a:r>
            <a:endParaRPr lang="en-US" sz="1600" dirty="0"/>
          </a:p>
        </p:txBody>
      </p:sp>
      <p:sp>
        <p:nvSpPr>
          <p:cNvPr id="9" name="Text 6"/>
          <p:cNvSpPr/>
          <p:nvPr/>
        </p:nvSpPr>
        <p:spPr>
          <a:xfrm>
            <a:off x="7578328" y="5303639"/>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F9EEE7"/>
                </a:solidFill>
                <a:latin typeface="Quattrocento" pitchFamily="34" charset="0"/>
                <a:ea typeface="Quattrocento" pitchFamily="34" charset="-122"/>
                <a:cs typeface="Quattrocento" pitchFamily="34" charset="-120"/>
              </a:rPr>
              <a:t>Fake Elon Musk videos promoting financial scams</a:t>
            </a:r>
            <a:endParaRPr lang="en-US" sz="1600" dirty="0"/>
          </a:p>
        </p:txBody>
      </p:sp>
      <p:sp>
        <p:nvSpPr>
          <p:cNvPr id="10" name="Text 7"/>
          <p:cNvSpPr/>
          <p:nvPr/>
        </p:nvSpPr>
        <p:spPr>
          <a:xfrm>
            <a:off x="7578328" y="5827157"/>
            <a:ext cx="6221968" cy="670084"/>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The technology behind </a:t>
            </a:r>
            <a:pPr algn="l" indent="0" marL="0">
              <a:lnSpc>
                <a:spcPts val="2600"/>
              </a:lnSpc>
              <a:buNone/>
            </a:pPr>
            <a:r>
              <a:rPr lang="en-US" sz="1600" u="sng" dirty="0">
                <a:solidFill>
                  <a:srgbClr val="EF9C82"/>
                </a:solidFill>
                <a:latin typeface="Quattrocento" pitchFamily="34" charset="0"/>
                <a:ea typeface="Quattrocento" pitchFamily="34" charset="-122"/>
                <a:cs typeface="Quattrocento" pitchFamily="34" charset="-120"/>
                <a:hlinkClick r:id="rId2" invalidUrl="" action="" tgtFrame="" tooltip="" history="1" highlightClick="0" endSnd="0">
                  <a:extLst>
                    <a:ext uri="{A12FA001-AC4F-418D-AE19-62706E023703}">
                      <ahyp:hlinkClr xmlns:ahyp="http://schemas.microsoft.com/office/drawing/2018/hyperlinkcolor" val="tx"/>
                    </a:ext>
                  </a:extLst>
                </a:hlinkClick>
              </a:rPr>
              <a:t>This Person Does Not Exist</a:t>
            </a:r>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 creates completely fictional but photorealistic human faces.</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970127"/>
            <a:ext cx="4972645" cy="615910"/>
          </a:xfrm>
          <a:prstGeom prst="rect">
            <a:avLst/>
          </a:prstGeom>
          <a:noFill/>
          <a:ln/>
        </p:spPr>
        <p:txBody>
          <a:bodyPr wrap="none" lIns="0" tIns="0" rIns="0" bIns="0" rtlCol="0" anchor="t"/>
          <a:lstStyle/>
          <a:p>
            <a:pPr algn="l" indent="0" marL="0">
              <a:lnSpc>
                <a:spcPts val="4850"/>
              </a:lnSpc>
              <a:buNone/>
            </a:pPr>
            <a:r>
              <a:rPr lang="en-US" sz="3850" dirty="0">
                <a:solidFill>
                  <a:srgbClr val="FFD9BE"/>
                </a:solidFill>
                <a:latin typeface="Quattrocento" pitchFamily="34" charset="0"/>
                <a:ea typeface="Quattrocento" pitchFamily="34" charset="-122"/>
                <a:cs typeface="Quattrocento" pitchFamily="34" charset="-120"/>
              </a:rPr>
              <a:t>Ethical Considerations</a:t>
            </a:r>
            <a:endParaRPr lang="en-US" sz="3850" dirty="0"/>
          </a:p>
        </p:txBody>
      </p:sp>
      <p:sp>
        <p:nvSpPr>
          <p:cNvPr id="3" name="Shape 1"/>
          <p:cNvSpPr/>
          <p:nvPr/>
        </p:nvSpPr>
        <p:spPr>
          <a:xfrm>
            <a:off x="837724" y="3004899"/>
            <a:ext cx="6372701" cy="1522571"/>
          </a:xfrm>
          <a:prstGeom prst="roundRect">
            <a:avLst>
              <a:gd name="adj" fmla="val 2064"/>
            </a:avLst>
          </a:prstGeom>
          <a:solidFill>
            <a:srgbClr val="1D4241"/>
          </a:solidFill>
          <a:ln/>
        </p:spPr>
      </p:sp>
      <p:sp>
        <p:nvSpPr>
          <p:cNvPr id="4" name="Text 2"/>
          <p:cNvSpPr/>
          <p:nvPr/>
        </p:nvSpPr>
        <p:spPr>
          <a:xfrm>
            <a:off x="1047155" y="3214330"/>
            <a:ext cx="2872859" cy="308015"/>
          </a:xfrm>
          <a:prstGeom prst="rect">
            <a:avLst/>
          </a:prstGeom>
          <a:noFill/>
          <a:ln/>
        </p:spPr>
        <p:txBody>
          <a:bodyPr wrap="none" lIns="0" tIns="0" rIns="0" bIns="0" rtlCol="0" anchor="t"/>
          <a:lstStyle/>
          <a:p>
            <a:pPr algn="l" indent="0" marL="0">
              <a:lnSpc>
                <a:spcPts val="2400"/>
              </a:lnSpc>
              <a:buNone/>
            </a:pPr>
            <a:r>
              <a:rPr lang="en-US" sz="1900" dirty="0">
                <a:solidFill>
                  <a:srgbClr val="FFFFFF"/>
                </a:solidFill>
                <a:latin typeface="Quattrocento" pitchFamily="34" charset="0"/>
                <a:ea typeface="Quattrocento" pitchFamily="34" charset="-122"/>
                <a:cs typeface="Quattrocento" pitchFamily="34" charset="-120"/>
              </a:rPr>
              <a:t>Copyright and Ownership</a:t>
            </a:r>
            <a:endParaRPr lang="en-US" sz="1900" dirty="0"/>
          </a:p>
        </p:txBody>
      </p:sp>
      <p:sp>
        <p:nvSpPr>
          <p:cNvPr id="5" name="Text 3"/>
          <p:cNvSpPr/>
          <p:nvPr/>
        </p:nvSpPr>
        <p:spPr>
          <a:xfrm>
            <a:off x="1047155" y="3647956"/>
            <a:ext cx="5953839" cy="670084"/>
          </a:xfrm>
          <a:prstGeom prst="rect">
            <a:avLst/>
          </a:prstGeom>
          <a:noFill/>
          <a:ln/>
        </p:spPr>
        <p:txBody>
          <a:bodyPr wrap="square" lIns="0" tIns="0" rIns="0" bIns="0" rtlCol="0" anchor="t"/>
          <a:lstStyle/>
          <a:p>
            <a:pPr algn="l" indent="0" marL="0">
              <a:lnSpc>
                <a:spcPts val="2600"/>
              </a:lnSpc>
              <a:buNone/>
            </a:pPr>
            <a:r>
              <a:rPr lang="en-US" sz="1600" dirty="0">
                <a:solidFill>
                  <a:srgbClr val="FFFFFF"/>
                </a:solidFill>
                <a:latin typeface="Quattrocento" pitchFamily="34" charset="0"/>
                <a:ea typeface="Quattrocento" pitchFamily="34" charset="-122"/>
                <a:cs typeface="Quattrocento" pitchFamily="34" charset="-120"/>
              </a:rPr>
              <a:t>Who owns the rights to AI-generated content? Can AI "create" original work, or is it derivative?</a:t>
            </a:r>
            <a:endParaRPr lang="en-US" sz="1600" dirty="0"/>
          </a:p>
        </p:txBody>
      </p:sp>
      <p:sp>
        <p:nvSpPr>
          <p:cNvPr id="6" name="Shape 4"/>
          <p:cNvSpPr/>
          <p:nvPr/>
        </p:nvSpPr>
        <p:spPr>
          <a:xfrm>
            <a:off x="7419856" y="3004899"/>
            <a:ext cx="6372820" cy="1522571"/>
          </a:xfrm>
          <a:prstGeom prst="roundRect">
            <a:avLst>
              <a:gd name="adj" fmla="val 2064"/>
            </a:avLst>
          </a:prstGeom>
          <a:solidFill>
            <a:srgbClr val="EF9C82"/>
          </a:solidFill>
          <a:ln/>
        </p:spPr>
      </p:sp>
      <p:sp>
        <p:nvSpPr>
          <p:cNvPr id="7" name="Text 5"/>
          <p:cNvSpPr/>
          <p:nvPr/>
        </p:nvSpPr>
        <p:spPr>
          <a:xfrm>
            <a:off x="7629287" y="321433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Quattrocento" pitchFamily="34" charset="0"/>
                <a:ea typeface="Quattrocento" pitchFamily="34" charset="-122"/>
                <a:cs typeface="Quattrocento" pitchFamily="34" charset="-120"/>
              </a:rPr>
              <a:t>Misinformation</a:t>
            </a:r>
            <a:endParaRPr lang="en-US" sz="1900" dirty="0"/>
          </a:p>
        </p:txBody>
      </p:sp>
      <p:sp>
        <p:nvSpPr>
          <p:cNvPr id="8" name="Text 6"/>
          <p:cNvSpPr/>
          <p:nvPr/>
        </p:nvSpPr>
        <p:spPr>
          <a:xfrm>
            <a:off x="7629287" y="3647956"/>
            <a:ext cx="5953958" cy="670084"/>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Quattrocento" pitchFamily="34" charset="0"/>
                <a:ea typeface="Quattrocento" pitchFamily="34" charset="-122"/>
                <a:cs typeface="Quattrocento" pitchFamily="34" charset="-120"/>
              </a:rPr>
              <a:t>How can we prevent the spread of fake news and manipulated media that appears authentic?</a:t>
            </a:r>
            <a:endParaRPr lang="en-US" sz="1600" dirty="0"/>
          </a:p>
        </p:txBody>
      </p:sp>
      <p:sp>
        <p:nvSpPr>
          <p:cNvPr id="9" name="Shape 7"/>
          <p:cNvSpPr/>
          <p:nvPr/>
        </p:nvSpPr>
        <p:spPr>
          <a:xfrm>
            <a:off x="837724" y="4736902"/>
            <a:ext cx="6372701" cy="1522571"/>
          </a:xfrm>
          <a:prstGeom prst="roundRect">
            <a:avLst>
              <a:gd name="adj" fmla="val 2064"/>
            </a:avLst>
          </a:prstGeom>
          <a:solidFill>
            <a:srgbClr val="1D4241"/>
          </a:solidFill>
          <a:ln/>
        </p:spPr>
      </p:sp>
      <p:sp>
        <p:nvSpPr>
          <p:cNvPr id="10" name="Text 8"/>
          <p:cNvSpPr/>
          <p:nvPr/>
        </p:nvSpPr>
        <p:spPr>
          <a:xfrm>
            <a:off x="1047155" y="494633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FFFFFF"/>
                </a:solidFill>
                <a:latin typeface="Quattrocento" pitchFamily="34" charset="0"/>
                <a:ea typeface="Quattrocento" pitchFamily="34" charset="-122"/>
                <a:cs typeface="Quattrocento" pitchFamily="34" charset="-120"/>
              </a:rPr>
              <a:t>Privacy Concerns</a:t>
            </a:r>
            <a:endParaRPr lang="en-US" sz="1900" dirty="0"/>
          </a:p>
        </p:txBody>
      </p:sp>
      <p:sp>
        <p:nvSpPr>
          <p:cNvPr id="11" name="Text 9"/>
          <p:cNvSpPr/>
          <p:nvPr/>
        </p:nvSpPr>
        <p:spPr>
          <a:xfrm>
            <a:off x="1047155" y="5379958"/>
            <a:ext cx="5953839" cy="670084"/>
          </a:xfrm>
          <a:prstGeom prst="rect">
            <a:avLst/>
          </a:prstGeom>
          <a:noFill/>
          <a:ln/>
        </p:spPr>
        <p:txBody>
          <a:bodyPr wrap="square" lIns="0" tIns="0" rIns="0" bIns="0" rtlCol="0" anchor="t"/>
          <a:lstStyle/>
          <a:p>
            <a:pPr algn="l" indent="0" marL="0">
              <a:lnSpc>
                <a:spcPts val="2600"/>
              </a:lnSpc>
              <a:buNone/>
            </a:pPr>
            <a:r>
              <a:rPr lang="en-US" sz="1600" dirty="0">
                <a:solidFill>
                  <a:srgbClr val="FFFFFF"/>
                </a:solidFill>
                <a:latin typeface="Quattrocento" pitchFamily="34" charset="0"/>
                <a:ea typeface="Quattrocento" pitchFamily="34" charset="-122"/>
                <a:cs typeface="Quattrocento" pitchFamily="34" charset="-120"/>
              </a:rPr>
              <a:t>What are the implications of creating realistic images or videos of real people without their consent?</a:t>
            </a:r>
            <a:endParaRPr lang="en-US" sz="1600" dirty="0"/>
          </a:p>
        </p:txBody>
      </p:sp>
      <p:sp>
        <p:nvSpPr>
          <p:cNvPr id="12" name="Shape 10"/>
          <p:cNvSpPr/>
          <p:nvPr/>
        </p:nvSpPr>
        <p:spPr>
          <a:xfrm>
            <a:off x="7419856" y="4736902"/>
            <a:ext cx="6372820" cy="1522571"/>
          </a:xfrm>
          <a:prstGeom prst="roundRect">
            <a:avLst>
              <a:gd name="adj" fmla="val 2064"/>
            </a:avLst>
          </a:prstGeom>
          <a:solidFill>
            <a:srgbClr val="EF9C82"/>
          </a:solidFill>
          <a:ln/>
        </p:spPr>
      </p:sp>
      <p:sp>
        <p:nvSpPr>
          <p:cNvPr id="13" name="Text 11"/>
          <p:cNvSpPr/>
          <p:nvPr/>
        </p:nvSpPr>
        <p:spPr>
          <a:xfrm>
            <a:off x="7629287" y="4946333"/>
            <a:ext cx="2752725" cy="30801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Quattrocento" pitchFamily="34" charset="0"/>
                <a:ea typeface="Quattrocento" pitchFamily="34" charset="-122"/>
                <a:cs typeface="Quattrocento" pitchFamily="34" charset="-120"/>
              </a:rPr>
              <a:t>Creative Industry Impact</a:t>
            </a:r>
            <a:endParaRPr lang="en-US" sz="1900" dirty="0"/>
          </a:p>
        </p:txBody>
      </p:sp>
      <p:sp>
        <p:nvSpPr>
          <p:cNvPr id="14" name="Text 12"/>
          <p:cNvSpPr/>
          <p:nvPr/>
        </p:nvSpPr>
        <p:spPr>
          <a:xfrm>
            <a:off x="7629287" y="5379958"/>
            <a:ext cx="5953958" cy="670084"/>
          </a:xfrm>
          <a:prstGeom prst="rect">
            <a:avLst/>
          </a:prstGeom>
          <a:noFill/>
          <a:ln/>
        </p:spPr>
        <p:txBody>
          <a:bodyPr wrap="square" lIns="0" tIns="0" rIns="0" bIns="0" rtlCol="0" anchor="t"/>
          <a:lstStyle/>
          <a:p>
            <a:pPr algn="l" indent="0" marL="0">
              <a:lnSpc>
                <a:spcPts val="2600"/>
              </a:lnSpc>
              <a:buNone/>
            </a:pPr>
            <a:r>
              <a:rPr lang="en-US" sz="1600" dirty="0">
                <a:solidFill>
                  <a:srgbClr val="000000"/>
                </a:solidFill>
                <a:latin typeface="Quattrocento" pitchFamily="34" charset="0"/>
                <a:ea typeface="Quattrocento" pitchFamily="34" charset="-122"/>
                <a:cs typeface="Quattrocento" pitchFamily="34" charset="-120"/>
              </a:rPr>
              <a:t>How will AI-generated content affect artists, photographers, and other creative professionals?</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2025-09-11T13:11:18Z</dcterms:created>
  <dcterms:modified xsi:type="dcterms:W3CDTF">2025-09-11T13:11:18Z</dcterms:modified>
</cp:coreProperties>
</file>