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notesMasterIdLst>
    <p:notesMasterId r:id="rId14"/>
  </p:notesMasterIdLst>
  <p:sldSz cx="14630400" cy="8229600"/>
  <p:notesSz cx="8229600" cy="14630400"/>
  <p:embeddedFontLst>
    <p:embeddedFont>
      <p:font typeface="Geist"/>
      <p:regular r:id="rId19"/>
    </p:embeddedFont>
    <p:embeddedFont>
      <p:font typeface="Geist"/>
      <p:regular r:id="rId20"/>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9" Type="http://schemas.openxmlformats.org/officeDocument/2006/relationships/font" Target="fonts/font1.fntdata"/><Relationship Id="rId20" Type="http://schemas.openxmlformats.org/officeDocument/2006/relationships/font" Target="fonts/font2.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hyperlink" Target="https://numberdyslexia.com/critical-thinking-games-online/" TargetMode="External"/><Relationship Id="rId2" Type="http://schemas.openxmlformats.org/officeDocument/2006/relationships/hyperlink" Target="https://www.yad.com/Brainstorm" TargetMode="External"/><Relationship Id="rId3" Type="http://schemas.openxmlformats.org/officeDocument/2006/relationships/slideLayout" Target="../slideLayouts/slideLayout11.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slideLayout" Target="../slideLayouts/slideLayout6.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hyperlink" Target="https://www.chess.com/home" TargetMode="External"/><Relationship Id="rId2" Type="http://schemas.openxmlformats.org/officeDocument/2006/relationships/image" Target="../media/image-7-1.png"/><Relationship Id="rId3" Type="http://schemas.openxmlformats.org/officeDocument/2006/relationships/slideLayout" Target="../slideLayouts/slideLayout8.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hyperlink" Target="https://www.croteam.com/talosprinciple/" TargetMode="External"/><Relationship Id="rId1" Type="http://schemas.openxmlformats.org/officeDocument/2006/relationships/image" Target="../media/image-8-1.png"/><Relationship Id="rId3" Type="http://schemas.openxmlformats.org/officeDocument/2006/relationships/slideLayout" Target="../slideLayouts/slideLayout9.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hyperlink" Target="https://playspent.org/" TargetMode="External"/><Relationship Id="rId2" Type="http://schemas.openxmlformats.org/officeDocument/2006/relationships/image" Target="../media/image-9-1.png"/><Relationship Id="rId3" Type="http://schemas.openxmlformats.org/officeDocument/2006/relationships/slideLayout" Target="../slideLayouts/slideLayout10.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12350"/>
          </a:xfrm>
          <a:prstGeom prst="rect">
            <a:avLst/>
          </a:prstGeom>
        </p:spPr>
      </p:pic>
      <p:pic>
        <p:nvPicPr>
          <p:cNvPr id="3" name="Image 1" descr="preencoded.png">    </p:cNvPr>
          <p:cNvPicPr>
            <a:picLocks noChangeAspect="1"/>
          </p:cNvPicPr>
          <p:nvPr/>
        </p:nvPicPr>
        <p:blipFill>
          <a:blip r:embed="rId2"/>
          <a:stretch>
            <a:fillRect/>
          </a:stretch>
        </p:blipFill>
        <p:spPr>
          <a:xfrm>
            <a:off x="696635" y="3573185"/>
            <a:ext cx="1332190" cy="1332190"/>
          </a:xfrm>
          <a:prstGeom prst="rect">
            <a:avLst/>
          </a:prstGeom>
        </p:spPr>
      </p:pic>
      <p:sp>
        <p:nvSpPr>
          <p:cNvPr id="4" name="Text 0"/>
          <p:cNvSpPr/>
          <p:nvPr/>
        </p:nvSpPr>
        <p:spPr>
          <a:xfrm>
            <a:off x="2991803" y="3548301"/>
            <a:ext cx="5140643" cy="621983"/>
          </a:xfrm>
          <a:prstGeom prst="rect">
            <a:avLst/>
          </a:prstGeom>
          <a:noFill/>
          <a:ln/>
        </p:spPr>
        <p:txBody>
          <a:bodyPr wrap="square" lIns="0" tIns="0" rIns="0" bIns="0" rtlCol="0" anchor="t"/>
          <a:lstStyle/>
          <a:p>
            <a:pPr algn="ctr" indent="0" marL="0">
              <a:lnSpc>
                <a:spcPts val="2400"/>
              </a:lnSpc>
              <a:buNone/>
            </a:pPr>
            <a:r>
              <a:rPr lang="en-US" sz="1950" b="1" dirty="0">
                <a:solidFill>
                  <a:srgbClr val="006747"/>
                </a:solidFill>
                <a:latin typeface="Noto Serif SC Bold" pitchFamily="34" charset="0"/>
                <a:ea typeface="Noto Serif SC Bold" pitchFamily="34" charset="-122"/>
                <a:cs typeface="Noto Serif SC Bold" pitchFamily="34" charset="-120"/>
              </a:rPr>
              <a:t>MEDIActive Youth: Informing the Balkans</a:t>
            </a:r>
            <a:endParaRPr lang="en-US" sz="1950" dirty="0"/>
          </a:p>
        </p:txBody>
      </p:sp>
      <p:sp>
        <p:nvSpPr>
          <p:cNvPr id="5" name="Text 1"/>
          <p:cNvSpPr/>
          <p:nvPr/>
        </p:nvSpPr>
        <p:spPr>
          <a:xfrm>
            <a:off x="8625602" y="3528417"/>
            <a:ext cx="5323165" cy="318492"/>
          </a:xfrm>
          <a:prstGeom prst="rect">
            <a:avLst/>
          </a:prstGeom>
          <a:noFill/>
          <a:ln/>
        </p:spPr>
        <p:txBody>
          <a:bodyPr wrap="none" lIns="0" tIns="0" rIns="0" bIns="0" rtlCol="0" anchor="t"/>
          <a:lstStyle/>
          <a:p>
            <a:pPr algn="l" indent="0" marL="0">
              <a:lnSpc>
                <a:spcPts val="2500"/>
              </a:lnSpc>
              <a:buNone/>
            </a:pPr>
            <a:endParaRPr lang="en-US" sz="1550" dirty="0"/>
          </a:p>
        </p:txBody>
      </p:sp>
      <p:sp>
        <p:nvSpPr>
          <p:cNvPr id="6" name="Text 2"/>
          <p:cNvSpPr/>
          <p:nvPr/>
        </p:nvSpPr>
        <p:spPr>
          <a:xfrm>
            <a:off x="696754" y="5427702"/>
            <a:ext cx="13236773" cy="1243965"/>
          </a:xfrm>
          <a:prstGeom prst="rect">
            <a:avLst/>
          </a:prstGeom>
          <a:noFill/>
          <a:ln/>
        </p:spPr>
        <p:txBody>
          <a:bodyPr wrap="none" lIns="0" tIns="0" rIns="0" bIns="0" rtlCol="0" anchor="t"/>
          <a:lstStyle/>
          <a:p>
            <a:pPr algn="ctr" indent="0" marL="0">
              <a:lnSpc>
                <a:spcPts val="9750"/>
              </a:lnSpc>
              <a:buNone/>
            </a:pPr>
            <a:r>
              <a:rPr lang="en-US" sz="7800" b="1" dirty="0">
                <a:solidFill>
                  <a:srgbClr val="006747"/>
                </a:solidFill>
                <a:latin typeface="Noto Serif SC Bold" pitchFamily="34" charset="0"/>
                <a:ea typeface="Noto Serif SC Bold" pitchFamily="34" charset="-122"/>
                <a:cs typeface="Noto Serif SC Bold" pitchFamily="34" charset="-120"/>
              </a:rPr>
              <a:t>What is Critical Thinking?</a:t>
            </a:r>
            <a:endParaRPr lang="en-US" sz="7800" dirty="0"/>
          </a:p>
        </p:txBody>
      </p:sp>
      <p:sp>
        <p:nvSpPr>
          <p:cNvPr id="7" name="Text 3"/>
          <p:cNvSpPr/>
          <p:nvPr/>
        </p:nvSpPr>
        <p:spPr>
          <a:xfrm>
            <a:off x="696635" y="6970157"/>
            <a:ext cx="13237131" cy="398145"/>
          </a:xfrm>
          <a:prstGeom prst="rect">
            <a:avLst/>
          </a:prstGeom>
          <a:noFill/>
          <a:ln/>
        </p:spPr>
        <p:txBody>
          <a:bodyPr wrap="none" lIns="0" tIns="0" rIns="0" bIns="0" rtlCol="0" anchor="t"/>
          <a:lstStyle/>
          <a:p>
            <a:pPr algn="ctr" indent="0" marL="0">
              <a:lnSpc>
                <a:spcPts val="3100"/>
              </a:lnSpc>
              <a:buNone/>
            </a:pPr>
            <a:r>
              <a:rPr lang="en-US" sz="1950" dirty="0">
                <a:solidFill>
                  <a:srgbClr val="4B4A4A"/>
                </a:solidFill>
                <a:latin typeface="Geist" pitchFamily="34" charset="0"/>
                <a:ea typeface="Geist" pitchFamily="34" charset="-122"/>
                <a:cs typeface="Geist" pitchFamily="34" charset="-120"/>
              </a:rPr>
              <a:t>Unpacking the core concepts and fundamental principles that shape informed decision-making.</a:t>
            </a:r>
            <a:endParaRPr lang="en-US" sz="19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2018467"/>
            <a:ext cx="8677037" cy="708779"/>
          </a:xfrm>
          <a:prstGeom prst="rect">
            <a:avLst/>
          </a:prstGeom>
          <a:noFill/>
          <a:ln/>
        </p:spPr>
        <p:txBody>
          <a:bodyPr wrap="none" lIns="0" tIns="0" rIns="0" bIns="0" rtlCol="0" anchor="t"/>
          <a:lstStyle/>
          <a:p>
            <a:pPr algn="l" indent="0" marL="0">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More Critical Thinking Games</a:t>
            </a:r>
            <a:endParaRPr lang="en-US" sz="4450" dirty="0"/>
          </a:p>
        </p:txBody>
      </p:sp>
      <p:sp>
        <p:nvSpPr>
          <p:cNvPr id="3" name="Text 1"/>
          <p:cNvSpPr/>
          <p:nvPr/>
        </p:nvSpPr>
        <p:spPr>
          <a:xfrm>
            <a:off x="793790" y="3294221"/>
            <a:ext cx="3073718" cy="354330"/>
          </a:xfrm>
          <a:prstGeom prst="rect">
            <a:avLst/>
          </a:prstGeom>
          <a:noFill/>
          <a:ln/>
        </p:spPr>
        <p:txBody>
          <a:bodyPr wrap="none" lIns="0" tIns="0" rIns="0" bIns="0" rtlCol="0" anchor="t"/>
          <a:lstStyle/>
          <a:p>
            <a:pPr algn="l" indent="0" marL="0">
              <a:lnSpc>
                <a:spcPts val="2750"/>
              </a:lnSpc>
              <a:buNone/>
            </a:pPr>
            <a:r>
              <a:rPr lang="en-US" sz="2200" b="1" u="sng" dirty="0">
                <a:solidFill>
                  <a:srgbClr val="006747"/>
                </a:solidFill>
                <a:latin typeface="Noto Serif SC Bold" pitchFamily="34" charset="0"/>
                <a:ea typeface="Noto Serif SC Bold" pitchFamily="34" charset="-122"/>
                <a:cs typeface="Noto Serif SC Bold" pitchFamily="34" charset="-120"/>
                <a:hlinkClick r:id="rId1" invalidUrl="" action="" tgtFrame="" tooltip="" history="1" highlightClick="0" endSnd="0">
                  <a:extLst>
                    <a:ext uri="{A12FA001-AC4F-418D-AE19-62706E023703}">
                      <ahyp:hlinkClr xmlns:ahyp="http://schemas.microsoft.com/office/drawing/2018/hyperlinkcolor" val="tx"/>
                    </a:ext>
                  </a:extLst>
                </a:hlinkClick>
              </a:rPr>
              <a:t>Numberdyslexia.com</a:t>
            </a:r>
            <a:endParaRPr lang="en-US" sz="2200" dirty="0"/>
          </a:p>
        </p:txBody>
      </p:sp>
      <p:sp>
        <p:nvSpPr>
          <p:cNvPr id="4" name="Text 2"/>
          <p:cNvSpPr/>
          <p:nvPr/>
        </p:nvSpPr>
        <p:spPr>
          <a:xfrm>
            <a:off x="793790" y="3875365"/>
            <a:ext cx="6244709" cy="725805"/>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Offers a collection of online games to improve critical thinking skills, including classics such as:</a:t>
            </a:r>
            <a:endParaRPr lang="en-US" sz="1750" dirty="0"/>
          </a:p>
        </p:txBody>
      </p:sp>
      <p:sp>
        <p:nvSpPr>
          <p:cNvPr id="5" name="Text 3"/>
          <p:cNvSpPr/>
          <p:nvPr/>
        </p:nvSpPr>
        <p:spPr>
          <a:xfrm>
            <a:off x="793790" y="4805243"/>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B4A4A"/>
                </a:solidFill>
                <a:latin typeface="Geist" pitchFamily="34" charset="0"/>
                <a:ea typeface="Geist" pitchFamily="34" charset="-122"/>
                <a:cs typeface="Geist" pitchFamily="34" charset="-120"/>
              </a:rPr>
              <a:t>Sudoku</a:t>
            </a:r>
            <a:endParaRPr lang="en-US" sz="1750" dirty="0"/>
          </a:p>
        </p:txBody>
      </p:sp>
      <p:sp>
        <p:nvSpPr>
          <p:cNvPr id="6" name="Text 4"/>
          <p:cNvSpPr/>
          <p:nvPr/>
        </p:nvSpPr>
        <p:spPr>
          <a:xfrm>
            <a:off x="793790" y="5247442"/>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B4A4A"/>
                </a:solidFill>
                <a:latin typeface="Geist" pitchFamily="34" charset="0"/>
                <a:ea typeface="Geist" pitchFamily="34" charset="-122"/>
                <a:cs typeface="Geist" pitchFamily="34" charset="-120"/>
              </a:rPr>
              <a:t>Tangram</a:t>
            </a:r>
            <a:endParaRPr lang="en-US" sz="1750" dirty="0"/>
          </a:p>
        </p:txBody>
      </p:sp>
      <p:sp>
        <p:nvSpPr>
          <p:cNvPr id="7" name="Text 5"/>
          <p:cNvSpPr/>
          <p:nvPr/>
        </p:nvSpPr>
        <p:spPr>
          <a:xfrm>
            <a:off x="793790" y="5689640"/>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B4A4A"/>
                </a:solidFill>
                <a:latin typeface="Geist" pitchFamily="34" charset="0"/>
                <a:ea typeface="Geist" pitchFamily="34" charset="-122"/>
                <a:cs typeface="Geist" pitchFamily="34" charset="-120"/>
              </a:rPr>
              <a:t>Logic puzzles</a:t>
            </a:r>
            <a:endParaRPr lang="en-US" sz="1750" dirty="0"/>
          </a:p>
        </p:txBody>
      </p:sp>
      <p:sp>
        <p:nvSpPr>
          <p:cNvPr id="8" name="Text 6"/>
          <p:cNvSpPr/>
          <p:nvPr/>
        </p:nvSpPr>
        <p:spPr>
          <a:xfrm>
            <a:off x="7599521" y="3294221"/>
            <a:ext cx="2835235" cy="354330"/>
          </a:xfrm>
          <a:prstGeom prst="rect">
            <a:avLst/>
          </a:prstGeom>
          <a:noFill/>
          <a:ln/>
        </p:spPr>
        <p:txBody>
          <a:bodyPr wrap="none" lIns="0" tIns="0" rIns="0" bIns="0" rtlCol="0" anchor="t"/>
          <a:lstStyle/>
          <a:p>
            <a:pPr algn="l" indent="0" marL="0">
              <a:lnSpc>
                <a:spcPts val="2750"/>
              </a:lnSpc>
              <a:buNone/>
            </a:pPr>
            <a:r>
              <a:rPr lang="en-US" sz="2200" b="1" u="sng" dirty="0">
                <a:solidFill>
                  <a:srgbClr val="006747"/>
                </a:solidFill>
                <a:latin typeface="Noto Serif SC Bold" pitchFamily="34" charset="0"/>
                <a:ea typeface="Noto Serif SC Bold" pitchFamily="34" charset="-122"/>
                <a:cs typeface="Noto Serif SC Bold" pitchFamily="34" charset="-120"/>
                <a:hlinkClick r:id="rId2" invalidUrl="" action="" tgtFrame="" tooltip="" history="1" highlightClick="0" endSnd="0">
                  <a:extLst>
                    <a:ext uri="{A12FA001-AC4F-418D-AE19-62706E023703}">
                      <ahyp:hlinkClr xmlns:ahyp="http://schemas.microsoft.com/office/drawing/2018/hyperlinkcolor" val="tx"/>
                    </a:ext>
                  </a:extLst>
                </a:hlinkClick>
              </a:rPr>
              <a:t>Brainstorm</a:t>
            </a:r>
            <a:endParaRPr lang="en-US" sz="2200" dirty="0"/>
          </a:p>
        </p:txBody>
      </p:sp>
      <p:sp>
        <p:nvSpPr>
          <p:cNvPr id="9" name="Text 7"/>
          <p:cNvSpPr/>
          <p:nvPr/>
        </p:nvSpPr>
        <p:spPr>
          <a:xfrm>
            <a:off x="7599521" y="3875365"/>
            <a:ext cx="6244709" cy="362903"/>
          </a:xfrm>
          <a:prstGeom prst="rect">
            <a:avLst/>
          </a:prstGeom>
          <a:noFill/>
          <a:ln/>
        </p:spPr>
        <p:txBody>
          <a:bodyPr wrap="non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A multiplayer game that challenges players to:</a:t>
            </a:r>
            <a:endParaRPr lang="en-US" sz="1750" dirty="0"/>
          </a:p>
        </p:txBody>
      </p:sp>
      <p:sp>
        <p:nvSpPr>
          <p:cNvPr id="10" name="Text 8"/>
          <p:cNvSpPr/>
          <p:nvPr/>
        </p:nvSpPr>
        <p:spPr>
          <a:xfrm>
            <a:off x="7599521" y="4442341"/>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B4A4A"/>
                </a:solidFill>
                <a:latin typeface="Geist" pitchFamily="34" charset="0"/>
                <a:ea typeface="Geist" pitchFamily="34" charset="-122"/>
                <a:cs typeface="Geist" pitchFamily="34" charset="-120"/>
              </a:rPr>
              <a:t>Make decisions based on analytical observation</a:t>
            </a:r>
            <a:endParaRPr lang="en-US" sz="1750" dirty="0"/>
          </a:p>
        </p:txBody>
      </p:sp>
      <p:sp>
        <p:nvSpPr>
          <p:cNvPr id="11" name="Text 9"/>
          <p:cNvSpPr/>
          <p:nvPr/>
        </p:nvSpPr>
        <p:spPr>
          <a:xfrm>
            <a:off x="7599521" y="4884539"/>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B4A4A"/>
                </a:solidFill>
                <a:latin typeface="Geist" pitchFamily="34" charset="0"/>
                <a:ea typeface="Geist" pitchFamily="34" charset="-122"/>
                <a:cs typeface="Geist" pitchFamily="34" charset="-120"/>
              </a:rPr>
              <a:t>Complete tasks ahead of other players</a:t>
            </a:r>
            <a:endParaRPr lang="en-US" sz="1750" dirty="0"/>
          </a:p>
        </p:txBody>
      </p:sp>
      <p:sp>
        <p:nvSpPr>
          <p:cNvPr id="12" name="Text 10"/>
          <p:cNvSpPr/>
          <p:nvPr/>
        </p:nvSpPr>
        <p:spPr>
          <a:xfrm>
            <a:off x="7599521" y="5326737"/>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B4A4A"/>
                </a:solidFill>
                <a:latin typeface="Geist" pitchFamily="34" charset="0"/>
                <a:ea typeface="Geist" pitchFamily="34" charset="-122"/>
                <a:cs typeface="Geist" pitchFamily="34" charset="-120"/>
              </a:rPr>
              <a:t>Push cognitive limits</a:t>
            </a:r>
            <a:endParaRPr lang="en-US" sz="1750" dirty="0"/>
          </a:p>
        </p:txBody>
      </p:sp>
      <p:sp>
        <p:nvSpPr>
          <p:cNvPr id="13" name="Text 11"/>
          <p:cNvSpPr/>
          <p:nvPr/>
        </p:nvSpPr>
        <p:spPr>
          <a:xfrm>
            <a:off x="7599521" y="5768935"/>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B4A4A"/>
                </a:solidFill>
                <a:latin typeface="Geist" pitchFamily="34" charset="0"/>
                <a:ea typeface="Geist" pitchFamily="34" charset="-122"/>
                <a:cs typeface="Geist" pitchFamily="34" charset="-120"/>
              </a:rPr>
              <a:t>Exercise critical thinking skills</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278969"/>
            <a:ext cx="13042821" cy="1417558"/>
          </a:xfrm>
          <a:prstGeom prst="rect">
            <a:avLst/>
          </a:prstGeom>
          <a:noFill/>
          <a:ln/>
        </p:spPr>
        <p:txBody>
          <a:bodyPr wrap="square" lIns="0" tIns="0" rIns="0" bIns="0" rtlCol="0" anchor="t"/>
          <a:lstStyle/>
          <a:p>
            <a:pPr algn="l" indent="0" marL="0">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Conclusion: The Vital Importance of Critical Thinking</a:t>
            </a:r>
            <a:endParaRPr lang="en-US" sz="4450" dirty="0"/>
          </a:p>
        </p:txBody>
      </p:sp>
      <p:sp>
        <p:nvSpPr>
          <p:cNvPr id="3" name="Shape 1"/>
          <p:cNvSpPr/>
          <p:nvPr/>
        </p:nvSpPr>
        <p:spPr>
          <a:xfrm>
            <a:off x="793790" y="3150156"/>
            <a:ext cx="4196358" cy="2819519"/>
          </a:xfrm>
          <a:prstGeom prst="roundRect">
            <a:avLst>
              <a:gd name="adj" fmla="val 7240"/>
            </a:avLst>
          </a:prstGeom>
          <a:solidFill>
            <a:srgbClr val="E5F9F2">
              <a:alpha val="95000"/>
            </a:srgbClr>
          </a:solidFill>
          <a:ln w="30480">
            <a:solidFill>
              <a:srgbClr val="B7D5CA"/>
            </a:solidFill>
            <a:prstDash val="solid"/>
          </a:ln>
        </p:spPr>
      </p:sp>
      <p:sp>
        <p:nvSpPr>
          <p:cNvPr id="4" name="Text 2"/>
          <p:cNvSpPr/>
          <p:nvPr/>
        </p:nvSpPr>
        <p:spPr>
          <a:xfrm>
            <a:off x="1051084" y="3407450"/>
            <a:ext cx="3169206" cy="354330"/>
          </a:xfrm>
          <a:prstGeom prst="rect">
            <a:avLst/>
          </a:prstGeom>
          <a:noFill/>
          <a:ln/>
        </p:spPr>
        <p:txBody>
          <a:bodyPr wrap="none" lIns="0" tIns="0" rIns="0" bIns="0" rtlCol="0" anchor="t"/>
          <a:lstStyle/>
          <a:p>
            <a:pPr algn="l" indent="0" marL="0">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Historical Foundation</a:t>
            </a:r>
            <a:endParaRPr lang="en-US" sz="2200" dirty="0"/>
          </a:p>
        </p:txBody>
      </p:sp>
      <p:sp>
        <p:nvSpPr>
          <p:cNvPr id="5" name="Text 3"/>
          <p:cNvSpPr/>
          <p:nvPr/>
        </p:nvSpPr>
        <p:spPr>
          <a:xfrm>
            <a:off x="1051084" y="3897868"/>
            <a:ext cx="3681770" cy="1814513"/>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Critical thinking has deep historical roots from Socrates to modern cognitive scientists, evolving as a disciplined approach to knowledge and truth.</a:t>
            </a:r>
            <a:endParaRPr lang="en-US" sz="1750" dirty="0"/>
          </a:p>
        </p:txBody>
      </p:sp>
      <p:sp>
        <p:nvSpPr>
          <p:cNvPr id="6" name="Shape 4"/>
          <p:cNvSpPr/>
          <p:nvPr/>
        </p:nvSpPr>
        <p:spPr>
          <a:xfrm>
            <a:off x="5216962" y="3150156"/>
            <a:ext cx="4196358" cy="2819519"/>
          </a:xfrm>
          <a:prstGeom prst="roundRect">
            <a:avLst>
              <a:gd name="adj" fmla="val 7240"/>
            </a:avLst>
          </a:prstGeom>
          <a:solidFill>
            <a:srgbClr val="E5F9F2">
              <a:alpha val="95000"/>
            </a:srgbClr>
          </a:solidFill>
          <a:ln w="30480">
            <a:solidFill>
              <a:srgbClr val="B7D5CA"/>
            </a:solidFill>
            <a:prstDash val="solid"/>
          </a:ln>
        </p:spPr>
      </p:sp>
      <p:sp>
        <p:nvSpPr>
          <p:cNvPr id="7" name="Text 5"/>
          <p:cNvSpPr/>
          <p:nvPr/>
        </p:nvSpPr>
        <p:spPr>
          <a:xfrm>
            <a:off x="5474256" y="3407450"/>
            <a:ext cx="3250883" cy="354330"/>
          </a:xfrm>
          <a:prstGeom prst="rect">
            <a:avLst/>
          </a:prstGeom>
          <a:noFill/>
          <a:ln/>
        </p:spPr>
        <p:txBody>
          <a:bodyPr wrap="none" lIns="0" tIns="0" rIns="0" bIns="0" rtlCol="0" anchor="t"/>
          <a:lstStyle/>
          <a:p>
            <a:pPr algn="l" indent="0" marL="0">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Personal Development</a:t>
            </a:r>
            <a:endParaRPr lang="en-US" sz="2200" dirty="0"/>
          </a:p>
        </p:txBody>
      </p:sp>
      <p:sp>
        <p:nvSpPr>
          <p:cNvPr id="8" name="Text 6"/>
          <p:cNvSpPr/>
          <p:nvPr/>
        </p:nvSpPr>
        <p:spPr>
          <a:xfrm>
            <a:off x="5474256" y="3897868"/>
            <a:ext cx="3681770" cy="1814513"/>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Enhances individual ability to analyze information, evaluate evidence, and form reasoned conclusions in education, business, healthcare, and daily life.</a:t>
            </a:r>
            <a:endParaRPr lang="en-US" sz="1750" dirty="0"/>
          </a:p>
        </p:txBody>
      </p:sp>
      <p:sp>
        <p:nvSpPr>
          <p:cNvPr id="9" name="Shape 7"/>
          <p:cNvSpPr/>
          <p:nvPr/>
        </p:nvSpPr>
        <p:spPr>
          <a:xfrm>
            <a:off x="9640133" y="3150156"/>
            <a:ext cx="4196358" cy="2819519"/>
          </a:xfrm>
          <a:prstGeom prst="roundRect">
            <a:avLst>
              <a:gd name="adj" fmla="val 7240"/>
            </a:avLst>
          </a:prstGeom>
          <a:solidFill>
            <a:srgbClr val="E5F9F2">
              <a:alpha val="95000"/>
            </a:srgbClr>
          </a:solidFill>
          <a:ln w="30480">
            <a:solidFill>
              <a:srgbClr val="B7D5CA"/>
            </a:solidFill>
            <a:prstDash val="solid"/>
          </a:ln>
        </p:spPr>
      </p:sp>
      <p:sp>
        <p:nvSpPr>
          <p:cNvPr id="10" name="Text 8"/>
          <p:cNvSpPr/>
          <p:nvPr/>
        </p:nvSpPr>
        <p:spPr>
          <a:xfrm>
            <a:off x="9897427" y="3407450"/>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Societal Progress</a:t>
            </a:r>
            <a:endParaRPr lang="en-US" sz="2200" dirty="0"/>
          </a:p>
        </p:txBody>
      </p:sp>
      <p:sp>
        <p:nvSpPr>
          <p:cNvPr id="11" name="Text 9"/>
          <p:cNvSpPr/>
          <p:nvPr/>
        </p:nvSpPr>
        <p:spPr>
          <a:xfrm>
            <a:off x="9897427" y="3897868"/>
            <a:ext cx="3681770" cy="1451610"/>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Fosters informed citizenship, enables democratic participation, and promotes meaningful dialogue across diverse perspectives.</a:t>
            </a:r>
            <a:endParaRPr lang="en-US" sz="1750" dirty="0"/>
          </a:p>
        </p:txBody>
      </p:sp>
      <p:sp>
        <p:nvSpPr>
          <p:cNvPr id="12" name="Text 10"/>
          <p:cNvSpPr/>
          <p:nvPr/>
        </p:nvSpPr>
        <p:spPr>
          <a:xfrm>
            <a:off x="793790" y="6224826"/>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By understanding critical thinking's origins and applications, and engaging in exercises designed to foster these skills, individuals can navigate the complexities of modern life and contribute meaningfully to their communities.</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976920"/>
          </a:xfrm>
          <a:prstGeom prst="rect">
            <a:avLst/>
          </a:prstGeom>
        </p:spPr>
      </p:pic>
      <p:sp>
        <p:nvSpPr>
          <p:cNvPr id="3" name="Text 0"/>
          <p:cNvSpPr/>
          <p:nvPr/>
        </p:nvSpPr>
        <p:spPr>
          <a:xfrm>
            <a:off x="793790" y="4589740"/>
            <a:ext cx="7825502" cy="978218"/>
          </a:xfrm>
          <a:prstGeom prst="rect">
            <a:avLst/>
          </a:prstGeom>
          <a:noFill/>
          <a:ln/>
        </p:spPr>
        <p:txBody>
          <a:bodyPr wrap="none" lIns="0" tIns="0" rIns="0" bIns="0" rtlCol="0" anchor="t"/>
          <a:lstStyle/>
          <a:p>
            <a:pPr algn="l" indent="0" marL="0">
              <a:lnSpc>
                <a:spcPts val="7700"/>
              </a:lnSpc>
              <a:buNone/>
            </a:pPr>
            <a:r>
              <a:rPr lang="en-US" sz="6150" b="1" dirty="0">
                <a:solidFill>
                  <a:srgbClr val="006747"/>
                </a:solidFill>
                <a:latin typeface="Noto Serif SC Bold" pitchFamily="34" charset="0"/>
                <a:ea typeface="Noto Serif SC Bold" pitchFamily="34" charset="-122"/>
                <a:cs typeface="Noto Serif SC Bold" pitchFamily="34" charset="-120"/>
              </a:rPr>
              <a:t>Thank You!</a:t>
            </a:r>
            <a:endParaRPr lang="en-US" sz="6150" dirty="0"/>
          </a:p>
        </p:txBody>
      </p:sp>
      <p:sp>
        <p:nvSpPr>
          <p:cNvPr id="4" name="Text 1"/>
          <p:cNvSpPr/>
          <p:nvPr/>
        </p:nvSpPr>
        <p:spPr>
          <a:xfrm>
            <a:off x="793790" y="5908119"/>
            <a:ext cx="4536519" cy="566976"/>
          </a:xfrm>
          <a:prstGeom prst="rect">
            <a:avLst/>
          </a:prstGeom>
          <a:noFill/>
          <a:ln/>
        </p:spPr>
        <p:txBody>
          <a:bodyPr wrap="none" lIns="0" tIns="0" rIns="0" bIns="0" rtlCol="0" anchor="t"/>
          <a:lstStyle/>
          <a:p>
            <a:pPr algn="l" indent="0" marL="0">
              <a:lnSpc>
                <a:spcPts val="4450"/>
              </a:lnSpc>
              <a:buNone/>
            </a:pPr>
            <a:r>
              <a:rPr lang="en-US" sz="3550" b="1" dirty="0">
                <a:solidFill>
                  <a:srgbClr val="006747"/>
                </a:solidFill>
                <a:latin typeface="Noto Serif SC Bold" pitchFamily="34" charset="0"/>
                <a:ea typeface="Noto Serif SC Bold" pitchFamily="34" charset="-122"/>
                <a:cs typeface="Noto Serif SC Bold" pitchFamily="34" charset="-120"/>
              </a:rPr>
              <a:t>Questions?</a:t>
            </a:r>
            <a:endParaRPr lang="en-US" sz="3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80190" y="1792843"/>
            <a:ext cx="7556421" cy="2126337"/>
          </a:xfrm>
          <a:prstGeom prst="rect">
            <a:avLst/>
          </a:prstGeom>
          <a:noFill/>
          <a:ln/>
        </p:spPr>
        <p:txBody>
          <a:bodyPr wrap="square" lIns="0" tIns="0" rIns="0" bIns="0" rtlCol="0" anchor="t"/>
          <a:lstStyle/>
          <a:p>
            <a:pPr algn="l" indent="0" marL="0">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Critical Thinking: The Foundation of Media Literacy</a:t>
            </a:r>
            <a:endParaRPr lang="en-US" sz="4450" dirty="0"/>
          </a:p>
        </p:txBody>
      </p:sp>
      <p:sp>
        <p:nvSpPr>
          <p:cNvPr id="4" name="Text 1"/>
          <p:cNvSpPr/>
          <p:nvPr/>
        </p:nvSpPr>
        <p:spPr>
          <a:xfrm>
            <a:off x="6280190" y="4259342"/>
            <a:ext cx="7556421" cy="2177415"/>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Critical thinking is an essential skill for distinguishing truth in our information-rich society. It involves analyzing information, evaluating evidence, and forming reasoned conclusions—fundamental abilities in both technocratic and democratic societies. This disciplined process requires active engagement with ideas, enabling individuals to think clearly and rationally about what to believe or do.</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584002" y="458867"/>
            <a:ext cx="7860268" cy="521494"/>
          </a:xfrm>
          <a:prstGeom prst="rect">
            <a:avLst/>
          </a:prstGeom>
          <a:noFill/>
          <a:ln/>
        </p:spPr>
        <p:txBody>
          <a:bodyPr wrap="none" lIns="0" tIns="0" rIns="0" bIns="0" rtlCol="0" anchor="t"/>
          <a:lstStyle/>
          <a:p>
            <a:pPr algn="l" indent="0" marL="0">
              <a:lnSpc>
                <a:spcPts val="4100"/>
              </a:lnSpc>
              <a:buNone/>
            </a:pPr>
            <a:r>
              <a:rPr lang="en-US" sz="3250" b="1" dirty="0">
                <a:solidFill>
                  <a:srgbClr val="006747"/>
                </a:solidFill>
                <a:latin typeface="Noto Serif SC Bold" pitchFamily="34" charset="0"/>
                <a:ea typeface="Noto Serif SC Bold" pitchFamily="34" charset="-122"/>
                <a:cs typeface="Noto Serif SC Bold" pitchFamily="34" charset="-120"/>
              </a:rPr>
              <a:t>Origins: Ancient Greece and Socrates</a:t>
            </a:r>
            <a:endParaRPr lang="en-US" sz="3250" dirty="0"/>
          </a:p>
        </p:txBody>
      </p:sp>
      <p:sp>
        <p:nvSpPr>
          <p:cNvPr id="3" name="Text 1"/>
          <p:cNvSpPr/>
          <p:nvPr/>
        </p:nvSpPr>
        <p:spPr>
          <a:xfrm>
            <a:off x="584002" y="1380768"/>
            <a:ext cx="6527721" cy="801172"/>
          </a:xfrm>
          <a:prstGeom prst="rect">
            <a:avLst/>
          </a:prstGeom>
          <a:noFill/>
          <a:ln/>
        </p:spPr>
        <p:txBody>
          <a:bodyPr wrap="square" lIns="0" tIns="0" rIns="0" bIns="0" rtlCol="0" anchor="t"/>
          <a:lstStyle/>
          <a:p>
            <a:pPr algn="l" indent="0" marL="0">
              <a:lnSpc>
                <a:spcPts val="2100"/>
              </a:lnSpc>
              <a:buNone/>
            </a:pPr>
            <a:r>
              <a:rPr lang="en-US" sz="1300" dirty="0">
                <a:solidFill>
                  <a:srgbClr val="4B4A4A"/>
                </a:solidFill>
                <a:latin typeface="Geist" pitchFamily="34" charset="0"/>
                <a:ea typeface="Geist" pitchFamily="34" charset="-122"/>
                <a:cs typeface="Geist" pitchFamily="34" charset="-120"/>
              </a:rPr>
              <a:t>Critical thinking was born in ancient Athens (5th to 3rd century BCE), where philosophers like Socrates, Plato, and Aristotle laid the groundwork for systematic inquiry and rational thought.</a:t>
            </a:r>
            <a:endParaRPr lang="en-US" sz="1300" dirty="0"/>
          </a:p>
        </p:txBody>
      </p:sp>
      <p:sp>
        <p:nvSpPr>
          <p:cNvPr id="4" name="Text 2"/>
          <p:cNvSpPr/>
          <p:nvPr/>
        </p:nvSpPr>
        <p:spPr>
          <a:xfrm>
            <a:off x="584002" y="2332077"/>
            <a:ext cx="6527721" cy="1068229"/>
          </a:xfrm>
          <a:prstGeom prst="rect">
            <a:avLst/>
          </a:prstGeom>
          <a:noFill/>
          <a:ln/>
        </p:spPr>
        <p:txBody>
          <a:bodyPr wrap="square" lIns="0" tIns="0" rIns="0" bIns="0" rtlCol="0" anchor="t"/>
          <a:lstStyle/>
          <a:p>
            <a:pPr algn="l" indent="0" marL="0">
              <a:lnSpc>
                <a:spcPts val="2100"/>
              </a:lnSpc>
              <a:buNone/>
            </a:pPr>
            <a:r>
              <a:rPr lang="en-US" sz="1300" dirty="0">
                <a:solidFill>
                  <a:srgbClr val="4B4A4A"/>
                </a:solidFill>
                <a:latin typeface="Geist" pitchFamily="34" charset="0"/>
                <a:ea typeface="Geist" pitchFamily="34" charset="-122"/>
                <a:cs typeface="Geist" pitchFamily="34" charset="-120"/>
              </a:rPr>
              <a:t>Before Socrates, Greeks sought truths from poets like Homer, believing they were divinely inspired. Socrates revolutionized this approach by claiming truth could be reached through </a:t>
            </a:r>
            <a:pPr algn="l" indent="0" marL="0">
              <a:lnSpc>
                <a:spcPts val="2100"/>
              </a:lnSpc>
              <a:buNone/>
            </a:pPr>
            <a:r>
              <a:rPr lang="en-US" sz="1300" dirty="0">
                <a:solidFill>
                  <a:srgbClr val="007EBD"/>
                </a:solidFill>
                <a:latin typeface="Geist" pitchFamily="34" charset="0"/>
                <a:ea typeface="Geist" pitchFamily="34" charset="-122"/>
                <a:cs typeface="Geist" pitchFamily="34" charset="-120"/>
              </a:rPr>
              <a:t>rational conversation</a:t>
            </a:r>
            <a:pPr algn="l" indent="0" marL="0">
              <a:lnSpc>
                <a:spcPts val="2100"/>
              </a:lnSpc>
              <a:buNone/>
            </a:pPr>
            <a:r>
              <a:rPr lang="en-US" sz="1300" dirty="0">
                <a:solidFill>
                  <a:srgbClr val="4B4A4A"/>
                </a:solidFill>
                <a:latin typeface="Geist" pitchFamily="34" charset="0"/>
                <a:ea typeface="Geist" pitchFamily="34" charset="-122"/>
                <a:cs typeface="Geist" pitchFamily="34" charset="-120"/>
              </a:rPr>
              <a:t>, gradually narrowing subjects to their essential notion.</a:t>
            </a:r>
            <a:endParaRPr lang="en-US" sz="1300" dirty="0"/>
          </a:p>
        </p:txBody>
      </p:sp>
      <p:pic>
        <p:nvPicPr>
          <p:cNvPr id="5" name="Image 0" descr="preencoded.png">    </p:cNvPr>
          <p:cNvPicPr>
            <a:picLocks noChangeAspect="1"/>
          </p:cNvPicPr>
          <p:nvPr/>
        </p:nvPicPr>
        <p:blipFill>
          <a:blip r:embed="rId1"/>
          <a:stretch>
            <a:fillRect/>
          </a:stretch>
        </p:blipFill>
        <p:spPr>
          <a:xfrm>
            <a:off x="7526298" y="1418273"/>
            <a:ext cx="4282440" cy="5737860"/>
          </a:xfrm>
          <a:prstGeom prst="rect">
            <a:avLst/>
          </a:prstGeom>
        </p:spPr>
      </p:pic>
      <p:sp>
        <p:nvSpPr>
          <p:cNvPr id="6" name="Text 3"/>
          <p:cNvSpPr/>
          <p:nvPr/>
        </p:nvSpPr>
        <p:spPr>
          <a:xfrm>
            <a:off x="7526298" y="7343775"/>
            <a:ext cx="6527721" cy="801172"/>
          </a:xfrm>
          <a:prstGeom prst="rect">
            <a:avLst/>
          </a:prstGeom>
          <a:noFill/>
          <a:ln/>
        </p:spPr>
        <p:txBody>
          <a:bodyPr wrap="square" lIns="0" tIns="0" rIns="0" bIns="0" rtlCol="0" anchor="t"/>
          <a:lstStyle/>
          <a:p>
            <a:pPr algn="l" indent="0" marL="0">
              <a:lnSpc>
                <a:spcPts val="2100"/>
              </a:lnSpc>
              <a:buNone/>
            </a:pPr>
            <a:r>
              <a:rPr lang="en-US" sz="1300" dirty="0">
                <a:solidFill>
                  <a:srgbClr val="4B4A4A"/>
                </a:solidFill>
                <a:latin typeface="Geist" pitchFamily="34" charset="0"/>
                <a:ea typeface="Geist" pitchFamily="34" charset="-122"/>
                <a:cs typeface="Geist" pitchFamily="34" charset="-120"/>
              </a:rPr>
              <a:t>Socrates developed the "midwife method," believing truth was already in a person's mind and needed only to be extracted. This Socratic Method uses cooperative dialogue to stimulate deeper thought through questioning assumptions.</a:t>
            </a:r>
            <a:endParaRPr lang="en-US" sz="13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11279" y="560308"/>
            <a:ext cx="7697629" cy="634960"/>
          </a:xfrm>
          <a:prstGeom prst="rect">
            <a:avLst/>
          </a:prstGeom>
          <a:noFill/>
          <a:ln/>
        </p:spPr>
        <p:txBody>
          <a:bodyPr wrap="none" lIns="0" tIns="0" rIns="0" bIns="0" rtlCol="0" anchor="t"/>
          <a:lstStyle/>
          <a:p>
            <a:pPr algn="l" indent="0" marL="0">
              <a:lnSpc>
                <a:spcPts val="5000"/>
              </a:lnSpc>
              <a:buNone/>
            </a:pPr>
            <a:r>
              <a:rPr lang="en-US" sz="4000" b="1" dirty="0">
                <a:solidFill>
                  <a:srgbClr val="006747"/>
                </a:solidFill>
                <a:latin typeface="Noto Serif SC Bold" pitchFamily="34" charset="0"/>
                <a:ea typeface="Noto Serif SC Bold" pitchFamily="34" charset="-122"/>
                <a:cs typeface="Noto Serif SC Bold" pitchFamily="34" charset="-120"/>
              </a:rPr>
              <a:t>Evolution of Critical Thinking</a:t>
            </a:r>
            <a:endParaRPr lang="en-US" sz="4000" dirty="0"/>
          </a:p>
        </p:txBody>
      </p:sp>
      <p:sp>
        <p:nvSpPr>
          <p:cNvPr id="3" name="Shape 1"/>
          <p:cNvSpPr/>
          <p:nvPr/>
        </p:nvSpPr>
        <p:spPr>
          <a:xfrm>
            <a:off x="7303770" y="1601629"/>
            <a:ext cx="22860" cy="6067663"/>
          </a:xfrm>
          <a:prstGeom prst="roundRect">
            <a:avLst>
              <a:gd name="adj" fmla="val 800148"/>
            </a:avLst>
          </a:prstGeom>
          <a:solidFill>
            <a:srgbClr val="B7D5CA"/>
          </a:solidFill>
          <a:ln/>
        </p:spPr>
      </p:sp>
      <p:sp>
        <p:nvSpPr>
          <p:cNvPr id="4" name="Shape 2"/>
          <p:cNvSpPr/>
          <p:nvPr/>
        </p:nvSpPr>
        <p:spPr>
          <a:xfrm>
            <a:off x="6499860" y="1818799"/>
            <a:ext cx="609600" cy="22860"/>
          </a:xfrm>
          <a:prstGeom prst="roundRect">
            <a:avLst>
              <a:gd name="adj" fmla="val 800148"/>
            </a:avLst>
          </a:prstGeom>
          <a:solidFill>
            <a:srgbClr val="B7D5CA"/>
          </a:solidFill>
          <a:ln/>
        </p:spPr>
      </p:sp>
      <p:sp>
        <p:nvSpPr>
          <p:cNvPr id="5" name="Shape 3"/>
          <p:cNvSpPr/>
          <p:nvPr/>
        </p:nvSpPr>
        <p:spPr>
          <a:xfrm>
            <a:off x="7086600" y="1601629"/>
            <a:ext cx="457200" cy="457200"/>
          </a:xfrm>
          <a:prstGeom prst="roundRect">
            <a:avLst>
              <a:gd name="adj" fmla="val 40007"/>
            </a:avLst>
          </a:prstGeom>
          <a:solidFill>
            <a:srgbClr val="D1EFE4"/>
          </a:solidFill>
          <a:ln w="7620">
            <a:solidFill>
              <a:srgbClr val="B7D5CA"/>
            </a:solidFill>
            <a:prstDash val="solid"/>
          </a:ln>
        </p:spPr>
      </p:sp>
      <p:sp>
        <p:nvSpPr>
          <p:cNvPr id="6" name="Text 4"/>
          <p:cNvSpPr/>
          <p:nvPr/>
        </p:nvSpPr>
        <p:spPr>
          <a:xfrm>
            <a:off x="7162800" y="1639729"/>
            <a:ext cx="304800" cy="381000"/>
          </a:xfrm>
          <a:prstGeom prst="rect">
            <a:avLst/>
          </a:prstGeom>
          <a:noFill/>
          <a:ln/>
        </p:spPr>
        <p:txBody>
          <a:bodyPr wrap="none" lIns="0" tIns="0" rIns="0" bIns="0" rtlCol="0" anchor="t"/>
          <a:lstStyle/>
          <a:p>
            <a:pPr algn="ctr" indent="0" marL="0">
              <a:lnSpc>
                <a:spcPts val="2400"/>
              </a:lnSpc>
              <a:buNone/>
            </a:pPr>
            <a:r>
              <a:rPr lang="en-US" sz="2400" b="1" dirty="0">
                <a:solidFill>
                  <a:srgbClr val="4B4A4A"/>
                </a:solidFill>
                <a:latin typeface="Noto Serif SC Bold" pitchFamily="34" charset="0"/>
                <a:ea typeface="Noto Serif SC Bold" pitchFamily="34" charset="-122"/>
                <a:cs typeface="Noto Serif SC Bold" pitchFamily="34" charset="-120"/>
              </a:rPr>
              <a:t>1</a:t>
            </a:r>
            <a:endParaRPr lang="en-US" sz="2400" dirty="0"/>
          </a:p>
        </p:txBody>
      </p:sp>
      <p:sp>
        <p:nvSpPr>
          <p:cNvPr id="7" name="Text 5"/>
          <p:cNvSpPr/>
          <p:nvPr/>
        </p:nvSpPr>
        <p:spPr>
          <a:xfrm>
            <a:off x="3758684" y="1671399"/>
            <a:ext cx="2540437" cy="317540"/>
          </a:xfrm>
          <a:prstGeom prst="rect">
            <a:avLst/>
          </a:prstGeom>
          <a:noFill/>
          <a:ln/>
        </p:spPr>
        <p:txBody>
          <a:bodyPr wrap="none" lIns="0" tIns="0" rIns="0" bIns="0" rtlCol="0" anchor="t"/>
          <a:lstStyle/>
          <a:p>
            <a:pPr algn="r" indent="0" marL="0">
              <a:lnSpc>
                <a:spcPts val="2500"/>
              </a:lnSpc>
              <a:buNone/>
            </a:pPr>
            <a:r>
              <a:rPr lang="en-US" sz="2000" b="1" dirty="0">
                <a:solidFill>
                  <a:srgbClr val="4B4A4A"/>
                </a:solidFill>
                <a:latin typeface="Noto Serif SC Bold" pitchFamily="34" charset="0"/>
                <a:ea typeface="Noto Serif SC Bold" pitchFamily="34" charset="-122"/>
                <a:cs typeface="Noto Serif SC Bold" pitchFamily="34" charset="-120"/>
              </a:rPr>
              <a:t>Ancient Greece</a:t>
            </a:r>
            <a:endParaRPr lang="en-US" sz="2000" dirty="0"/>
          </a:p>
        </p:txBody>
      </p:sp>
      <p:sp>
        <p:nvSpPr>
          <p:cNvPr id="8" name="Text 6"/>
          <p:cNvSpPr/>
          <p:nvPr/>
        </p:nvSpPr>
        <p:spPr>
          <a:xfrm>
            <a:off x="711279" y="2110859"/>
            <a:ext cx="5587841" cy="650319"/>
          </a:xfrm>
          <a:prstGeom prst="rect">
            <a:avLst/>
          </a:prstGeom>
          <a:noFill/>
          <a:ln/>
        </p:spPr>
        <p:txBody>
          <a:bodyPr wrap="square" lIns="0" tIns="0" rIns="0" bIns="0" rtlCol="0" anchor="t"/>
          <a:lstStyle/>
          <a:p>
            <a:pPr algn="r" indent="0" marL="0">
              <a:lnSpc>
                <a:spcPts val="2550"/>
              </a:lnSpc>
              <a:buNone/>
            </a:pPr>
            <a:r>
              <a:rPr lang="en-US" sz="1600" dirty="0">
                <a:solidFill>
                  <a:srgbClr val="4B4A4A"/>
                </a:solidFill>
                <a:latin typeface="Geist" pitchFamily="34" charset="0"/>
                <a:ea typeface="Geist" pitchFamily="34" charset="-122"/>
                <a:cs typeface="Geist" pitchFamily="34" charset="-120"/>
              </a:rPr>
              <a:t>Socrates, Plato, and Aristotle established foundations of systematic inquiry</a:t>
            </a:r>
            <a:endParaRPr lang="en-US" sz="1600" dirty="0"/>
          </a:p>
        </p:txBody>
      </p:sp>
      <p:sp>
        <p:nvSpPr>
          <p:cNvPr id="9" name="Shape 7"/>
          <p:cNvSpPr/>
          <p:nvPr/>
        </p:nvSpPr>
        <p:spPr>
          <a:xfrm>
            <a:off x="7520940" y="3037999"/>
            <a:ext cx="609600" cy="22860"/>
          </a:xfrm>
          <a:prstGeom prst="roundRect">
            <a:avLst>
              <a:gd name="adj" fmla="val 800148"/>
            </a:avLst>
          </a:prstGeom>
          <a:solidFill>
            <a:srgbClr val="B7D5CA"/>
          </a:solidFill>
          <a:ln/>
        </p:spPr>
      </p:sp>
      <p:sp>
        <p:nvSpPr>
          <p:cNvPr id="10" name="Shape 8"/>
          <p:cNvSpPr/>
          <p:nvPr/>
        </p:nvSpPr>
        <p:spPr>
          <a:xfrm>
            <a:off x="7086600" y="2820829"/>
            <a:ext cx="457200" cy="457200"/>
          </a:xfrm>
          <a:prstGeom prst="roundRect">
            <a:avLst>
              <a:gd name="adj" fmla="val 40007"/>
            </a:avLst>
          </a:prstGeom>
          <a:solidFill>
            <a:srgbClr val="D1EFE4"/>
          </a:solidFill>
          <a:ln w="7620">
            <a:solidFill>
              <a:srgbClr val="B7D5CA"/>
            </a:solidFill>
            <a:prstDash val="solid"/>
          </a:ln>
        </p:spPr>
      </p:sp>
      <p:sp>
        <p:nvSpPr>
          <p:cNvPr id="11" name="Text 9"/>
          <p:cNvSpPr/>
          <p:nvPr/>
        </p:nvSpPr>
        <p:spPr>
          <a:xfrm>
            <a:off x="7162800" y="2858929"/>
            <a:ext cx="304800" cy="381000"/>
          </a:xfrm>
          <a:prstGeom prst="rect">
            <a:avLst/>
          </a:prstGeom>
          <a:noFill/>
          <a:ln/>
        </p:spPr>
        <p:txBody>
          <a:bodyPr wrap="none" lIns="0" tIns="0" rIns="0" bIns="0" rtlCol="0" anchor="t"/>
          <a:lstStyle/>
          <a:p>
            <a:pPr algn="ctr" indent="0" marL="0">
              <a:lnSpc>
                <a:spcPts val="2400"/>
              </a:lnSpc>
              <a:buNone/>
            </a:pPr>
            <a:r>
              <a:rPr lang="en-US" sz="2400" b="1" dirty="0">
                <a:solidFill>
                  <a:srgbClr val="4B4A4A"/>
                </a:solidFill>
                <a:latin typeface="Noto Serif SC Bold" pitchFamily="34" charset="0"/>
                <a:ea typeface="Noto Serif SC Bold" pitchFamily="34" charset="-122"/>
                <a:cs typeface="Noto Serif SC Bold" pitchFamily="34" charset="-120"/>
              </a:rPr>
              <a:t>2</a:t>
            </a:r>
            <a:endParaRPr lang="en-US" sz="2400" dirty="0"/>
          </a:p>
        </p:txBody>
      </p:sp>
      <p:sp>
        <p:nvSpPr>
          <p:cNvPr id="12" name="Text 10"/>
          <p:cNvSpPr/>
          <p:nvPr/>
        </p:nvSpPr>
        <p:spPr>
          <a:xfrm>
            <a:off x="8331279" y="2890599"/>
            <a:ext cx="2540437" cy="317540"/>
          </a:xfrm>
          <a:prstGeom prst="rect">
            <a:avLst/>
          </a:prstGeom>
          <a:noFill/>
          <a:ln/>
        </p:spPr>
        <p:txBody>
          <a:bodyPr wrap="none" lIns="0" tIns="0" rIns="0" bIns="0" rtlCol="0" anchor="t"/>
          <a:lstStyle/>
          <a:p>
            <a:pPr algn="l" indent="0" marL="0">
              <a:lnSpc>
                <a:spcPts val="2500"/>
              </a:lnSpc>
              <a:buNone/>
            </a:pPr>
            <a:r>
              <a:rPr lang="en-US" sz="2000" b="1" dirty="0">
                <a:solidFill>
                  <a:srgbClr val="4B4A4A"/>
                </a:solidFill>
                <a:latin typeface="Noto Serif SC Bold" pitchFamily="34" charset="0"/>
                <a:ea typeface="Noto Serif SC Bold" pitchFamily="34" charset="-122"/>
                <a:cs typeface="Noto Serif SC Bold" pitchFamily="34" charset="-120"/>
              </a:rPr>
              <a:t>Renaissance</a:t>
            </a:r>
            <a:endParaRPr lang="en-US" sz="2000" dirty="0"/>
          </a:p>
        </p:txBody>
      </p:sp>
      <p:sp>
        <p:nvSpPr>
          <p:cNvPr id="13" name="Text 11"/>
          <p:cNvSpPr/>
          <p:nvPr/>
        </p:nvSpPr>
        <p:spPr>
          <a:xfrm>
            <a:off x="8331279" y="3330059"/>
            <a:ext cx="5587841" cy="650319"/>
          </a:xfrm>
          <a:prstGeom prst="rect">
            <a:avLst/>
          </a:prstGeom>
          <a:noFill/>
          <a:ln/>
        </p:spPr>
        <p:txBody>
          <a:bodyPr wrap="square" lIns="0" tIns="0" rIns="0" bIns="0" rtlCol="0" anchor="t"/>
          <a:lstStyle/>
          <a:p>
            <a:pPr algn="l" indent="0" marL="0">
              <a:lnSpc>
                <a:spcPts val="2550"/>
              </a:lnSpc>
              <a:buNone/>
            </a:pPr>
            <a:r>
              <a:rPr lang="en-US" sz="1600" dirty="0">
                <a:solidFill>
                  <a:srgbClr val="4B4A4A"/>
                </a:solidFill>
                <a:latin typeface="Geist" pitchFamily="34" charset="0"/>
                <a:ea typeface="Geist" pitchFamily="34" charset="-122"/>
                <a:cs typeface="Geist" pitchFamily="34" charset="-120"/>
              </a:rPr>
              <a:t>Humanism fostered development with thinkers like Descartes and Locke introducing skepticism and empiricism</a:t>
            </a:r>
            <a:endParaRPr lang="en-US" sz="1600" dirty="0"/>
          </a:p>
        </p:txBody>
      </p:sp>
      <p:sp>
        <p:nvSpPr>
          <p:cNvPr id="14" name="Shape 12"/>
          <p:cNvSpPr/>
          <p:nvPr/>
        </p:nvSpPr>
        <p:spPr>
          <a:xfrm>
            <a:off x="6499860" y="4088963"/>
            <a:ext cx="609600" cy="22860"/>
          </a:xfrm>
          <a:prstGeom prst="roundRect">
            <a:avLst>
              <a:gd name="adj" fmla="val 800148"/>
            </a:avLst>
          </a:prstGeom>
          <a:solidFill>
            <a:srgbClr val="B7D5CA"/>
          </a:solidFill>
          <a:ln/>
        </p:spPr>
      </p:sp>
      <p:sp>
        <p:nvSpPr>
          <p:cNvPr id="15" name="Shape 13"/>
          <p:cNvSpPr/>
          <p:nvPr/>
        </p:nvSpPr>
        <p:spPr>
          <a:xfrm>
            <a:off x="7086600" y="3871793"/>
            <a:ext cx="457200" cy="457200"/>
          </a:xfrm>
          <a:prstGeom prst="roundRect">
            <a:avLst>
              <a:gd name="adj" fmla="val 40007"/>
            </a:avLst>
          </a:prstGeom>
          <a:solidFill>
            <a:srgbClr val="D1EFE4"/>
          </a:solidFill>
          <a:ln w="7620">
            <a:solidFill>
              <a:srgbClr val="B7D5CA"/>
            </a:solidFill>
            <a:prstDash val="solid"/>
          </a:ln>
        </p:spPr>
      </p:sp>
      <p:sp>
        <p:nvSpPr>
          <p:cNvPr id="16" name="Text 14"/>
          <p:cNvSpPr/>
          <p:nvPr/>
        </p:nvSpPr>
        <p:spPr>
          <a:xfrm>
            <a:off x="7162800" y="3909893"/>
            <a:ext cx="304800" cy="381000"/>
          </a:xfrm>
          <a:prstGeom prst="rect">
            <a:avLst/>
          </a:prstGeom>
          <a:noFill/>
          <a:ln/>
        </p:spPr>
        <p:txBody>
          <a:bodyPr wrap="none" lIns="0" tIns="0" rIns="0" bIns="0" rtlCol="0" anchor="t"/>
          <a:lstStyle/>
          <a:p>
            <a:pPr algn="ctr" indent="0" marL="0">
              <a:lnSpc>
                <a:spcPts val="2400"/>
              </a:lnSpc>
              <a:buNone/>
            </a:pPr>
            <a:r>
              <a:rPr lang="en-US" sz="2400" b="1" dirty="0">
                <a:solidFill>
                  <a:srgbClr val="4B4A4A"/>
                </a:solidFill>
                <a:latin typeface="Noto Serif SC Bold" pitchFamily="34" charset="0"/>
                <a:ea typeface="Noto Serif SC Bold" pitchFamily="34" charset="-122"/>
                <a:cs typeface="Noto Serif SC Bold" pitchFamily="34" charset="-120"/>
              </a:rPr>
              <a:t>3</a:t>
            </a:r>
            <a:endParaRPr lang="en-US" sz="2400" dirty="0"/>
          </a:p>
        </p:txBody>
      </p:sp>
      <p:sp>
        <p:nvSpPr>
          <p:cNvPr id="17" name="Text 15"/>
          <p:cNvSpPr/>
          <p:nvPr/>
        </p:nvSpPr>
        <p:spPr>
          <a:xfrm>
            <a:off x="3758684" y="3941564"/>
            <a:ext cx="2540437" cy="317540"/>
          </a:xfrm>
          <a:prstGeom prst="rect">
            <a:avLst/>
          </a:prstGeom>
          <a:noFill/>
          <a:ln/>
        </p:spPr>
        <p:txBody>
          <a:bodyPr wrap="none" lIns="0" tIns="0" rIns="0" bIns="0" rtlCol="0" anchor="t"/>
          <a:lstStyle/>
          <a:p>
            <a:pPr algn="r" indent="0" marL="0">
              <a:lnSpc>
                <a:spcPts val="2500"/>
              </a:lnSpc>
              <a:buNone/>
            </a:pPr>
            <a:r>
              <a:rPr lang="en-US" sz="2000" b="1" dirty="0">
                <a:solidFill>
                  <a:srgbClr val="4B4A4A"/>
                </a:solidFill>
                <a:latin typeface="Noto Serif SC Bold" pitchFamily="34" charset="0"/>
                <a:ea typeface="Noto Serif SC Bold" pitchFamily="34" charset="-122"/>
                <a:cs typeface="Noto Serif SC Bold" pitchFamily="34" charset="-120"/>
              </a:rPr>
              <a:t>Enlightenment</a:t>
            </a:r>
            <a:endParaRPr lang="en-US" sz="2000" dirty="0"/>
          </a:p>
        </p:txBody>
      </p:sp>
      <p:sp>
        <p:nvSpPr>
          <p:cNvPr id="18" name="Text 16"/>
          <p:cNvSpPr/>
          <p:nvPr/>
        </p:nvSpPr>
        <p:spPr>
          <a:xfrm>
            <a:off x="711279" y="4381024"/>
            <a:ext cx="5587841" cy="650319"/>
          </a:xfrm>
          <a:prstGeom prst="rect">
            <a:avLst/>
          </a:prstGeom>
          <a:noFill/>
          <a:ln/>
        </p:spPr>
        <p:txBody>
          <a:bodyPr wrap="square" lIns="0" tIns="0" rIns="0" bIns="0" rtlCol="0" anchor="t"/>
          <a:lstStyle/>
          <a:p>
            <a:pPr algn="r" indent="0" marL="0">
              <a:lnSpc>
                <a:spcPts val="2550"/>
              </a:lnSpc>
              <a:buNone/>
            </a:pPr>
            <a:r>
              <a:rPr lang="en-US" sz="1600" dirty="0">
                <a:solidFill>
                  <a:srgbClr val="4B4A4A"/>
                </a:solidFill>
                <a:latin typeface="Geist" pitchFamily="34" charset="0"/>
                <a:ea typeface="Geist" pitchFamily="34" charset="-122"/>
                <a:cs typeface="Geist" pitchFamily="34" charset="-120"/>
              </a:rPr>
              <a:t>Emergence of rationalism and scientific inquiry promoted critical thinking as knowledge foundation</a:t>
            </a:r>
            <a:endParaRPr lang="en-US" sz="1600" dirty="0"/>
          </a:p>
        </p:txBody>
      </p:sp>
      <p:sp>
        <p:nvSpPr>
          <p:cNvPr id="19" name="Shape 17"/>
          <p:cNvSpPr/>
          <p:nvPr/>
        </p:nvSpPr>
        <p:spPr>
          <a:xfrm>
            <a:off x="7520940" y="5139928"/>
            <a:ext cx="609600" cy="22860"/>
          </a:xfrm>
          <a:prstGeom prst="roundRect">
            <a:avLst>
              <a:gd name="adj" fmla="val 800148"/>
            </a:avLst>
          </a:prstGeom>
          <a:solidFill>
            <a:srgbClr val="B7D5CA"/>
          </a:solidFill>
          <a:ln/>
        </p:spPr>
      </p:sp>
      <p:sp>
        <p:nvSpPr>
          <p:cNvPr id="20" name="Shape 18"/>
          <p:cNvSpPr/>
          <p:nvPr/>
        </p:nvSpPr>
        <p:spPr>
          <a:xfrm>
            <a:off x="7086600" y="4922758"/>
            <a:ext cx="457200" cy="457200"/>
          </a:xfrm>
          <a:prstGeom prst="roundRect">
            <a:avLst>
              <a:gd name="adj" fmla="val 40007"/>
            </a:avLst>
          </a:prstGeom>
          <a:solidFill>
            <a:srgbClr val="D1EFE4"/>
          </a:solidFill>
          <a:ln w="7620">
            <a:solidFill>
              <a:srgbClr val="B7D5CA"/>
            </a:solidFill>
            <a:prstDash val="solid"/>
          </a:ln>
        </p:spPr>
      </p:sp>
      <p:sp>
        <p:nvSpPr>
          <p:cNvPr id="21" name="Text 19"/>
          <p:cNvSpPr/>
          <p:nvPr/>
        </p:nvSpPr>
        <p:spPr>
          <a:xfrm>
            <a:off x="7162800" y="4960858"/>
            <a:ext cx="304800" cy="381000"/>
          </a:xfrm>
          <a:prstGeom prst="rect">
            <a:avLst/>
          </a:prstGeom>
          <a:noFill/>
          <a:ln/>
        </p:spPr>
        <p:txBody>
          <a:bodyPr wrap="none" lIns="0" tIns="0" rIns="0" bIns="0" rtlCol="0" anchor="t"/>
          <a:lstStyle/>
          <a:p>
            <a:pPr algn="ctr" indent="0" marL="0">
              <a:lnSpc>
                <a:spcPts val="2400"/>
              </a:lnSpc>
              <a:buNone/>
            </a:pPr>
            <a:r>
              <a:rPr lang="en-US" sz="2400" b="1" dirty="0">
                <a:solidFill>
                  <a:srgbClr val="4B4A4A"/>
                </a:solidFill>
                <a:latin typeface="Noto Serif SC Bold" pitchFamily="34" charset="0"/>
                <a:ea typeface="Noto Serif SC Bold" pitchFamily="34" charset="-122"/>
                <a:cs typeface="Noto Serif SC Bold" pitchFamily="34" charset="-120"/>
              </a:rPr>
              <a:t>4</a:t>
            </a:r>
            <a:endParaRPr lang="en-US" sz="2400" dirty="0"/>
          </a:p>
        </p:txBody>
      </p:sp>
      <p:sp>
        <p:nvSpPr>
          <p:cNvPr id="22" name="Text 20"/>
          <p:cNvSpPr/>
          <p:nvPr/>
        </p:nvSpPr>
        <p:spPr>
          <a:xfrm>
            <a:off x="8331279" y="4992529"/>
            <a:ext cx="2540437" cy="317540"/>
          </a:xfrm>
          <a:prstGeom prst="rect">
            <a:avLst/>
          </a:prstGeom>
          <a:noFill/>
          <a:ln/>
        </p:spPr>
        <p:txBody>
          <a:bodyPr wrap="none" lIns="0" tIns="0" rIns="0" bIns="0" rtlCol="0" anchor="t"/>
          <a:lstStyle/>
          <a:p>
            <a:pPr algn="l" indent="0" marL="0">
              <a:lnSpc>
                <a:spcPts val="2500"/>
              </a:lnSpc>
              <a:buNone/>
            </a:pPr>
            <a:r>
              <a:rPr lang="en-US" sz="2000" b="1" dirty="0">
                <a:solidFill>
                  <a:srgbClr val="4B4A4A"/>
                </a:solidFill>
                <a:latin typeface="Noto Serif SC Bold" pitchFamily="34" charset="0"/>
                <a:ea typeface="Noto Serif SC Bold" pitchFamily="34" charset="-122"/>
                <a:cs typeface="Noto Serif SC Bold" pitchFamily="34" charset="-120"/>
              </a:rPr>
              <a:t>20th Century</a:t>
            </a:r>
            <a:endParaRPr lang="en-US" sz="2000" dirty="0"/>
          </a:p>
        </p:txBody>
      </p:sp>
      <p:sp>
        <p:nvSpPr>
          <p:cNvPr id="23" name="Text 21"/>
          <p:cNvSpPr/>
          <p:nvPr/>
        </p:nvSpPr>
        <p:spPr>
          <a:xfrm>
            <a:off x="8331279" y="5431988"/>
            <a:ext cx="5587841" cy="650319"/>
          </a:xfrm>
          <a:prstGeom prst="rect">
            <a:avLst/>
          </a:prstGeom>
          <a:noFill/>
          <a:ln/>
        </p:spPr>
        <p:txBody>
          <a:bodyPr wrap="square" lIns="0" tIns="0" rIns="0" bIns="0" rtlCol="0" anchor="t"/>
          <a:lstStyle/>
          <a:p>
            <a:pPr algn="l" indent="0" marL="0">
              <a:lnSpc>
                <a:spcPts val="2550"/>
              </a:lnSpc>
              <a:buNone/>
            </a:pPr>
            <a:r>
              <a:rPr lang="en-US" sz="1600" dirty="0">
                <a:solidFill>
                  <a:srgbClr val="4B4A4A"/>
                </a:solidFill>
                <a:latin typeface="Geist" pitchFamily="34" charset="0"/>
                <a:ea typeface="Geist" pitchFamily="34" charset="-122"/>
                <a:cs typeface="Geist" pitchFamily="34" charset="-120"/>
              </a:rPr>
              <a:t>John Dewey advocated for experiential education and reflective thinking for citizenship</a:t>
            </a:r>
            <a:endParaRPr lang="en-US" sz="1600" dirty="0"/>
          </a:p>
        </p:txBody>
      </p:sp>
      <p:sp>
        <p:nvSpPr>
          <p:cNvPr id="24" name="Shape 22"/>
          <p:cNvSpPr/>
          <p:nvPr/>
        </p:nvSpPr>
        <p:spPr>
          <a:xfrm>
            <a:off x="6499860" y="6190893"/>
            <a:ext cx="609600" cy="22860"/>
          </a:xfrm>
          <a:prstGeom prst="roundRect">
            <a:avLst>
              <a:gd name="adj" fmla="val 800148"/>
            </a:avLst>
          </a:prstGeom>
          <a:solidFill>
            <a:srgbClr val="B7D5CA"/>
          </a:solidFill>
          <a:ln/>
        </p:spPr>
      </p:sp>
      <p:sp>
        <p:nvSpPr>
          <p:cNvPr id="25" name="Shape 23"/>
          <p:cNvSpPr/>
          <p:nvPr/>
        </p:nvSpPr>
        <p:spPr>
          <a:xfrm>
            <a:off x="7086600" y="5973723"/>
            <a:ext cx="457200" cy="457200"/>
          </a:xfrm>
          <a:prstGeom prst="roundRect">
            <a:avLst>
              <a:gd name="adj" fmla="val 40007"/>
            </a:avLst>
          </a:prstGeom>
          <a:solidFill>
            <a:srgbClr val="D1EFE4"/>
          </a:solidFill>
          <a:ln w="7620">
            <a:solidFill>
              <a:srgbClr val="B7D5CA"/>
            </a:solidFill>
            <a:prstDash val="solid"/>
          </a:ln>
        </p:spPr>
      </p:sp>
      <p:sp>
        <p:nvSpPr>
          <p:cNvPr id="26" name="Text 24"/>
          <p:cNvSpPr/>
          <p:nvPr/>
        </p:nvSpPr>
        <p:spPr>
          <a:xfrm>
            <a:off x="7162800" y="6011823"/>
            <a:ext cx="304800" cy="381000"/>
          </a:xfrm>
          <a:prstGeom prst="rect">
            <a:avLst/>
          </a:prstGeom>
          <a:noFill/>
          <a:ln/>
        </p:spPr>
        <p:txBody>
          <a:bodyPr wrap="none" lIns="0" tIns="0" rIns="0" bIns="0" rtlCol="0" anchor="t"/>
          <a:lstStyle/>
          <a:p>
            <a:pPr algn="ctr" indent="0" marL="0">
              <a:lnSpc>
                <a:spcPts val="2400"/>
              </a:lnSpc>
              <a:buNone/>
            </a:pPr>
            <a:r>
              <a:rPr lang="en-US" sz="2400" b="1" dirty="0">
                <a:solidFill>
                  <a:srgbClr val="4B4A4A"/>
                </a:solidFill>
                <a:latin typeface="Noto Serif SC Bold" pitchFamily="34" charset="0"/>
                <a:ea typeface="Noto Serif SC Bold" pitchFamily="34" charset="-122"/>
                <a:cs typeface="Noto Serif SC Bold" pitchFamily="34" charset="-120"/>
              </a:rPr>
              <a:t>5</a:t>
            </a:r>
            <a:endParaRPr lang="en-US" sz="2400" dirty="0"/>
          </a:p>
        </p:txBody>
      </p:sp>
      <p:sp>
        <p:nvSpPr>
          <p:cNvPr id="27" name="Text 25"/>
          <p:cNvSpPr/>
          <p:nvPr/>
        </p:nvSpPr>
        <p:spPr>
          <a:xfrm>
            <a:off x="3758684" y="6043493"/>
            <a:ext cx="2540437" cy="317540"/>
          </a:xfrm>
          <a:prstGeom prst="rect">
            <a:avLst/>
          </a:prstGeom>
          <a:noFill/>
          <a:ln/>
        </p:spPr>
        <p:txBody>
          <a:bodyPr wrap="none" lIns="0" tIns="0" rIns="0" bIns="0" rtlCol="0" anchor="t"/>
          <a:lstStyle/>
          <a:p>
            <a:pPr algn="r" indent="0" marL="0">
              <a:lnSpc>
                <a:spcPts val="2500"/>
              </a:lnSpc>
              <a:buNone/>
            </a:pPr>
            <a:r>
              <a:rPr lang="en-US" sz="2000" b="1" dirty="0">
                <a:solidFill>
                  <a:srgbClr val="4B4A4A"/>
                </a:solidFill>
                <a:latin typeface="Noto Serif SC Bold" pitchFamily="34" charset="0"/>
                <a:ea typeface="Noto Serif SC Bold" pitchFamily="34" charset="-122"/>
                <a:cs typeface="Noto Serif SC Bold" pitchFamily="34" charset="-120"/>
              </a:rPr>
              <a:t>Modern Era</a:t>
            </a:r>
            <a:endParaRPr lang="en-US" sz="2000" dirty="0"/>
          </a:p>
        </p:txBody>
      </p:sp>
      <p:sp>
        <p:nvSpPr>
          <p:cNvPr id="28" name="Text 26"/>
          <p:cNvSpPr/>
          <p:nvPr/>
        </p:nvSpPr>
        <p:spPr>
          <a:xfrm>
            <a:off x="711279" y="6482953"/>
            <a:ext cx="5587841" cy="650319"/>
          </a:xfrm>
          <a:prstGeom prst="rect">
            <a:avLst/>
          </a:prstGeom>
          <a:noFill/>
          <a:ln/>
        </p:spPr>
        <p:txBody>
          <a:bodyPr wrap="square" lIns="0" tIns="0" rIns="0" bIns="0" rtlCol="0" anchor="t"/>
          <a:lstStyle/>
          <a:p>
            <a:pPr algn="r" indent="0" marL="0">
              <a:lnSpc>
                <a:spcPts val="2550"/>
              </a:lnSpc>
              <a:buNone/>
            </a:pPr>
            <a:r>
              <a:rPr lang="en-US" sz="1600" dirty="0">
                <a:solidFill>
                  <a:srgbClr val="4B4A4A"/>
                </a:solidFill>
                <a:latin typeface="Geist" pitchFamily="34" charset="0"/>
                <a:ea typeface="Geist" pitchFamily="34" charset="-122"/>
                <a:cs typeface="Geist" pitchFamily="34" charset="-120"/>
              </a:rPr>
              <a:t>Edward de Bono, Daniel Kahneman, and Richard Thaler examined cognitive biases and decision-making</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511618"/>
            <a:ext cx="6369963" cy="708779"/>
          </a:xfrm>
          <a:prstGeom prst="rect">
            <a:avLst/>
          </a:prstGeom>
          <a:noFill/>
          <a:ln/>
        </p:spPr>
        <p:txBody>
          <a:bodyPr wrap="none" lIns="0" tIns="0" rIns="0" bIns="0" rtlCol="0" anchor="t"/>
          <a:lstStyle/>
          <a:p>
            <a:pPr algn="l" indent="0" marL="0">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Practical Applications</a:t>
            </a:r>
            <a:endParaRPr lang="en-US" sz="4450" dirty="0"/>
          </a:p>
        </p:txBody>
      </p:sp>
      <p:sp>
        <p:nvSpPr>
          <p:cNvPr id="3" name="Shape 1"/>
          <p:cNvSpPr/>
          <p:nvPr/>
        </p:nvSpPr>
        <p:spPr>
          <a:xfrm>
            <a:off x="793790" y="2674025"/>
            <a:ext cx="4196358" cy="4043958"/>
          </a:xfrm>
          <a:prstGeom prst="roundRect">
            <a:avLst>
              <a:gd name="adj" fmla="val 5048"/>
            </a:avLst>
          </a:prstGeom>
          <a:solidFill>
            <a:srgbClr val="D1EFE4"/>
          </a:solidFill>
          <a:ln w="7620">
            <a:solidFill>
              <a:srgbClr val="B7D5CA"/>
            </a:solidFill>
            <a:prstDash val="solid"/>
          </a:ln>
        </p:spPr>
      </p:sp>
      <p:sp>
        <p:nvSpPr>
          <p:cNvPr id="4" name="Shape 2"/>
          <p:cNvSpPr/>
          <p:nvPr/>
        </p:nvSpPr>
        <p:spPr>
          <a:xfrm>
            <a:off x="1028224" y="2908459"/>
            <a:ext cx="680442" cy="680442"/>
          </a:xfrm>
          <a:prstGeom prst="roundRect">
            <a:avLst>
              <a:gd name="adj" fmla="val 13436980"/>
            </a:avLst>
          </a:prstGeom>
          <a:solidFill>
            <a:srgbClr val="006747"/>
          </a:solidFill>
          <a:ln/>
        </p:spPr>
      </p:sp>
      <p:pic>
        <p:nvPicPr>
          <p:cNvPr id="5" name="Image 0" descr="preencoded.png">    </p:cNvPr>
          <p:cNvPicPr>
            <a:picLocks noChangeAspect="1"/>
          </p:cNvPicPr>
          <p:nvPr/>
        </p:nvPicPr>
        <p:blipFill>
          <a:blip r:embed="rId1"/>
          <a:stretch>
            <a:fillRect/>
          </a:stretch>
        </p:blipFill>
        <p:spPr>
          <a:xfrm>
            <a:off x="1215390" y="3057287"/>
            <a:ext cx="306110" cy="382667"/>
          </a:xfrm>
          <a:prstGeom prst="rect">
            <a:avLst/>
          </a:prstGeom>
        </p:spPr>
      </p:pic>
      <p:sp>
        <p:nvSpPr>
          <p:cNvPr id="6" name="Text 3"/>
          <p:cNvSpPr/>
          <p:nvPr/>
        </p:nvSpPr>
        <p:spPr>
          <a:xfrm>
            <a:off x="1028224" y="3815715"/>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Education</a:t>
            </a:r>
            <a:endParaRPr lang="en-US" sz="2200" dirty="0"/>
          </a:p>
        </p:txBody>
      </p:sp>
      <p:sp>
        <p:nvSpPr>
          <p:cNvPr id="7" name="Text 4"/>
          <p:cNvSpPr/>
          <p:nvPr/>
        </p:nvSpPr>
        <p:spPr>
          <a:xfrm>
            <a:off x="1028224" y="4306133"/>
            <a:ext cx="3727490" cy="1814513"/>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Students analyze texts, assess arguments, and develop perspectives on complex issues by examining multiple viewpoints and formulating conclusions</a:t>
            </a:r>
            <a:endParaRPr lang="en-US" sz="1750" dirty="0"/>
          </a:p>
        </p:txBody>
      </p:sp>
      <p:sp>
        <p:nvSpPr>
          <p:cNvPr id="8" name="Shape 5"/>
          <p:cNvSpPr/>
          <p:nvPr/>
        </p:nvSpPr>
        <p:spPr>
          <a:xfrm>
            <a:off x="5216962" y="2674025"/>
            <a:ext cx="4196358" cy="4043958"/>
          </a:xfrm>
          <a:prstGeom prst="roundRect">
            <a:avLst>
              <a:gd name="adj" fmla="val 5048"/>
            </a:avLst>
          </a:prstGeom>
          <a:solidFill>
            <a:srgbClr val="D1EFE4"/>
          </a:solidFill>
          <a:ln w="7620">
            <a:solidFill>
              <a:srgbClr val="B7D5CA"/>
            </a:solidFill>
            <a:prstDash val="solid"/>
          </a:ln>
        </p:spPr>
      </p:sp>
      <p:sp>
        <p:nvSpPr>
          <p:cNvPr id="9" name="Shape 6"/>
          <p:cNvSpPr/>
          <p:nvPr/>
        </p:nvSpPr>
        <p:spPr>
          <a:xfrm>
            <a:off x="5451396" y="2908459"/>
            <a:ext cx="680442" cy="680442"/>
          </a:xfrm>
          <a:prstGeom prst="roundRect">
            <a:avLst>
              <a:gd name="adj" fmla="val 13436980"/>
            </a:avLst>
          </a:prstGeom>
          <a:solidFill>
            <a:srgbClr val="006747"/>
          </a:solidFill>
          <a:ln/>
        </p:spPr>
      </p:sp>
      <p:pic>
        <p:nvPicPr>
          <p:cNvPr id="10" name="Image 1" descr="preencoded.png">    </p:cNvPr>
          <p:cNvPicPr>
            <a:picLocks noChangeAspect="1"/>
          </p:cNvPicPr>
          <p:nvPr/>
        </p:nvPicPr>
        <p:blipFill>
          <a:blip r:embed="rId2"/>
          <a:stretch>
            <a:fillRect/>
          </a:stretch>
        </p:blipFill>
        <p:spPr>
          <a:xfrm>
            <a:off x="5638562" y="3057287"/>
            <a:ext cx="306110" cy="382667"/>
          </a:xfrm>
          <a:prstGeom prst="rect">
            <a:avLst/>
          </a:prstGeom>
        </p:spPr>
      </p:pic>
      <p:sp>
        <p:nvSpPr>
          <p:cNvPr id="11" name="Text 7"/>
          <p:cNvSpPr/>
          <p:nvPr/>
        </p:nvSpPr>
        <p:spPr>
          <a:xfrm>
            <a:off x="5451396" y="3815715"/>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Business</a:t>
            </a:r>
            <a:endParaRPr lang="en-US" sz="2200" dirty="0"/>
          </a:p>
        </p:txBody>
      </p:sp>
      <p:sp>
        <p:nvSpPr>
          <p:cNvPr id="12" name="Text 8"/>
          <p:cNvSpPr/>
          <p:nvPr/>
        </p:nvSpPr>
        <p:spPr>
          <a:xfrm>
            <a:off x="5451396" y="4306133"/>
            <a:ext cx="3727490" cy="2177415"/>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Leaders evaluate market trends, assess risks, and make informed decisions for organizational success, such as analyzing customer feedback to address declining sales</a:t>
            </a:r>
            <a:endParaRPr lang="en-US" sz="1750" dirty="0"/>
          </a:p>
        </p:txBody>
      </p:sp>
      <p:sp>
        <p:nvSpPr>
          <p:cNvPr id="13" name="Shape 9"/>
          <p:cNvSpPr/>
          <p:nvPr/>
        </p:nvSpPr>
        <p:spPr>
          <a:xfrm>
            <a:off x="9640133" y="2674025"/>
            <a:ext cx="4196358" cy="4043958"/>
          </a:xfrm>
          <a:prstGeom prst="roundRect">
            <a:avLst>
              <a:gd name="adj" fmla="val 5048"/>
            </a:avLst>
          </a:prstGeom>
          <a:solidFill>
            <a:srgbClr val="D1EFE4"/>
          </a:solidFill>
          <a:ln w="7620">
            <a:solidFill>
              <a:srgbClr val="B7D5CA"/>
            </a:solidFill>
            <a:prstDash val="solid"/>
          </a:ln>
        </p:spPr>
      </p:sp>
      <p:sp>
        <p:nvSpPr>
          <p:cNvPr id="14" name="Shape 10"/>
          <p:cNvSpPr/>
          <p:nvPr/>
        </p:nvSpPr>
        <p:spPr>
          <a:xfrm>
            <a:off x="9874568" y="2908459"/>
            <a:ext cx="680442" cy="680442"/>
          </a:xfrm>
          <a:prstGeom prst="roundRect">
            <a:avLst>
              <a:gd name="adj" fmla="val 13436980"/>
            </a:avLst>
          </a:prstGeom>
          <a:solidFill>
            <a:srgbClr val="006747"/>
          </a:solidFill>
          <a:ln/>
        </p:spPr>
      </p:sp>
      <p:pic>
        <p:nvPicPr>
          <p:cNvPr id="15" name="Image 2" descr="preencoded.png">    </p:cNvPr>
          <p:cNvPicPr>
            <a:picLocks noChangeAspect="1"/>
          </p:cNvPicPr>
          <p:nvPr/>
        </p:nvPicPr>
        <p:blipFill>
          <a:blip r:embed="rId3"/>
          <a:stretch>
            <a:fillRect/>
          </a:stretch>
        </p:blipFill>
        <p:spPr>
          <a:xfrm>
            <a:off x="10061734" y="3057287"/>
            <a:ext cx="306110" cy="382667"/>
          </a:xfrm>
          <a:prstGeom prst="rect">
            <a:avLst/>
          </a:prstGeom>
        </p:spPr>
      </p:pic>
      <p:sp>
        <p:nvSpPr>
          <p:cNvPr id="16" name="Text 11"/>
          <p:cNvSpPr/>
          <p:nvPr/>
        </p:nvSpPr>
        <p:spPr>
          <a:xfrm>
            <a:off x="9874568" y="3815715"/>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Healthcare</a:t>
            </a:r>
            <a:endParaRPr lang="en-US" sz="2200" dirty="0"/>
          </a:p>
        </p:txBody>
      </p:sp>
      <p:sp>
        <p:nvSpPr>
          <p:cNvPr id="17" name="Text 12"/>
          <p:cNvSpPr/>
          <p:nvPr/>
        </p:nvSpPr>
        <p:spPr>
          <a:xfrm>
            <a:off x="9874568" y="4306133"/>
            <a:ext cx="3727490" cy="2177415"/>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Medical professionals evaluate symptoms, consider various conditions, and determine best treatments by analyzing patient history and weighing benefits and risks</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21638" y="566976"/>
            <a:ext cx="6171724" cy="644366"/>
          </a:xfrm>
          <a:prstGeom prst="rect">
            <a:avLst/>
          </a:prstGeom>
          <a:noFill/>
          <a:ln/>
        </p:spPr>
        <p:txBody>
          <a:bodyPr wrap="none" lIns="0" tIns="0" rIns="0" bIns="0" rtlCol="0" anchor="t"/>
          <a:lstStyle/>
          <a:p>
            <a:pPr algn="l" indent="0" marL="0">
              <a:lnSpc>
                <a:spcPts val="5050"/>
              </a:lnSpc>
              <a:buNone/>
            </a:pPr>
            <a:r>
              <a:rPr lang="en-US" sz="4050" b="1" dirty="0">
                <a:solidFill>
                  <a:srgbClr val="006747"/>
                </a:solidFill>
                <a:latin typeface="Noto Serif SC Bold" pitchFamily="34" charset="0"/>
                <a:ea typeface="Noto Serif SC Bold" pitchFamily="34" charset="-122"/>
                <a:cs typeface="Noto Serif SC Bold" pitchFamily="34" charset="-120"/>
              </a:rPr>
              <a:t>Political Role in Society</a:t>
            </a:r>
            <a:endParaRPr lang="en-US" sz="4050" dirty="0"/>
          </a:p>
        </p:txBody>
      </p:sp>
      <p:pic>
        <p:nvPicPr>
          <p:cNvPr id="3" name="Image 0" descr="preencoded.png">    </p:cNvPr>
          <p:cNvPicPr>
            <a:picLocks noChangeAspect="1"/>
          </p:cNvPicPr>
          <p:nvPr/>
        </p:nvPicPr>
        <p:blipFill>
          <a:blip r:embed="rId1"/>
          <a:stretch>
            <a:fillRect/>
          </a:stretch>
        </p:blipFill>
        <p:spPr>
          <a:xfrm>
            <a:off x="721638" y="1752481"/>
            <a:ext cx="6342102" cy="6342102"/>
          </a:xfrm>
          <a:prstGeom prst="rect">
            <a:avLst/>
          </a:prstGeom>
        </p:spPr>
      </p:pic>
      <p:sp>
        <p:nvSpPr>
          <p:cNvPr id="4" name="Text 1"/>
          <p:cNvSpPr/>
          <p:nvPr/>
        </p:nvSpPr>
        <p:spPr>
          <a:xfrm>
            <a:off x="7574280" y="1706047"/>
            <a:ext cx="6342102" cy="659844"/>
          </a:xfrm>
          <a:prstGeom prst="rect">
            <a:avLst/>
          </a:prstGeom>
          <a:noFill/>
          <a:ln/>
        </p:spPr>
        <p:txBody>
          <a:bodyPr wrap="square" lIns="0" tIns="0" rIns="0" bIns="0" rtlCol="0" anchor="t"/>
          <a:lstStyle/>
          <a:p>
            <a:pPr algn="l" indent="0" marL="0">
              <a:lnSpc>
                <a:spcPts val="2550"/>
              </a:lnSpc>
              <a:buNone/>
            </a:pPr>
            <a:r>
              <a:rPr lang="en-US" sz="1600" dirty="0">
                <a:solidFill>
                  <a:srgbClr val="4B4A4A"/>
                </a:solidFill>
                <a:latin typeface="Geist" pitchFamily="34" charset="0"/>
                <a:ea typeface="Geist" pitchFamily="34" charset="-122"/>
                <a:cs typeface="Geist" pitchFamily="34" charset="-120"/>
              </a:rPr>
              <a:t>Critical thinking plays a </a:t>
            </a:r>
            <a:pPr algn="l" indent="0" marL="0">
              <a:lnSpc>
                <a:spcPts val="2550"/>
              </a:lnSpc>
              <a:buNone/>
            </a:pPr>
            <a:r>
              <a:rPr lang="en-US" sz="1600" dirty="0">
                <a:solidFill>
                  <a:srgbClr val="007EBD"/>
                </a:solidFill>
                <a:latin typeface="Geist" pitchFamily="34" charset="0"/>
                <a:ea typeface="Geist" pitchFamily="34" charset="-122"/>
                <a:cs typeface="Geist" pitchFamily="34" charset="-120"/>
              </a:rPr>
              <a:t>pivotal role</a:t>
            </a:r>
            <a:pPr algn="l" indent="0" marL="0">
              <a:lnSpc>
                <a:spcPts val="2550"/>
              </a:lnSpc>
              <a:buNone/>
            </a:pPr>
            <a:r>
              <a:rPr lang="en-US" sz="1600" dirty="0">
                <a:solidFill>
                  <a:srgbClr val="4B4A4A"/>
                </a:solidFill>
                <a:latin typeface="Geist" pitchFamily="34" charset="0"/>
                <a:ea typeface="Geist" pitchFamily="34" charset="-122"/>
                <a:cs typeface="Geist" pitchFamily="34" charset="-120"/>
              </a:rPr>
              <a:t> in fostering informed and engaged citizens, especially crucial in democratic societies.</a:t>
            </a:r>
            <a:endParaRPr lang="en-US" sz="1600" dirty="0"/>
          </a:p>
        </p:txBody>
      </p:sp>
      <p:sp>
        <p:nvSpPr>
          <p:cNvPr id="5" name="Text 2"/>
          <p:cNvSpPr/>
          <p:nvPr/>
        </p:nvSpPr>
        <p:spPr>
          <a:xfrm>
            <a:off x="7574280" y="2551390"/>
            <a:ext cx="6342102" cy="329922"/>
          </a:xfrm>
          <a:prstGeom prst="rect">
            <a:avLst/>
          </a:prstGeom>
          <a:noFill/>
          <a:ln/>
        </p:spPr>
        <p:txBody>
          <a:bodyPr wrap="none" lIns="0" tIns="0" rIns="0" bIns="0" rtlCol="0" anchor="t"/>
          <a:lstStyle/>
          <a:p>
            <a:pPr algn="l" indent="0" marL="0">
              <a:lnSpc>
                <a:spcPts val="2550"/>
              </a:lnSpc>
              <a:buNone/>
            </a:pPr>
            <a:r>
              <a:rPr lang="en-US" sz="1600" dirty="0">
                <a:solidFill>
                  <a:srgbClr val="4B4A4A"/>
                </a:solidFill>
                <a:latin typeface="Geist" pitchFamily="34" charset="0"/>
                <a:ea typeface="Geist" pitchFamily="34" charset="-122"/>
                <a:cs typeface="Geist" pitchFamily="34" charset="-120"/>
              </a:rPr>
              <a:t>It empowers citizens to:</a:t>
            </a:r>
            <a:endParaRPr lang="en-US" sz="1600" dirty="0"/>
          </a:p>
        </p:txBody>
      </p:sp>
      <p:sp>
        <p:nvSpPr>
          <p:cNvPr id="6" name="Text 3"/>
          <p:cNvSpPr/>
          <p:nvPr/>
        </p:nvSpPr>
        <p:spPr>
          <a:xfrm>
            <a:off x="7574280" y="3066812"/>
            <a:ext cx="6342102" cy="329922"/>
          </a:xfrm>
          <a:prstGeom prst="rect">
            <a:avLst/>
          </a:prstGeom>
          <a:noFill/>
          <a:ln/>
        </p:spPr>
        <p:txBody>
          <a:bodyPr wrap="none" lIns="0" tIns="0" rIns="0" bIns="0" rtlCol="0" anchor="t"/>
          <a:lstStyle/>
          <a:p>
            <a:pPr algn="l" marL="342900" indent="-342900">
              <a:lnSpc>
                <a:spcPts val="2550"/>
              </a:lnSpc>
              <a:buSzPct val="100000"/>
              <a:buChar char="•"/>
            </a:pPr>
            <a:r>
              <a:rPr lang="en-US" sz="1600" dirty="0">
                <a:solidFill>
                  <a:srgbClr val="4B4A4A"/>
                </a:solidFill>
                <a:latin typeface="Geist" pitchFamily="34" charset="0"/>
                <a:ea typeface="Geist" pitchFamily="34" charset="-122"/>
                <a:cs typeface="Geist" pitchFamily="34" charset="-120"/>
              </a:rPr>
              <a:t>Evaluate information critically in the age of misinformation</a:t>
            </a:r>
            <a:endParaRPr lang="en-US" sz="1600" dirty="0"/>
          </a:p>
        </p:txBody>
      </p:sp>
      <p:sp>
        <p:nvSpPr>
          <p:cNvPr id="7" name="Text 4"/>
          <p:cNvSpPr/>
          <p:nvPr/>
        </p:nvSpPr>
        <p:spPr>
          <a:xfrm>
            <a:off x="7574280" y="3468886"/>
            <a:ext cx="6342102" cy="329922"/>
          </a:xfrm>
          <a:prstGeom prst="rect">
            <a:avLst/>
          </a:prstGeom>
          <a:noFill/>
          <a:ln/>
        </p:spPr>
        <p:txBody>
          <a:bodyPr wrap="none" lIns="0" tIns="0" rIns="0" bIns="0" rtlCol="0" anchor="t"/>
          <a:lstStyle/>
          <a:p>
            <a:pPr algn="l" marL="342900" indent="-342900">
              <a:lnSpc>
                <a:spcPts val="2550"/>
              </a:lnSpc>
              <a:buSzPct val="100000"/>
              <a:buChar char="•"/>
            </a:pPr>
            <a:r>
              <a:rPr lang="en-US" sz="1600" dirty="0">
                <a:solidFill>
                  <a:srgbClr val="4B4A4A"/>
                </a:solidFill>
                <a:latin typeface="Geist" pitchFamily="34" charset="0"/>
                <a:ea typeface="Geist" pitchFamily="34" charset="-122"/>
                <a:cs typeface="Geist" pitchFamily="34" charset="-120"/>
              </a:rPr>
              <a:t>Discern credible sources from unreliable ones</a:t>
            </a:r>
            <a:endParaRPr lang="en-US" sz="1600" dirty="0"/>
          </a:p>
        </p:txBody>
      </p:sp>
      <p:sp>
        <p:nvSpPr>
          <p:cNvPr id="8" name="Text 5"/>
          <p:cNvSpPr/>
          <p:nvPr/>
        </p:nvSpPr>
        <p:spPr>
          <a:xfrm>
            <a:off x="7574280" y="3870960"/>
            <a:ext cx="6342102" cy="329922"/>
          </a:xfrm>
          <a:prstGeom prst="rect">
            <a:avLst/>
          </a:prstGeom>
          <a:noFill/>
          <a:ln/>
        </p:spPr>
        <p:txBody>
          <a:bodyPr wrap="none" lIns="0" tIns="0" rIns="0" bIns="0" rtlCol="0" anchor="t"/>
          <a:lstStyle/>
          <a:p>
            <a:pPr algn="l" marL="342900" indent="-342900">
              <a:lnSpc>
                <a:spcPts val="2550"/>
              </a:lnSpc>
              <a:buSzPct val="100000"/>
              <a:buChar char="•"/>
            </a:pPr>
            <a:r>
              <a:rPr lang="en-US" sz="1600" dirty="0">
                <a:solidFill>
                  <a:srgbClr val="4B4A4A"/>
                </a:solidFill>
                <a:latin typeface="Geist" pitchFamily="34" charset="0"/>
                <a:ea typeface="Geist" pitchFamily="34" charset="-122"/>
                <a:cs typeface="Geist" pitchFamily="34" charset="-120"/>
              </a:rPr>
              <a:t>Analyze political arguments effectively</a:t>
            </a:r>
            <a:endParaRPr lang="en-US" sz="1600" dirty="0"/>
          </a:p>
        </p:txBody>
      </p:sp>
      <p:sp>
        <p:nvSpPr>
          <p:cNvPr id="9" name="Text 6"/>
          <p:cNvSpPr/>
          <p:nvPr/>
        </p:nvSpPr>
        <p:spPr>
          <a:xfrm>
            <a:off x="7574280" y="4273034"/>
            <a:ext cx="6342102" cy="329922"/>
          </a:xfrm>
          <a:prstGeom prst="rect">
            <a:avLst/>
          </a:prstGeom>
          <a:noFill/>
          <a:ln/>
        </p:spPr>
        <p:txBody>
          <a:bodyPr wrap="none" lIns="0" tIns="0" rIns="0" bIns="0" rtlCol="0" anchor="t"/>
          <a:lstStyle/>
          <a:p>
            <a:pPr algn="l" marL="342900" indent="-342900">
              <a:lnSpc>
                <a:spcPts val="2550"/>
              </a:lnSpc>
              <a:buSzPct val="100000"/>
              <a:buChar char="•"/>
            </a:pPr>
            <a:r>
              <a:rPr lang="en-US" sz="1600" dirty="0">
                <a:solidFill>
                  <a:srgbClr val="4B4A4A"/>
                </a:solidFill>
                <a:latin typeface="Geist" pitchFamily="34" charset="0"/>
                <a:ea typeface="Geist" pitchFamily="34" charset="-122"/>
                <a:cs typeface="Geist" pitchFamily="34" charset="-120"/>
              </a:rPr>
              <a:t>Make informed choices during elections</a:t>
            </a:r>
            <a:endParaRPr lang="en-US" sz="1600" dirty="0"/>
          </a:p>
        </p:txBody>
      </p:sp>
      <p:sp>
        <p:nvSpPr>
          <p:cNvPr id="10" name="Text 7"/>
          <p:cNvSpPr/>
          <p:nvPr/>
        </p:nvSpPr>
        <p:spPr>
          <a:xfrm>
            <a:off x="7574280" y="4788456"/>
            <a:ext cx="6342102" cy="659844"/>
          </a:xfrm>
          <a:prstGeom prst="rect">
            <a:avLst/>
          </a:prstGeom>
          <a:noFill/>
          <a:ln/>
        </p:spPr>
        <p:txBody>
          <a:bodyPr wrap="square" lIns="0" tIns="0" rIns="0" bIns="0" rtlCol="0" anchor="t"/>
          <a:lstStyle/>
          <a:p>
            <a:pPr algn="l" indent="0" marL="0">
              <a:lnSpc>
                <a:spcPts val="2550"/>
              </a:lnSpc>
              <a:buNone/>
            </a:pPr>
            <a:r>
              <a:rPr lang="en-US" sz="1600" dirty="0">
                <a:solidFill>
                  <a:srgbClr val="4B4A4A"/>
                </a:solidFill>
                <a:latin typeface="Geist" pitchFamily="34" charset="0"/>
                <a:ea typeface="Geist" pitchFamily="34" charset="-122"/>
                <a:cs typeface="Geist" pitchFamily="34" charset="-120"/>
              </a:rPr>
              <a:t>Moreover, it contributes to social progress by encouraging dialogue and understanding across diverse perspectives.</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892612"/>
            <a:ext cx="12416790" cy="708779"/>
          </a:xfrm>
          <a:prstGeom prst="rect">
            <a:avLst/>
          </a:prstGeom>
          <a:noFill/>
          <a:ln/>
        </p:spPr>
        <p:txBody>
          <a:bodyPr wrap="none" lIns="0" tIns="0" rIns="0" bIns="0" rtlCol="0" anchor="t"/>
          <a:lstStyle/>
          <a:p>
            <a:pPr algn="l" indent="0" marL="0">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Games to Enhance Critical Thinking: Chess</a:t>
            </a:r>
            <a:endParaRPr lang="en-US" sz="4450" dirty="0"/>
          </a:p>
        </p:txBody>
      </p:sp>
      <p:sp>
        <p:nvSpPr>
          <p:cNvPr id="3" name="Text 1"/>
          <p:cNvSpPr/>
          <p:nvPr/>
        </p:nvSpPr>
        <p:spPr>
          <a:xfrm>
            <a:off x="793790" y="2168366"/>
            <a:ext cx="2835235" cy="354330"/>
          </a:xfrm>
          <a:prstGeom prst="rect">
            <a:avLst/>
          </a:prstGeom>
          <a:noFill/>
          <a:ln/>
        </p:spPr>
        <p:txBody>
          <a:bodyPr wrap="none" lIns="0" tIns="0" rIns="0" bIns="0" rtlCol="0" anchor="t"/>
          <a:lstStyle/>
          <a:p>
            <a:pPr algn="l" indent="0" marL="0">
              <a:lnSpc>
                <a:spcPts val="2750"/>
              </a:lnSpc>
              <a:buNone/>
            </a:pPr>
            <a:r>
              <a:rPr lang="en-US" sz="2200" b="1" u="sng" dirty="0">
                <a:solidFill>
                  <a:srgbClr val="006747"/>
                </a:solidFill>
                <a:latin typeface="Noto Serif SC Bold" pitchFamily="34" charset="0"/>
                <a:ea typeface="Noto Serif SC Bold" pitchFamily="34" charset="-122"/>
                <a:cs typeface="Noto Serif SC Bold" pitchFamily="34" charset="-120"/>
                <a:hlinkClick r:id="rId1" invalidUrl="" action="" tgtFrame="" tooltip="" history="1" highlightClick="0" endSnd="0">
                  <a:extLst>
                    <a:ext uri="{A12FA001-AC4F-418D-AE19-62706E023703}">
                      <ahyp:hlinkClr xmlns:ahyp="http://schemas.microsoft.com/office/drawing/2018/hyperlinkcolor" val="tx"/>
                    </a:ext>
                  </a:extLst>
                </a:hlinkClick>
              </a:rPr>
              <a:t>Chess.com</a:t>
            </a:r>
            <a:endParaRPr lang="en-US" sz="2200" dirty="0"/>
          </a:p>
        </p:txBody>
      </p:sp>
      <p:sp>
        <p:nvSpPr>
          <p:cNvPr id="4" name="Text 2"/>
          <p:cNvSpPr/>
          <p:nvPr/>
        </p:nvSpPr>
        <p:spPr>
          <a:xfrm>
            <a:off x="793790" y="2749510"/>
            <a:ext cx="7604284" cy="362903"/>
          </a:xfrm>
          <a:prstGeom prst="rect">
            <a:avLst/>
          </a:prstGeom>
          <a:noFill/>
          <a:ln/>
        </p:spPr>
        <p:txBody>
          <a:bodyPr wrap="non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A free online platform for playing chess that enhances:</a:t>
            </a:r>
            <a:endParaRPr lang="en-US" sz="1750" dirty="0"/>
          </a:p>
        </p:txBody>
      </p:sp>
      <p:sp>
        <p:nvSpPr>
          <p:cNvPr id="5" name="Text 3"/>
          <p:cNvSpPr/>
          <p:nvPr/>
        </p:nvSpPr>
        <p:spPr>
          <a:xfrm>
            <a:off x="793790" y="3316486"/>
            <a:ext cx="7604284"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B4A4A"/>
                </a:solidFill>
                <a:latin typeface="Geist" pitchFamily="34" charset="0"/>
                <a:ea typeface="Geist" pitchFamily="34" charset="-122"/>
                <a:cs typeface="Geist" pitchFamily="34" charset="-120"/>
              </a:rPr>
              <a:t>Strategic thinking</a:t>
            </a:r>
            <a:endParaRPr lang="en-US" sz="1750" dirty="0"/>
          </a:p>
        </p:txBody>
      </p:sp>
      <p:sp>
        <p:nvSpPr>
          <p:cNvPr id="6" name="Text 4"/>
          <p:cNvSpPr/>
          <p:nvPr/>
        </p:nvSpPr>
        <p:spPr>
          <a:xfrm>
            <a:off x="793790" y="3758684"/>
            <a:ext cx="7604284"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B4A4A"/>
                </a:solidFill>
                <a:latin typeface="Geist" pitchFamily="34" charset="0"/>
                <a:ea typeface="Geist" pitchFamily="34" charset="-122"/>
                <a:cs typeface="Geist" pitchFamily="34" charset="-120"/>
              </a:rPr>
              <a:t>Foresight and planning</a:t>
            </a:r>
            <a:endParaRPr lang="en-US" sz="1750" dirty="0"/>
          </a:p>
        </p:txBody>
      </p:sp>
      <p:sp>
        <p:nvSpPr>
          <p:cNvPr id="7" name="Text 5"/>
          <p:cNvSpPr/>
          <p:nvPr/>
        </p:nvSpPr>
        <p:spPr>
          <a:xfrm>
            <a:off x="793790" y="4200882"/>
            <a:ext cx="7604284"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B4A4A"/>
                </a:solidFill>
                <a:latin typeface="Geist" pitchFamily="34" charset="0"/>
                <a:ea typeface="Geist" pitchFamily="34" charset="-122"/>
                <a:cs typeface="Geist" pitchFamily="34" charset="-120"/>
              </a:rPr>
              <a:t>Decision-making skills</a:t>
            </a:r>
            <a:endParaRPr lang="en-US" sz="1750" dirty="0"/>
          </a:p>
        </p:txBody>
      </p:sp>
      <p:sp>
        <p:nvSpPr>
          <p:cNvPr id="8" name="Text 6"/>
          <p:cNvSpPr/>
          <p:nvPr/>
        </p:nvSpPr>
        <p:spPr>
          <a:xfrm>
            <a:off x="793790" y="4767858"/>
            <a:ext cx="7604284" cy="362903"/>
          </a:xfrm>
          <a:prstGeom prst="rect">
            <a:avLst/>
          </a:prstGeom>
          <a:noFill/>
          <a:ln/>
        </p:spPr>
        <p:txBody>
          <a:bodyPr wrap="non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Chess.com serves millions of chess players globally, offering a place to:</a:t>
            </a:r>
            <a:endParaRPr lang="en-US" sz="1750" dirty="0"/>
          </a:p>
        </p:txBody>
      </p:sp>
      <p:sp>
        <p:nvSpPr>
          <p:cNvPr id="9" name="Text 7"/>
          <p:cNvSpPr/>
          <p:nvPr/>
        </p:nvSpPr>
        <p:spPr>
          <a:xfrm>
            <a:off x="793790" y="5334833"/>
            <a:ext cx="7604284"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B4A4A"/>
                </a:solidFill>
                <a:latin typeface="Geist" pitchFamily="34" charset="0"/>
                <a:ea typeface="Geist" pitchFamily="34" charset="-122"/>
                <a:cs typeface="Geist" pitchFamily="34" charset="-120"/>
              </a:rPr>
              <a:t>Share thoughts and strategies</a:t>
            </a:r>
            <a:endParaRPr lang="en-US" sz="1750" dirty="0"/>
          </a:p>
        </p:txBody>
      </p:sp>
      <p:sp>
        <p:nvSpPr>
          <p:cNvPr id="10" name="Text 8"/>
          <p:cNvSpPr/>
          <p:nvPr/>
        </p:nvSpPr>
        <p:spPr>
          <a:xfrm>
            <a:off x="793790" y="5777032"/>
            <a:ext cx="7604284"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B4A4A"/>
                </a:solidFill>
                <a:latin typeface="Geist" pitchFamily="34" charset="0"/>
                <a:ea typeface="Geist" pitchFamily="34" charset="-122"/>
                <a:cs typeface="Geist" pitchFamily="34" charset="-120"/>
              </a:rPr>
              <a:t>Improve your chess game</a:t>
            </a:r>
            <a:endParaRPr lang="en-US" sz="1750" dirty="0"/>
          </a:p>
        </p:txBody>
      </p:sp>
      <p:sp>
        <p:nvSpPr>
          <p:cNvPr id="11" name="Text 9"/>
          <p:cNvSpPr/>
          <p:nvPr/>
        </p:nvSpPr>
        <p:spPr>
          <a:xfrm>
            <a:off x="793790" y="6219230"/>
            <a:ext cx="7604284"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B4A4A"/>
                </a:solidFill>
                <a:latin typeface="Geist" pitchFamily="34" charset="0"/>
                <a:ea typeface="Geist" pitchFamily="34" charset="-122"/>
                <a:cs typeface="Geist" pitchFamily="34" charset="-120"/>
              </a:rPr>
              <a:t>Connect with the global chess community</a:t>
            </a:r>
            <a:endParaRPr lang="en-US" sz="1750" dirty="0"/>
          </a:p>
        </p:txBody>
      </p:sp>
      <p:pic>
        <p:nvPicPr>
          <p:cNvPr id="12" name="Image 0" descr="preencoded.png">    </p:cNvPr>
          <p:cNvPicPr>
            <a:picLocks noChangeAspect="1"/>
          </p:cNvPicPr>
          <p:nvPr/>
        </p:nvPicPr>
        <p:blipFill>
          <a:blip r:embed="rId2"/>
          <a:stretch>
            <a:fillRect/>
          </a:stretch>
        </p:blipFill>
        <p:spPr>
          <a:xfrm>
            <a:off x="8959096" y="2196703"/>
            <a:ext cx="4885015" cy="488501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884396"/>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The Talos Principle</a:t>
            </a:r>
            <a:endParaRPr lang="en-US" sz="4450" dirty="0"/>
          </a:p>
        </p:txBody>
      </p:sp>
      <p:pic>
        <p:nvPicPr>
          <p:cNvPr id="3" name="Image 0" descr="preencoded.png">    </p:cNvPr>
          <p:cNvPicPr>
            <a:picLocks noChangeAspect="1"/>
          </p:cNvPicPr>
          <p:nvPr/>
        </p:nvPicPr>
        <p:blipFill>
          <a:blip r:embed="rId1"/>
          <a:stretch>
            <a:fillRect/>
          </a:stretch>
        </p:blipFill>
        <p:spPr>
          <a:xfrm>
            <a:off x="793790" y="2188488"/>
            <a:ext cx="2766060" cy="1752600"/>
          </a:xfrm>
          <a:prstGeom prst="rect">
            <a:avLst/>
          </a:prstGeom>
        </p:spPr>
      </p:pic>
      <p:sp>
        <p:nvSpPr>
          <p:cNvPr id="4" name="Text 1"/>
          <p:cNvSpPr/>
          <p:nvPr/>
        </p:nvSpPr>
        <p:spPr>
          <a:xfrm>
            <a:off x="7599521" y="2160151"/>
            <a:ext cx="2835235" cy="354330"/>
          </a:xfrm>
          <a:prstGeom prst="rect">
            <a:avLst/>
          </a:prstGeom>
          <a:noFill/>
          <a:ln/>
        </p:spPr>
        <p:txBody>
          <a:bodyPr wrap="none" lIns="0" tIns="0" rIns="0" bIns="0" rtlCol="0" anchor="t"/>
          <a:lstStyle/>
          <a:p>
            <a:pPr algn="l" indent="0" marL="0">
              <a:lnSpc>
                <a:spcPts val="2750"/>
              </a:lnSpc>
              <a:buNone/>
            </a:pPr>
            <a:r>
              <a:rPr lang="en-US" sz="2200" b="1" u="sng" dirty="0">
                <a:solidFill>
                  <a:srgbClr val="006747"/>
                </a:solidFill>
                <a:latin typeface="Noto Serif SC Bold" pitchFamily="34" charset="0"/>
                <a:ea typeface="Noto Serif SC Bold" pitchFamily="34" charset="-122"/>
                <a:cs typeface="Noto Serif SC Bold" pitchFamily="34" charset="-120"/>
                <a:hlinkClick r:id="rId2" invalidUrl="" action="" tgtFrame="" tooltip="" history="1" highlightClick="0" endSnd="0">
                  <a:extLst>
                    <a:ext uri="{A12FA001-AC4F-418D-AE19-62706E023703}">
                      <ahyp:hlinkClr xmlns:ahyp="http://schemas.microsoft.com/office/drawing/2018/hyperlinkcolor" val="tx"/>
                    </a:ext>
                  </a:extLst>
                </a:hlinkClick>
              </a:rPr>
              <a:t>The Talos Principle</a:t>
            </a:r>
            <a:endParaRPr lang="en-US" sz="2200" dirty="0"/>
          </a:p>
        </p:txBody>
      </p:sp>
      <p:sp>
        <p:nvSpPr>
          <p:cNvPr id="5" name="Text 2"/>
          <p:cNvSpPr/>
          <p:nvPr/>
        </p:nvSpPr>
        <p:spPr>
          <a:xfrm>
            <a:off x="7599521" y="2741295"/>
            <a:ext cx="6244709" cy="1088708"/>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A philosophical first-person puzzle game set in a contradictory world of ancient ruins and advanced technology.</a:t>
            </a:r>
            <a:endParaRPr lang="en-US" sz="1750" dirty="0"/>
          </a:p>
        </p:txBody>
      </p:sp>
      <p:sp>
        <p:nvSpPr>
          <p:cNvPr id="6" name="Text 3"/>
          <p:cNvSpPr/>
          <p:nvPr/>
        </p:nvSpPr>
        <p:spPr>
          <a:xfrm>
            <a:off x="7599521" y="4034076"/>
            <a:ext cx="6244709" cy="725805"/>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Players are tasked with solving increasingly complex puzzles while confronting profound questions:</a:t>
            </a:r>
            <a:endParaRPr lang="en-US" sz="1750" dirty="0"/>
          </a:p>
        </p:txBody>
      </p:sp>
      <p:sp>
        <p:nvSpPr>
          <p:cNvPr id="7" name="Text 4"/>
          <p:cNvSpPr/>
          <p:nvPr/>
        </p:nvSpPr>
        <p:spPr>
          <a:xfrm>
            <a:off x="7599521" y="4963954"/>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7EBD"/>
                </a:solidFill>
                <a:latin typeface="Geist" pitchFamily="34" charset="0"/>
                <a:ea typeface="Geist" pitchFamily="34" charset="-122"/>
                <a:cs typeface="Geist" pitchFamily="34" charset="-120"/>
              </a:rPr>
              <a:t>Who are you?</a:t>
            </a:r>
            <a:endParaRPr lang="en-US" sz="1750" dirty="0"/>
          </a:p>
        </p:txBody>
      </p:sp>
      <p:sp>
        <p:nvSpPr>
          <p:cNvPr id="8" name="Text 5"/>
          <p:cNvSpPr/>
          <p:nvPr/>
        </p:nvSpPr>
        <p:spPr>
          <a:xfrm>
            <a:off x="7599521" y="5406152"/>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7EBD"/>
                </a:solidFill>
                <a:latin typeface="Geist" pitchFamily="34" charset="0"/>
                <a:ea typeface="Geist" pitchFamily="34" charset="-122"/>
                <a:cs typeface="Geist" pitchFamily="34" charset="-120"/>
              </a:rPr>
              <a:t>What is your purpose?</a:t>
            </a:r>
            <a:endParaRPr lang="en-US" sz="1750" dirty="0"/>
          </a:p>
        </p:txBody>
      </p:sp>
      <p:sp>
        <p:nvSpPr>
          <p:cNvPr id="9" name="Text 6"/>
          <p:cNvSpPr/>
          <p:nvPr/>
        </p:nvSpPr>
        <p:spPr>
          <a:xfrm>
            <a:off x="7599521" y="5848350"/>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7EBD"/>
                </a:solidFill>
                <a:latin typeface="Geist" pitchFamily="34" charset="0"/>
                <a:ea typeface="Geist" pitchFamily="34" charset="-122"/>
                <a:cs typeface="Geist" pitchFamily="34" charset="-120"/>
              </a:rPr>
              <a:t>What are you going to do about it?</a:t>
            </a:r>
            <a:endParaRPr lang="en-US" sz="1750" dirty="0"/>
          </a:p>
        </p:txBody>
      </p:sp>
      <p:sp>
        <p:nvSpPr>
          <p:cNvPr id="10" name="Text 7"/>
          <p:cNvSpPr/>
          <p:nvPr/>
        </p:nvSpPr>
        <p:spPr>
          <a:xfrm>
            <a:off x="7599521" y="6415326"/>
            <a:ext cx="6244709" cy="725805"/>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The game challenges players to decide between having faith or questioning their reality.</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372076"/>
            <a:ext cx="7502247" cy="708779"/>
          </a:xfrm>
          <a:prstGeom prst="rect">
            <a:avLst/>
          </a:prstGeom>
          <a:noFill/>
          <a:ln/>
        </p:spPr>
        <p:txBody>
          <a:bodyPr wrap="none" lIns="0" tIns="0" rIns="0" bIns="0" rtlCol="0" anchor="t"/>
          <a:lstStyle/>
          <a:p>
            <a:pPr algn="l" indent="0" marL="0">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Poverty Simulation: Spent</a:t>
            </a:r>
            <a:endParaRPr lang="en-US" sz="4450" dirty="0"/>
          </a:p>
        </p:txBody>
      </p:sp>
      <p:sp>
        <p:nvSpPr>
          <p:cNvPr id="3" name="Text 1"/>
          <p:cNvSpPr/>
          <p:nvPr/>
        </p:nvSpPr>
        <p:spPr>
          <a:xfrm>
            <a:off x="793790" y="2647831"/>
            <a:ext cx="2835235" cy="354330"/>
          </a:xfrm>
          <a:prstGeom prst="rect">
            <a:avLst/>
          </a:prstGeom>
          <a:noFill/>
          <a:ln/>
        </p:spPr>
        <p:txBody>
          <a:bodyPr wrap="none" lIns="0" tIns="0" rIns="0" bIns="0" rtlCol="0" anchor="t"/>
          <a:lstStyle/>
          <a:p>
            <a:pPr algn="l" indent="0" marL="0">
              <a:lnSpc>
                <a:spcPts val="2750"/>
              </a:lnSpc>
              <a:buNone/>
            </a:pPr>
            <a:r>
              <a:rPr lang="en-US" sz="2200" b="1" u="sng" dirty="0">
                <a:solidFill>
                  <a:srgbClr val="006747"/>
                </a:solidFill>
                <a:latin typeface="Noto Serif SC Bold" pitchFamily="34" charset="0"/>
                <a:ea typeface="Noto Serif SC Bold" pitchFamily="34" charset="-122"/>
                <a:cs typeface="Noto Serif SC Bold" pitchFamily="34" charset="-120"/>
                <a:hlinkClick r:id="rId1" invalidUrl="" action="" tgtFrame="" tooltip="" history="1" highlightClick="0" endSnd="0">
                  <a:extLst>
                    <a:ext uri="{A12FA001-AC4F-418D-AE19-62706E023703}">
                      <ahyp:hlinkClr xmlns:ahyp="http://schemas.microsoft.com/office/drawing/2018/hyperlinkcolor" val="tx"/>
                    </a:ext>
                  </a:extLst>
                </a:hlinkClick>
              </a:rPr>
              <a:t>Spent</a:t>
            </a:r>
            <a:endParaRPr lang="en-US" sz="2200" dirty="0"/>
          </a:p>
        </p:txBody>
      </p:sp>
      <p:sp>
        <p:nvSpPr>
          <p:cNvPr id="4" name="Text 2"/>
          <p:cNvSpPr/>
          <p:nvPr/>
        </p:nvSpPr>
        <p:spPr>
          <a:xfrm>
            <a:off x="793790" y="3228975"/>
            <a:ext cx="6244709" cy="1088708"/>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An online game about poverty and homelessness developed for Urban Ministries of Durham, a nonprofit organization in North Carolina.</a:t>
            </a:r>
            <a:endParaRPr lang="en-US" sz="1750" dirty="0"/>
          </a:p>
        </p:txBody>
      </p:sp>
      <p:sp>
        <p:nvSpPr>
          <p:cNvPr id="5" name="Text 3"/>
          <p:cNvSpPr/>
          <p:nvPr/>
        </p:nvSpPr>
        <p:spPr>
          <a:xfrm>
            <a:off x="793790" y="4521756"/>
            <a:ext cx="6244709" cy="362903"/>
          </a:xfrm>
          <a:prstGeom prst="rect">
            <a:avLst/>
          </a:prstGeom>
          <a:noFill/>
          <a:ln/>
        </p:spPr>
        <p:txBody>
          <a:bodyPr wrap="non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The game is based on budgeting and daily life challenges:</a:t>
            </a:r>
            <a:endParaRPr lang="en-US" sz="1750" dirty="0"/>
          </a:p>
        </p:txBody>
      </p:sp>
      <p:sp>
        <p:nvSpPr>
          <p:cNvPr id="6" name="Text 4"/>
          <p:cNvSpPr/>
          <p:nvPr/>
        </p:nvSpPr>
        <p:spPr>
          <a:xfrm>
            <a:off x="793790" y="5088731"/>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B4A4A"/>
                </a:solidFill>
                <a:latin typeface="Geist" pitchFamily="34" charset="0"/>
                <a:ea typeface="Geist" pitchFamily="34" charset="-122"/>
                <a:cs typeface="Geist" pitchFamily="34" charset="-120"/>
              </a:rPr>
              <a:t>Players face multiple difficult scenarios</a:t>
            </a:r>
            <a:endParaRPr lang="en-US" sz="1750" dirty="0"/>
          </a:p>
        </p:txBody>
      </p:sp>
      <p:sp>
        <p:nvSpPr>
          <p:cNvPr id="7" name="Text 5"/>
          <p:cNvSpPr/>
          <p:nvPr/>
        </p:nvSpPr>
        <p:spPr>
          <a:xfrm>
            <a:off x="793790" y="5530929"/>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B4A4A"/>
                </a:solidFill>
                <a:latin typeface="Geist" pitchFamily="34" charset="0"/>
                <a:ea typeface="Geist" pitchFamily="34" charset="-122"/>
                <a:cs typeface="Geist" pitchFamily="34" charset="-120"/>
              </a:rPr>
              <a:t>Must make crucial financial decisions</a:t>
            </a:r>
            <a:endParaRPr lang="en-US" sz="1750" dirty="0"/>
          </a:p>
        </p:txBody>
      </p:sp>
      <p:sp>
        <p:nvSpPr>
          <p:cNvPr id="8" name="Text 6"/>
          <p:cNvSpPr/>
          <p:nvPr/>
        </p:nvSpPr>
        <p:spPr>
          <a:xfrm>
            <a:off x="793790" y="5973128"/>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B4A4A"/>
                </a:solidFill>
                <a:latin typeface="Geist" pitchFamily="34" charset="0"/>
                <a:ea typeface="Geist" pitchFamily="34" charset="-122"/>
                <a:cs typeface="Geist" pitchFamily="34" charset="-120"/>
              </a:rPr>
              <a:t>Experience how choices directly impact income</a:t>
            </a:r>
            <a:endParaRPr lang="en-US" sz="1750" dirty="0"/>
          </a:p>
        </p:txBody>
      </p:sp>
      <p:sp>
        <p:nvSpPr>
          <p:cNvPr id="9" name="Text 7"/>
          <p:cNvSpPr/>
          <p:nvPr/>
        </p:nvSpPr>
        <p:spPr>
          <a:xfrm>
            <a:off x="793790" y="6415326"/>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B4A4A"/>
                </a:solidFill>
                <a:latin typeface="Geist" pitchFamily="34" charset="0"/>
                <a:ea typeface="Geist" pitchFamily="34" charset="-122"/>
                <a:cs typeface="Geist" pitchFamily="34" charset="-120"/>
              </a:rPr>
              <a:t>Develops empathy and social awareness</a:t>
            </a:r>
            <a:endParaRPr lang="en-US" sz="1750" dirty="0"/>
          </a:p>
        </p:txBody>
      </p:sp>
      <p:pic>
        <p:nvPicPr>
          <p:cNvPr id="10" name="Image 0" descr="preencoded.png">    </p:cNvPr>
          <p:cNvPicPr>
            <a:picLocks noChangeAspect="1"/>
          </p:cNvPicPr>
          <p:nvPr/>
        </p:nvPicPr>
        <p:blipFill>
          <a:blip r:embed="rId2"/>
          <a:stretch>
            <a:fillRect/>
          </a:stretch>
        </p:blipFill>
        <p:spPr>
          <a:xfrm>
            <a:off x="7599521" y="2676168"/>
            <a:ext cx="1737360" cy="173736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2025-09-11T13:57:52Z</dcterms:created>
  <dcterms:modified xsi:type="dcterms:W3CDTF">2025-09-11T13:57:52Z</dcterms:modified>
</cp:coreProperties>
</file>