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Source Serif 4 Semi Bold"/>
      <p:regular r:id="rId18"/>
    </p:embeddedFont>
    <p:embeddedFont>
      <p:font typeface="Source Serif 4 Semi Bold"/>
      <p:regular r:id="rId19"/>
    </p:embeddedFont>
    <p:embeddedFont>
      <p:font typeface="Source Serif 4 Semi Bold"/>
      <p:regular r:id="rId20"/>
    </p:embeddedFont>
    <p:embeddedFont>
      <p:font typeface="Source Serif 4 Semi Bold"/>
      <p:regular r:id="rId21"/>
    </p:embeddedFont>
    <p:embeddedFont>
      <p:font typeface="Source Sans 3"/>
      <p:regular r:id="rId22"/>
    </p:embeddedFont>
    <p:embeddedFont>
      <p:font typeface="Source Sans 3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Relationship Id="rId22" Type="http://schemas.openxmlformats.org/officeDocument/2006/relationships/font" Target="fonts/font5.fntdata"/><Relationship Id="rId2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124" y="1867733"/>
            <a:ext cx="1602105" cy="160210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659654" y="1837849"/>
            <a:ext cx="514052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324124" y="4098012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Critically Reading Media Messages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6324124" y="586501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 a world where media is everywhere, it's essential to know how to read media messages critically.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962" y="510659"/>
            <a:ext cx="4369951" cy="5461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00"/>
              </a:lnSpc>
              <a:buNone/>
            </a:pPr>
            <a:r>
              <a:rPr lang="en-US" sz="3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Conclusion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649962" y="1502331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Critical reading is a skill that allows you to navigate the media landscape thoughtfully and independently.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49962" y="2263735"/>
            <a:ext cx="6438662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By understanding the intent and perspective behind messages, you'll be better equipped to: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49962" y="3025140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Make informed decisions</a:t>
            </a:r>
            <a:endParaRPr lang="en-US" sz="1450" dirty="0"/>
          </a:p>
        </p:txBody>
      </p:sp>
      <p:sp>
        <p:nvSpPr>
          <p:cNvPr id="6" name="Text 4"/>
          <p:cNvSpPr/>
          <p:nvPr/>
        </p:nvSpPr>
        <p:spPr>
          <a:xfrm>
            <a:off x="649962" y="3387209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Avoid manipulation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49962" y="3749278"/>
            <a:ext cx="6438662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Become a more conscious media consumer</a:t>
            </a:r>
            <a:endParaRPr lang="en-US" sz="1450" dirty="0"/>
          </a:p>
        </p:txBody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9396" y="1544122"/>
            <a:ext cx="6438662" cy="643866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49962" y="8400455"/>
            <a:ext cx="13330476" cy="297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Develop your critical lens and take control of your media experience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2710" y="2578656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1050"/>
              </a:lnSpc>
              <a:buNone/>
            </a:pPr>
            <a:r>
              <a:rPr lang="en-US" sz="8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Thank You!</a:t>
            </a:r>
            <a:endParaRPr lang="en-US" sz="8850" dirty="0"/>
          </a:p>
        </p:txBody>
      </p:sp>
      <p:sp>
        <p:nvSpPr>
          <p:cNvPr id="3" name="Text 1"/>
          <p:cNvSpPr/>
          <p:nvPr/>
        </p:nvSpPr>
        <p:spPr>
          <a:xfrm>
            <a:off x="5062180" y="4345662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Questions?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837724" y="526792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000"/>
              </a:lnSpc>
              <a:buNone/>
            </a:pP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23980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Lesson Objectives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3422571"/>
            <a:ext cx="121920" cy="256722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2294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Recognize Bias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229439" y="4187904"/>
            <a:ext cx="349722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Identify common signs of bias, manipulation, and unreliable information in media messages.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5773" y="3422571"/>
            <a:ext cx="4158734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773" y="3422571"/>
            <a:ext cx="121920" cy="256722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2748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Evaluate Sources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627489" y="4187904"/>
            <a:ext cx="349722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Identify and evaluate the reliability of different media sources by analyzing their purpose, language, and source credibility.</a:t>
            </a:r>
            <a:endParaRPr lang="en-US" sz="1850" dirty="0"/>
          </a:p>
        </p:txBody>
      </p:sp>
      <p:sp>
        <p:nvSpPr>
          <p:cNvPr id="11" name="Shape 7"/>
          <p:cNvSpPr/>
          <p:nvPr/>
        </p:nvSpPr>
        <p:spPr>
          <a:xfrm>
            <a:off x="9633823" y="3422571"/>
            <a:ext cx="4158853" cy="2567226"/>
          </a:xfrm>
          <a:prstGeom prst="roundRect">
            <a:avLst>
              <a:gd name="adj" fmla="val 3916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823" y="3422571"/>
            <a:ext cx="121920" cy="256722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025539" y="36923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Apply Tools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10025539" y="4187904"/>
            <a:ext cx="349734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practical tools, such as fact-checking websites and reverse image searches, to verify information before sharing.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118" y="594836"/>
            <a:ext cx="10771346" cy="6361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What Does It Mean to Read Media Critically?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57118" y="1750100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Critical reading of media involves: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7118" y="2290882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Identifying bias in messages that reflect the views of their creators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7118" y="2712601"/>
            <a:ext cx="6294239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Evaluating source reliability to know which sources to trust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7118" y="3134320"/>
            <a:ext cx="6294239" cy="692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Recognizing intent behind messages - whether to inform, entertain, sell, or persuade</a:t>
            </a:r>
            <a:endParaRPr lang="en-US" sz="17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6663" y="1798796"/>
            <a:ext cx="6294239" cy="62942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48445"/>
            <a:ext cx="86823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Understanding Bias and Agenda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0312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All media messages have a perspective. Understanding the purpose and bias behind them helps you see the whole picture.</a:t>
            </a:r>
            <a:endParaRPr lang="en-US" sz="18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3683437"/>
            <a:ext cx="4318278" cy="9575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77039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Compare Coverage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Find two articles from different sources about the same topic</a:t>
            </a:r>
            <a:endParaRPr lang="en-US" sz="18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002" y="3683437"/>
            <a:ext cx="4318278" cy="9575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95317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Analyze Language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95317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Look at words used - "successful" vs. "problematic" can reveal biases</a:t>
            </a:r>
            <a:endParaRPr lang="en-US" sz="18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79" y="3683437"/>
            <a:ext cx="4318278" cy="95750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3595" y="48802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Discuss Influence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3595" y="5375791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Consider how differences might shape reader opinions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08453"/>
            <a:ext cx="76635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Identifying Reliable Sources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0758"/>
            <a:ext cx="41536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Look for 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Authoritative Sources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Established news outlets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Expert opinions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Government organizations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Regional fact-checkers (e.g., Faktograf, Raskrikavanje)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107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Check for 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Red Flags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0202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Sensationalism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26874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Missing author information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73547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Excessive emotional language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20219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Unclear publication dates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37724" y="593812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Activity: Compare a trusted news article with content from an unfamiliar website or social media post.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96345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Spotting Clickbait and Manipulative Language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30460"/>
            <a:ext cx="7468553" cy="1944767"/>
          </a:xfrm>
          <a:prstGeom prst="roundRect">
            <a:avLst>
              <a:gd name="adj" fmla="val 5170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93919" y="30002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Examples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93919" y="3495794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"You Won't Believe What This Politician Said!"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593919" y="4022408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"This Simple Trick Will Change Your Life!"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324124" y="4914543"/>
            <a:ext cx="7468553" cy="2351603"/>
          </a:xfrm>
          <a:prstGeom prst="roundRect">
            <a:avLst>
              <a:gd name="adj" fmla="val 4275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93919" y="51843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Warning Signs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93919" y="567987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Exaggerated language ("shocking," "unbelievable")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6593919" y="6146602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Emotional triggers (outrage, shock)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6593919" y="6613327"/>
            <a:ext cx="69289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Vague or unclear titles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2327"/>
            <a:ext cx="95164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Practical Tools for Critical Analysis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29020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Who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Created This?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Understanding the creator reveals motivations and biases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2655094"/>
            <a:ext cx="4158734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2902029"/>
            <a:ext cx="28329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What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is the Purpose?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397568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 it to inform, sell, persuade, or entertain?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2655094"/>
            <a:ext cx="4158853" cy="2107406"/>
          </a:xfrm>
          <a:prstGeom prst="roundRect">
            <a:avLst>
              <a:gd name="adj" fmla="val 47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2902029"/>
            <a:ext cx="366498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What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Techniques Are Used?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9" y="3749516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Consider language, visuals, and tone that influence you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084659" y="524875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Who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Benefits?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84659" y="5744289"/>
            <a:ext cx="586394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Who gains from you believing or sharing this message?</a:t>
            </a:r>
            <a:endParaRPr lang="en-US" sz="1850" dirty="0"/>
          </a:p>
        </p:txBody>
      </p:sp>
      <p:sp>
        <p:nvSpPr>
          <p:cNvPr id="15" name="Shape 13"/>
          <p:cNvSpPr/>
          <p:nvPr/>
        </p:nvSpPr>
        <p:spPr>
          <a:xfrm>
            <a:off x="7434858" y="5001816"/>
            <a:ext cx="6357818" cy="1755458"/>
          </a:xfrm>
          <a:prstGeom prst="roundRect">
            <a:avLst>
              <a:gd name="adj" fmla="val 572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81793" y="5248751"/>
            <a:ext cx="39022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What</a:t>
            </a:r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Perspective is Missing?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681793" y="5744289"/>
            <a:ext cx="58639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What viewpoints aren't included and how does that change the message?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948" y="420291"/>
            <a:ext cx="7857649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Application: Analyzing a Real-World Example</a:t>
            </a:r>
            <a:endParaRPr lang="en-US" sz="2800" dirty="0"/>
          </a:p>
        </p:txBody>
      </p:sp>
      <p:sp>
        <p:nvSpPr>
          <p:cNvPr id="3" name="Text 1"/>
          <p:cNvSpPr/>
          <p:nvPr/>
        </p:nvSpPr>
        <p:spPr>
          <a:xfrm>
            <a:off x="534948" y="1236583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Choose a social media post or article about a trending topic and analyze it by answering: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34948" y="1618655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Who created the content, and what might their intent be?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948" y="1916668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What language and visuals are used to shape the message?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34948" y="2214682"/>
            <a:ext cx="6593800" cy="2445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900"/>
              </a:lnSpc>
              <a:buSzPct val="100000"/>
              <a:buChar char="•"/>
            </a:pPr>
            <a:r>
              <a:rPr lang="en-US" sz="12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What perspectives are included or excluded?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7509272" y="1270992"/>
            <a:ext cx="6593800" cy="893802"/>
          </a:xfrm>
          <a:prstGeom prst="roundRect">
            <a:avLst>
              <a:gd name="adj" fmla="val 7183"/>
            </a:avLst>
          </a:prstGeom>
          <a:solidFill>
            <a:srgbClr val="B6D6FC"/>
          </a:solidFill>
          <a:ln/>
        </p:spPr>
      </p:sp>
      <p:pic>
        <p:nvPicPr>
          <p:cNvPr id="8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2029" y="1495782"/>
            <a:ext cx="190976" cy="152757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005763" y="1461849"/>
            <a:ext cx="5944553" cy="489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Example:</a:t>
            </a:r>
            <a:pPr algn="l" indent="0" marL="0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Look at a post from an influencer promoting a product. Is the influencer being transparent about sponsorship? What language or images make the product seem appealing?</a:t>
            </a:r>
            <a:endParaRPr lang="en-US" sz="1200" dirty="0"/>
          </a:p>
        </p:txBody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272" y="2336721"/>
            <a:ext cx="6593800" cy="6593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951" y="587693"/>
            <a:ext cx="8730258" cy="628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Checklist for Critical Media Reading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747951" y="1643777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7486" y="1695629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1442442" y="1717238"/>
            <a:ext cx="3466267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Check the source and author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42442" y="2159794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 this a reliable source?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747951" y="2929176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37486" y="2981027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350" dirty="0"/>
          </a:p>
        </p:txBody>
      </p:sp>
      <p:sp>
        <p:nvSpPr>
          <p:cNvPr id="9" name="Text 7"/>
          <p:cNvSpPr/>
          <p:nvPr/>
        </p:nvSpPr>
        <p:spPr>
          <a:xfrm>
            <a:off x="1442442" y="3002637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Identify the purpose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1442442" y="3445193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 this meant to inform, entertain, sell, or persuade?</a:t>
            </a:r>
            <a:endParaRPr lang="en-US" sz="1650" dirty="0"/>
          </a:p>
        </p:txBody>
      </p:sp>
      <p:sp>
        <p:nvSpPr>
          <p:cNvPr id="11" name="Shape 9"/>
          <p:cNvSpPr/>
          <p:nvPr/>
        </p:nvSpPr>
        <p:spPr>
          <a:xfrm>
            <a:off x="747951" y="4214574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37486" y="4266426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350" dirty="0"/>
          </a:p>
        </p:txBody>
      </p:sp>
      <p:sp>
        <p:nvSpPr>
          <p:cNvPr id="13" name="Text 11"/>
          <p:cNvSpPr/>
          <p:nvPr/>
        </p:nvSpPr>
        <p:spPr>
          <a:xfrm>
            <a:off x="1442442" y="4288036"/>
            <a:ext cx="3482340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Watch for emotional triggers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442442" y="4730591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 it trying to make you feel outraged or surprised?</a:t>
            </a:r>
            <a:endParaRPr lang="en-US" sz="1650" dirty="0"/>
          </a:p>
        </p:txBody>
      </p:sp>
      <p:sp>
        <p:nvSpPr>
          <p:cNvPr id="15" name="Shape 13"/>
          <p:cNvSpPr/>
          <p:nvPr/>
        </p:nvSpPr>
        <p:spPr>
          <a:xfrm>
            <a:off x="747951" y="5499973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37486" y="5551825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2350" dirty="0"/>
          </a:p>
        </p:txBody>
      </p:sp>
      <p:sp>
        <p:nvSpPr>
          <p:cNvPr id="17" name="Text 15"/>
          <p:cNvSpPr/>
          <p:nvPr/>
        </p:nvSpPr>
        <p:spPr>
          <a:xfrm>
            <a:off x="1442442" y="5573435"/>
            <a:ext cx="3617119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Look for missing perspectives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442442" y="6015990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 there a side of the story that's not told?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47951" y="6785372"/>
            <a:ext cx="480774" cy="480774"/>
          </a:xfrm>
          <a:prstGeom prst="roundRect">
            <a:avLst>
              <a:gd name="adj" fmla="val 18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37486" y="6837224"/>
            <a:ext cx="301704" cy="377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50"/>
              </a:lnSpc>
              <a:buNone/>
            </a:pPr>
            <a:r>
              <a:rPr lang="en-US" sz="23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2350" dirty="0"/>
          </a:p>
        </p:txBody>
      </p:sp>
      <p:sp>
        <p:nvSpPr>
          <p:cNvPr id="21" name="Text 19"/>
          <p:cNvSpPr/>
          <p:nvPr/>
        </p:nvSpPr>
        <p:spPr>
          <a:xfrm>
            <a:off x="1442442" y="6858833"/>
            <a:ext cx="2514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Verify information</a:t>
            </a:r>
            <a:endParaRPr lang="en-US" sz="1950" dirty="0"/>
          </a:p>
        </p:txBody>
      </p:sp>
      <p:sp>
        <p:nvSpPr>
          <p:cNvPr id="22" name="Text 20"/>
          <p:cNvSpPr/>
          <p:nvPr/>
        </p:nvSpPr>
        <p:spPr>
          <a:xfrm>
            <a:off x="1442442" y="7301389"/>
            <a:ext cx="12440007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Use fact-checking websites or search for additional articles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2025-09-11T14:11:09Z</dcterms:created>
  <dcterms:modified xsi:type="dcterms:W3CDTF">2025-09-11T14:11:09Z</dcterms:modified>
</cp:coreProperties>
</file>