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Quattrocento"/>
      <p:regular r:id="rId19"/>
    </p:embeddedFont>
    <p:embeddedFont>
      <p:font typeface="Quattrocento"/>
      <p:regular r:id="rId20"/>
    </p:embeddedFont>
    <p:embeddedFont>
      <p:font typeface="Quattrocento"/>
      <p:regular r:id="rId21"/>
    </p:embeddedFont>
    <p:embeddedFont>
      <p:font typeface="Quattrocento"/>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00000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6324124" y="2078236"/>
            <a:ext cx="1602105" cy="1602105"/>
          </a:xfrm>
          <a:prstGeom prst="rect">
            <a:avLst/>
          </a:prstGeom>
        </p:spPr>
      </p:pic>
      <p:sp>
        <p:nvSpPr>
          <p:cNvPr id="4" name="Text 0"/>
          <p:cNvSpPr/>
          <p:nvPr/>
        </p:nvSpPr>
        <p:spPr>
          <a:xfrm>
            <a:off x="8659654" y="2048351"/>
            <a:ext cx="5140523" cy="703898"/>
          </a:xfrm>
          <a:prstGeom prst="rect">
            <a:avLst/>
          </a:prstGeom>
          <a:noFill/>
          <a:ln/>
        </p:spPr>
        <p:txBody>
          <a:bodyPr wrap="square" lIns="0" tIns="0" rIns="0" bIns="0" rtlCol="0" anchor="t"/>
          <a:lstStyle/>
          <a:p>
            <a:pPr algn="ctr"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MEDIActive Youth: Informing the Balkans</a:t>
            </a:r>
            <a:endParaRPr lang="en-US" sz="2200" dirty="0"/>
          </a:p>
        </p:txBody>
      </p:sp>
      <p:sp>
        <p:nvSpPr>
          <p:cNvPr id="5" name="Text 1"/>
          <p:cNvSpPr/>
          <p:nvPr/>
        </p:nvSpPr>
        <p:spPr>
          <a:xfrm>
            <a:off x="6324124" y="4308515"/>
            <a:ext cx="7468553" cy="2112050"/>
          </a:xfrm>
          <a:prstGeom prst="rect">
            <a:avLst/>
          </a:prstGeom>
          <a:noFill/>
          <a:ln/>
        </p:spPr>
        <p:txBody>
          <a:bodyPr wrap="squar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Analyzing News Articles: Critical Reading in the Information Age</a:t>
            </a:r>
            <a:endParaRPr lang="en-US"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361361"/>
            <a:ext cx="10273308"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Key Takeaways for Critical News Analysis</a:t>
            </a:r>
            <a:endParaRPr lang="en-US" sz="4400" dirty="0"/>
          </a:p>
        </p:txBody>
      </p:sp>
      <p:sp>
        <p:nvSpPr>
          <p:cNvPr id="3" name="Text 1"/>
          <p:cNvSpPr/>
          <p:nvPr/>
        </p:nvSpPr>
        <p:spPr>
          <a:xfrm>
            <a:off x="837724" y="2663666"/>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Structure Awareness</a:t>
            </a:r>
            <a:endParaRPr lang="en-US" sz="2200" dirty="0"/>
          </a:p>
        </p:txBody>
      </p:sp>
      <p:sp>
        <p:nvSpPr>
          <p:cNvPr id="4" name="Text 2"/>
          <p:cNvSpPr/>
          <p:nvPr/>
        </p:nvSpPr>
        <p:spPr>
          <a:xfrm>
            <a:off x="837724" y="3254931"/>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Understand the inverted pyramid structure and look for the five Ws and H to ensure comprehensive coverage.</a:t>
            </a:r>
            <a:endParaRPr lang="en-US" sz="1850" dirty="0"/>
          </a:p>
        </p:txBody>
      </p:sp>
      <p:sp>
        <p:nvSpPr>
          <p:cNvPr id="5" name="Text 3"/>
          <p:cNvSpPr/>
          <p:nvPr/>
        </p:nvSpPr>
        <p:spPr>
          <a:xfrm>
            <a:off x="837724" y="426029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Source Evaluation</a:t>
            </a:r>
            <a:endParaRPr lang="en-US" sz="2200" dirty="0"/>
          </a:p>
        </p:txBody>
      </p:sp>
      <p:sp>
        <p:nvSpPr>
          <p:cNvPr id="6" name="Text 4"/>
          <p:cNvSpPr/>
          <p:nvPr/>
        </p:nvSpPr>
        <p:spPr>
          <a:xfrm>
            <a:off x="837724" y="4851559"/>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Apply the SIFT method to verify the credibility and relevance of information sources.</a:t>
            </a:r>
            <a:endParaRPr lang="en-US" sz="1850" dirty="0"/>
          </a:p>
        </p:txBody>
      </p:sp>
      <p:sp>
        <p:nvSpPr>
          <p:cNvPr id="7" name="Text 5"/>
          <p:cNvSpPr/>
          <p:nvPr/>
        </p:nvSpPr>
        <p:spPr>
          <a:xfrm>
            <a:off x="7614761" y="2663666"/>
            <a:ext cx="3610094"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Fact vs. Opinion Recognition</a:t>
            </a:r>
            <a:endParaRPr lang="en-US" sz="2200" dirty="0"/>
          </a:p>
        </p:txBody>
      </p:sp>
      <p:sp>
        <p:nvSpPr>
          <p:cNvPr id="8" name="Text 6"/>
          <p:cNvSpPr/>
          <p:nvPr/>
        </p:nvSpPr>
        <p:spPr>
          <a:xfrm>
            <a:off x="7614761" y="3254931"/>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Develop the ability to distinguish between verifiable facts and subjective opinions.</a:t>
            </a:r>
            <a:endParaRPr lang="en-US" sz="1850" dirty="0"/>
          </a:p>
        </p:txBody>
      </p:sp>
      <p:sp>
        <p:nvSpPr>
          <p:cNvPr id="9" name="Text 7"/>
          <p:cNvSpPr/>
          <p:nvPr/>
        </p:nvSpPr>
        <p:spPr>
          <a:xfrm>
            <a:off x="7614761" y="426029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Active Engagement</a:t>
            </a:r>
            <a:endParaRPr lang="en-US" sz="2200" dirty="0"/>
          </a:p>
        </p:txBody>
      </p:sp>
      <p:sp>
        <p:nvSpPr>
          <p:cNvPr id="10" name="Text 8"/>
          <p:cNvSpPr/>
          <p:nvPr/>
        </p:nvSpPr>
        <p:spPr>
          <a:xfrm>
            <a:off x="7614761" y="4851559"/>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Practice critical reading by questioning both the text and your interpretation of it.</a:t>
            </a:r>
            <a:endParaRPr lang="en-US" sz="1850" dirty="0"/>
          </a:p>
        </p:txBody>
      </p:sp>
      <p:sp>
        <p:nvSpPr>
          <p:cNvPr id="11" name="Text 9"/>
          <p:cNvSpPr/>
          <p:nvPr/>
        </p:nvSpPr>
        <p:spPr>
          <a:xfrm>
            <a:off x="837724" y="6102191"/>
            <a:ext cx="12954952" cy="766048"/>
          </a:xfrm>
          <a:prstGeom prst="rect">
            <a:avLst/>
          </a:prstGeom>
          <a:noFill/>
          <a:ln/>
        </p:spPr>
        <p:txBody>
          <a:bodyPr wrap="square" lIns="0" tIns="0" rIns="0" bIns="0" rtlCol="0" anchor="t"/>
          <a:lstStyle/>
          <a:p>
            <a:pPr algn="ctr"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These skills form the foundation for responsible information consumption in an era where we're constantly bombarded with news from various sources.</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80000"/>
            </a:srgbClr>
          </a:solidFill>
          <a:ln/>
        </p:spPr>
      </p:sp>
      <p:sp>
        <p:nvSpPr>
          <p:cNvPr id="4" name="Text 1"/>
          <p:cNvSpPr/>
          <p:nvPr/>
        </p:nvSpPr>
        <p:spPr>
          <a:xfrm>
            <a:off x="1682710" y="2991922"/>
            <a:ext cx="11264979" cy="1408033"/>
          </a:xfrm>
          <a:prstGeom prst="rect">
            <a:avLst/>
          </a:prstGeom>
          <a:noFill/>
          <a:ln/>
        </p:spPr>
        <p:txBody>
          <a:bodyPr wrap="none" lIns="0" tIns="0" rIns="0" bIns="0" rtlCol="0" anchor="t"/>
          <a:lstStyle/>
          <a:p>
            <a:pPr algn="ctr" indent="0" marL="0">
              <a:lnSpc>
                <a:spcPts val="11050"/>
              </a:lnSpc>
              <a:buNone/>
            </a:pPr>
            <a:r>
              <a:rPr lang="en-US" sz="8850" dirty="0">
                <a:solidFill>
                  <a:srgbClr val="FFD9BE"/>
                </a:solidFill>
                <a:latin typeface="Quattrocento" pitchFamily="34" charset="0"/>
                <a:ea typeface="Quattrocento" pitchFamily="34" charset="-122"/>
                <a:cs typeface="Quattrocento" pitchFamily="34" charset="-120"/>
              </a:rPr>
              <a:t>Thank You!</a:t>
            </a:r>
            <a:endParaRPr lang="en-US" sz="8850" dirty="0"/>
          </a:p>
        </p:txBody>
      </p:sp>
      <p:sp>
        <p:nvSpPr>
          <p:cNvPr id="5" name="Text 2"/>
          <p:cNvSpPr/>
          <p:nvPr/>
        </p:nvSpPr>
        <p:spPr>
          <a:xfrm>
            <a:off x="837724" y="4758928"/>
            <a:ext cx="12954952" cy="478631"/>
          </a:xfrm>
          <a:prstGeom prst="rect">
            <a:avLst/>
          </a:prstGeom>
          <a:noFill/>
          <a:ln/>
        </p:spPr>
        <p:txBody>
          <a:bodyPr wrap="none" lIns="0" tIns="0" rIns="0" bIns="0" rtlCol="0" anchor="t"/>
          <a:lstStyle/>
          <a:p>
            <a:pPr algn="ctr" indent="0" marL="0">
              <a:lnSpc>
                <a:spcPts val="3750"/>
              </a:lnSpc>
              <a:buNone/>
            </a:pPr>
            <a:r>
              <a:rPr lang="en-US" sz="2350" dirty="0">
                <a:solidFill>
                  <a:srgbClr val="F9EEE7"/>
                </a:solidFill>
                <a:latin typeface="Quattrocento" pitchFamily="34" charset="0"/>
                <a:ea typeface="Quattrocento" pitchFamily="34" charset="-122"/>
                <a:cs typeface="Quattrocento" pitchFamily="34" charset="-120"/>
              </a:rPr>
              <a:t>Any Questions?</a:t>
            </a:r>
            <a:endParaRPr lang="en-US" sz="2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3923228"/>
            <a:ext cx="12954952" cy="383024"/>
          </a:xfrm>
          <a:prstGeom prst="rect">
            <a:avLst/>
          </a:prstGeom>
          <a:noFill/>
          <a:ln/>
        </p:spPr>
        <p:txBody>
          <a:bodyPr wrap="none" lIns="0" tIns="0" rIns="0" bIns="0" rtlCol="0" anchor="t"/>
          <a:lstStyle/>
          <a:p>
            <a:pPr algn="l" indent="0" marL="0">
              <a:lnSpc>
                <a:spcPts val="3000"/>
              </a:lnSpc>
              <a:buNone/>
            </a:pP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722120"/>
            <a:ext cx="6322100"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What is Critical Reading?</a:t>
            </a:r>
            <a:endParaRPr lang="en-US" sz="4400" dirty="0"/>
          </a:p>
        </p:txBody>
      </p:sp>
      <p:sp>
        <p:nvSpPr>
          <p:cNvPr id="3" name="Shape 1"/>
          <p:cNvSpPr/>
          <p:nvPr/>
        </p:nvSpPr>
        <p:spPr>
          <a:xfrm>
            <a:off x="837724" y="2904887"/>
            <a:ext cx="4158734" cy="2567226"/>
          </a:xfrm>
          <a:prstGeom prst="roundRect">
            <a:avLst>
              <a:gd name="adj" fmla="val 1399"/>
            </a:avLst>
          </a:prstGeom>
          <a:solidFill>
            <a:srgbClr val="123332"/>
          </a:solidFill>
          <a:ln w="30480">
            <a:solidFill>
              <a:srgbClr val="4A6B6A"/>
            </a:solidFill>
            <a:prstDash val="solid"/>
          </a:ln>
        </p:spPr>
      </p:sp>
      <p:sp>
        <p:nvSpPr>
          <p:cNvPr id="4" name="Text 2"/>
          <p:cNvSpPr/>
          <p:nvPr/>
        </p:nvSpPr>
        <p:spPr>
          <a:xfrm>
            <a:off x="1107519" y="317468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Active Engagement</a:t>
            </a:r>
            <a:endParaRPr lang="en-US" sz="2200" dirty="0"/>
          </a:p>
        </p:txBody>
      </p:sp>
      <p:sp>
        <p:nvSpPr>
          <p:cNvPr id="5" name="Text 3"/>
          <p:cNvSpPr/>
          <p:nvPr/>
        </p:nvSpPr>
        <p:spPr>
          <a:xfrm>
            <a:off x="1107519" y="3670221"/>
            <a:ext cx="3619143" cy="1532096"/>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Critical reading is an active way of reading that involves deeper and more complex engagement with a text.</a:t>
            </a:r>
            <a:endParaRPr lang="en-US" sz="1850" dirty="0"/>
          </a:p>
        </p:txBody>
      </p:sp>
      <p:sp>
        <p:nvSpPr>
          <p:cNvPr id="6" name="Shape 4"/>
          <p:cNvSpPr/>
          <p:nvPr/>
        </p:nvSpPr>
        <p:spPr>
          <a:xfrm>
            <a:off x="5235773" y="2904887"/>
            <a:ext cx="4158734" cy="2567226"/>
          </a:xfrm>
          <a:prstGeom prst="roundRect">
            <a:avLst>
              <a:gd name="adj" fmla="val 1399"/>
            </a:avLst>
          </a:prstGeom>
          <a:solidFill>
            <a:srgbClr val="123332"/>
          </a:solidFill>
          <a:ln w="30480">
            <a:solidFill>
              <a:srgbClr val="4A6B6A"/>
            </a:solidFill>
            <a:prstDash val="solid"/>
          </a:ln>
        </p:spPr>
      </p:sp>
      <p:sp>
        <p:nvSpPr>
          <p:cNvPr id="7" name="Text 5"/>
          <p:cNvSpPr/>
          <p:nvPr/>
        </p:nvSpPr>
        <p:spPr>
          <a:xfrm>
            <a:off x="5505569" y="317468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Analytical Process</a:t>
            </a:r>
            <a:endParaRPr lang="en-US" sz="2200" dirty="0"/>
          </a:p>
        </p:txBody>
      </p:sp>
      <p:sp>
        <p:nvSpPr>
          <p:cNvPr id="8" name="Text 6"/>
          <p:cNvSpPr/>
          <p:nvPr/>
        </p:nvSpPr>
        <p:spPr>
          <a:xfrm>
            <a:off x="5505569" y="3670221"/>
            <a:ext cx="3619143" cy="1149072"/>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It is a process of analyzing, interpreting, and sometimes evaluating the content.</a:t>
            </a:r>
            <a:endParaRPr lang="en-US" sz="1850" dirty="0"/>
          </a:p>
        </p:txBody>
      </p:sp>
      <p:sp>
        <p:nvSpPr>
          <p:cNvPr id="9" name="Shape 7"/>
          <p:cNvSpPr/>
          <p:nvPr/>
        </p:nvSpPr>
        <p:spPr>
          <a:xfrm>
            <a:off x="9633823" y="2904887"/>
            <a:ext cx="4158853" cy="2567226"/>
          </a:xfrm>
          <a:prstGeom prst="roundRect">
            <a:avLst>
              <a:gd name="adj" fmla="val 1399"/>
            </a:avLst>
          </a:prstGeom>
          <a:solidFill>
            <a:srgbClr val="123332"/>
          </a:solidFill>
          <a:ln w="30480">
            <a:solidFill>
              <a:srgbClr val="4A6B6A"/>
            </a:solidFill>
            <a:prstDash val="solid"/>
          </a:ln>
        </p:spPr>
      </p:sp>
      <p:sp>
        <p:nvSpPr>
          <p:cNvPr id="10" name="Text 8"/>
          <p:cNvSpPr/>
          <p:nvPr/>
        </p:nvSpPr>
        <p:spPr>
          <a:xfrm>
            <a:off x="9903619" y="3174682"/>
            <a:ext cx="2862262"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Questioning Approach</a:t>
            </a:r>
            <a:endParaRPr lang="en-US" sz="2200" dirty="0"/>
          </a:p>
        </p:txBody>
      </p:sp>
      <p:sp>
        <p:nvSpPr>
          <p:cNvPr id="11" name="Text 9"/>
          <p:cNvSpPr/>
          <p:nvPr/>
        </p:nvSpPr>
        <p:spPr>
          <a:xfrm>
            <a:off x="9903619" y="3670221"/>
            <a:ext cx="3619262" cy="1532096"/>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When reading critically, we use critical thinking skills to question both the text and our own reading of it.</a:t>
            </a:r>
            <a:endParaRPr lang="en-US" sz="1850" dirty="0"/>
          </a:p>
        </p:txBody>
      </p:sp>
      <p:sp>
        <p:nvSpPr>
          <p:cNvPr id="12" name="Text 10"/>
          <p:cNvSpPr/>
          <p:nvPr/>
        </p:nvSpPr>
        <p:spPr>
          <a:xfrm>
            <a:off x="837724" y="5741313"/>
            <a:ext cx="12954952"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Critical reading helps us consider how news articles are structured, evaluate the credibility of sources, determine what information is relevant and confirmed, and distinguish between opinions and facts.</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756053"/>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The Inverted Pyramid Structure</a:t>
            </a:r>
            <a:endParaRPr lang="en-US" sz="4400" dirty="0"/>
          </a:p>
        </p:txBody>
      </p:sp>
      <p:sp>
        <p:nvSpPr>
          <p:cNvPr id="4" name="Text 1"/>
          <p:cNvSpPr/>
          <p:nvPr/>
        </p:nvSpPr>
        <p:spPr>
          <a:xfrm>
            <a:off x="6324124" y="3523059"/>
            <a:ext cx="7468553" cy="1532096"/>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most common structure for news articles is the "inverted pyramid," which presents information from most to least important. This structure grabs the reader's attention immediately and provides additional clarifying information as the article continues.</a:t>
            </a:r>
            <a:endParaRPr lang="en-US" sz="1850" dirty="0"/>
          </a:p>
        </p:txBody>
      </p:sp>
      <p:sp>
        <p:nvSpPr>
          <p:cNvPr id="5" name="Text 2"/>
          <p:cNvSpPr/>
          <p:nvPr/>
        </p:nvSpPr>
        <p:spPr>
          <a:xfrm>
            <a:off x="6324124" y="5324356"/>
            <a:ext cx="7468553" cy="1149072"/>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This approach helps readers quickly understand the main points even if they don't read the entire article, and allows editors to cut from the bottom without losing essential information.</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065252"/>
            <a:ext cx="8501063"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Elements of the Inverted Pyramid</a:t>
            </a:r>
            <a:endParaRPr lang="en-US" sz="4400" dirty="0"/>
          </a:p>
        </p:txBody>
      </p:sp>
      <p:sp>
        <p:nvSpPr>
          <p:cNvPr id="3" name="Shape 1"/>
          <p:cNvSpPr/>
          <p:nvPr/>
        </p:nvSpPr>
        <p:spPr>
          <a:xfrm>
            <a:off x="837724" y="2606993"/>
            <a:ext cx="6357818" cy="239316"/>
          </a:xfrm>
          <a:prstGeom prst="roundRect">
            <a:avLst>
              <a:gd name="adj" fmla="val 15004"/>
            </a:avLst>
          </a:prstGeom>
          <a:solidFill>
            <a:srgbClr val="315251"/>
          </a:solidFill>
          <a:ln/>
        </p:spPr>
      </p:sp>
      <p:sp>
        <p:nvSpPr>
          <p:cNvPr id="4" name="Text 2"/>
          <p:cNvSpPr/>
          <p:nvPr/>
        </p:nvSpPr>
        <p:spPr>
          <a:xfrm>
            <a:off x="1077039" y="308562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Lead/Lede</a:t>
            </a:r>
            <a:endParaRPr lang="en-US" sz="2200" dirty="0"/>
          </a:p>
        </p:txBody>
      </p:sp>
      <p:sp>
        <p:nvSpPr>
          <p:cNvPr id="5" name="Text 3"/>
          <p:cNvSpPr/>
          <p:nvPr/>
        </p:nvSpPr>
        <p:spPr>
          <a:xfrm>
            <a:off x="1077039" y="3581162"/>
            <a:ext cx="5879187"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main paragraph that includes the most important information and the main point of the story.</a:t>
            </a:r>
            <a:endParaRPr lang="en-US" sz="1850" dirty="0"/>
          </a:p>
        </p:txBody>
      </p:sp>
      <p:sp>
        <p:nvSpPr>
          <p:cNvPr id="6" name="Shape 4"/>
          <p:cNvSpPr/>
          <p:nvPr/>
        </p:nvSpPr>
        <p:spPr>
          <a:xfrm>
            <a:off x="7434858" y="2248019"/>
            <a:ext cx="6357818" cy="239316"/>
          </a:xfrm>
          <a:prstGeom prst="roundRect">
            <a:avLst>
              <a:gd name="adj" fmla="val 15004"/>
            </a:avLst>
          </a:prstGeom>
          <a:solidFill>
            <a:srgbClr val="315251"/>
          </a:solidFill>
          <a:ln/>
        </p:spPr>
      </p:sp>
      <p:sp>
        <p:nvSpPr>
          <p:cNvPr id="7" name="Text 5"/>
          <p:cNvSpPr/>
          <p:nvPr/>
        </p:nvSpPr>
        <p:spPr>
          <a:xfrm>
            <a:off x="7674173" y="2726650"/>
            <a:ext cx="2947868"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Secondary Information</a:t>
            </a:r>
            <a:endParaRPr lang="en-US" sz="2200" dirty="0"/>
          </a:p>
        </p:txBody>
      </p:sp>
      <p:sp>
        <p:nvSpPr>
          <p:cNvPr id="8" name="Text 6"/>
          <p:cNvSpPr/>
          <p:nvPr/>
        </p:nvSpPr>
        <p:spPr>
          <a:xfrm>
            <a:off x="7674173" y="3222188"/>
            <a:ext cx="5879187"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Further description of the lead with additional statistics and other relevant data.</a:t>
            </a:r>
            <a:endParaRPr lang="en-US" sz="1850" dirty="0"/>
          </a:p>
        </p:txBody>
      </p:sp>
      <p:sp>
        <p:nvSpPr>
          <p:cNvPr id="9" name="Shape 7"/>
          <p:cNvSpPr/>
          <p:nvPr/>
        </p:nvSpPr>
        <p:spPr>
          <a:xfrm>
            <a:off x="837724" y="5184815"/>
            <a:ext cx="6357818" cy="239316"/>
          </a:xfrm>
          <a:prstGeom prst="roundRect">
            <a:avLst>
              <a:gd name="adj" fmla="val 15004"/>
            </a:avLst>
          </a:prstGeom>
          <a:solidFill>
            <a:srgbClr val="315251"/>
          </a:solidFill>
          <a:ln/>
        </p:spPr>
      </p:sp>
      <p:sp>
        <p:nvSpPr>
          <p:cNvPr id="10" name="Text 8"/>
          <p:cNvSpPr/>
          <p:nvPr/>
        </p:nvSpPr>
        <p:spPr>
          <a:xfrm>
            <a:off x="1077039" y="5663446"/>
            <a:ext cx="3131106"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Background Information</a:t>
            </a:r>
            <a:endParaRPr lang="en-US" sz="2200" dirty="0"/>
          </a:p>
        </p:txBody>
      </p:sp>
      <p:sp>
        <p:nvSpPr>
          <p:cNvPr id="11" name="Text 9"/>
          <p:cNvSpPr/>
          <p:nvPr/>
        </p:nvSpPr>
        <p:spPr>
          <a:xfrm>
            <a:off x="1077039" y="6158984"/>
            <a:ext cx="5879187"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All the events and context leading to the main point/event of the news.</a:t>
            </a:r>
            <a:endParaRPr lang="en-US" sz="1850" dirty="0"/>
          </a:p>
        </p:txBody>
      </p:sp>
      <p:sp>
        <p:nvSpPr>
          <p:cNvPr id="12" name="Shape 10"/>
          <p:cNvSpPr/>
          <p:nvPr/>
        </p:nvSpPr>
        <p:spPr>
          <a:xfrm>
            <a:off x="7434858" y="4825841"/>
            <a:ext cx="6357818" cy="239316"/>
          </a:xfrm>
          <a:prstGeom prst="roundRect">
            <a:avLst>
              <a:gd name="adj" fmla="val 15004"/>
            </a:avLst>
          </a:prstGeom>
          <a:solidFill>
            <a:srgbClr val="315251"/>
          </a:solidFill>
          <a:ln/>
        </p:spPr>
      </p:sp>
      <p:sp>
        <p:nvSpPr>
          <p:cNvPr id="13" name="Text 11"/>
          <p:cNvSpPr/>
          <p:nvPr/>
        </p:nvSpPr>
        <p:spPr>
          <a:xfrm>
            <a:off x="7674173" y="5304473"/>
            <a:ext cx="2929533"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Additional Information</a:t>
            </a:r>
            <a:endParaRPr lang="en-US" sz="2200" dirty="0"/>
          </a:p>
        </p:txBody>
      </p:sp>
      <p:sp>
        <p:nvSpPr>
          <p:cNvPr id="14" name="Text 12"/>
          <p:cNvSpPr/>
          <p:nvPr/>
        </p:nvSpPr>
        <p:spPr>
          <a:xfrm>
            <a:off x="7674173" y="5800011"/>
            <a:ext cx="5879187"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Supporting details not previously explained that enhance the main story.</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730687"/>
            <a:ext cx="5632490"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The Five Ws and H</a:t>
            </a:r>
            <a:endParaRPr lang="en-US" sz="4400" dirty="0"/>
          </a:p>
        </p:txBody>
      </p:sp>
      <p:sp>
        <p:nvSpPr>
          <p:cNvPr id="3" name="Shape 1"/>
          <p:cNvSpPr/>
          <p:nvPr/>
        </p:nvSpPr>
        <p:spPr>
          <a:xfrm>
            <a:off x="837724" y="1913453"/>
            <a:ext cx="6357818" cy="1357193"/>
          </a:xfrm>
          <a:prstGeom prst="roundRect">
            <a:avLst>
              <a:gd name="adj" fmla="val 2646"/>
            </a:avLst>
          </a:prstGeom>
          <a:solidFill>
            <a:srgbClr val="315251"/>
          </a:solidFill>
          <a:ln/>
        </p:spPr>
      </p:sp>
      <p:sp>
        <p:nvSpPr>
          <p:cNvPr id="4" name="Text 2"/>
          <p:cNvSpPr/>
          <p:nvPr/>
        </p:nvSpPr>
        <p:spPr>
          <a:xfrm>
            <a:off x="1077039" y="215276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Who?</a:t>
            </a:r>
            <a:endParaRPr lang="en-US" sz="2200" dirty="0"/>
          </a:p>
        </p:txBody>
      </p:sp>
      <p:sp>
        <p:nvSpPr>
          <p:cNvPr id="5" name="Text 3"/>
          <p:cNvSpPr/>
          <p:nvPr/>
        </p:nvSpPr>
        <p:spPr>
          <a:xfrm>
            <a:off x="1077039" y="2648307"/>
            <a:ext cx="5879187" cy="383024"/>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people or entities involved in the story</a:t>
            </a:r>
            <a:endParaRPr lang="en-US" sz="1850" dirty="0"/>
          </a:p>
        </p:txBody>
      </p:sp>
      <p:sp>
        <p:nvSpPr>
          <p:cNvPr id="6" name="Shape 4"/>
          <p:cNvSpPr/>
          <p:nvPr/>
        </p:nvSpPr>
        <p:spPr>
          <a:xfrm>
            <a:off x="7434858" y="1913453"/>
            <a:ext cx="6357818" cy="1357193"/>
          </a:xfrm>
          <a:prstGeom prst="roundRect">
            <a:avLst>
              <a:gd name="adj" fmla="val 2646"/>
            </a:avLst>
          </a:prstGeom>
          <a:solidFill>
            <a:srgbClr val="315251"/>
          </a:solidFill>
          <a:ln/>
        </p:spPr>
      </p:sp>
      <p:sp>
        <p:nvSpPr>
          <p:cNvPr id="7" name="Text 5"/>
          <p:cNvSpPr/>
          <p:nvPr/>
        </p:nvSpPr>
        <p:spPr>
          <a:xfrm>
            <a:off x="7674173" y="215276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What?</a:t>
            </a:r>
            <a:endParaRPr lang="en-US" sz="2200" dirty="0"/>
          </a:p>
        </p:txBody>
      </p:sp>
      <p:sp>
        <p:nvSpPr>
          <p:cNvPr id="8" name="Text 6"/>
          <p:cNvSpPr/>
          <p:nvPr/>
        </p:nvSpPr>
        <p:spPr>
          <a:xfrm>
            <a:off x="7674173" y="2648307"/>
            <a:ext cx="5879187" cy="383024"/>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event or issue that occurred</a:t>
            </a:r>
            <a:endParaRPr lang="en-US" sz="1850" dirty="0"/>
          </a:p>
        </p:txBody>
      </p:sp>
      <p:sp>
        <p:nvSpPr>
          <p:cNvPr id="9" name="Shape 7"/>
          <p:cNvSpPr/>
          <p:nvPr/>
        </p:nvSpPr>
        <p:spPr>
          <a:xfrm>
            <a:off x="837724" y="3509962"/>
            <a:ext cx="6357818" cy="1357193"/>
          </a:xfrm>
          <a:prstGeom prst="roundRect">
            <a:avLst>
              <a:gd name="adj" fmla="val 2646"/>
            </a:avLst>
          </a:prstGeom>
          <a:solidFill>
            <a:srgbClr val="315251"/>
          </a:solidFill>
          <a:ln/>
        </p:spPr>
      </p:sp>
      <p:sp>
        <p:nvSpPr>
          <p:cNvPr id="10" name="Text 8"/>
          <p:cNvSpPr/>
          <p:nvPr/>
        </p:nvSpPr>
        <p:spPr>
          <a:xfrm>
            <a:off x="1077039" y="374927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When?</a:t>
            </a:r>
            <a:endParaRPr lang="en-US" sz="2200" dirty="0"/>
          </a:p>
        </p:txBody>
      </p:sp>
      <p:sp>
        <p:nvSpPr>
          <p:cNvPr id="11" name="Text 9"/>
          <p:cNvSpPr/>
          <p:nvPr/>
        </p:nvSpPr>
        <p:spPr>
          <a:xfrm>
            <a:off x="1077039" y="4244816"/>
            <a:ext cx="5879187" cy="383024"/>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time the event took place</a:t>
            </a:r>
            <a:endParaRPr lang="en-US" sz="1850" dirty="0"/>
          </a:p>
        </p:txBody>
      </p:sp>
      <p:sp>
        <p:nvSpPr>
          <p:cNvPr id="12" name="Shape 10"/>
          <p:cNvSpPr/>
          <p:nvPr/>
        </p:nvSpPr>
        <p:spPr>
          <a:xfrm>
            <a:off x="7434858" y="3509962"/>
            <a:ext cx="6357818" cy="1357193"/>
          </a:xfrm>
          <a:prstGeom prst="roundRect">
            <a:avLst>
              <a:gd name="adj" fmla="val 2646"/>
            </a:avLst>
          </a:prstGeom>
          <a:solidFill>
            <a:srgbClr val="315251"/>
          </a:solidFill>
          <a:ln/>
        </p:spPr>
      </p:sp>
      <p:sp>
        <p:nvSpPr>
          <p:cNvPr id="13" name="Text 11"/>
          <p:cNvSpPr/>
          <p:nvPr/>
        </p:nvSpPr>
        <p:spPr>
          <a:xfrm>
            <a:off x="7674173" y="374927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Where?</a:t>
            </a:r>
            <a:endParaRPr lang="en-US" sz="2200" dirty="0"/>
          </a:p>
        </p:txBody>
      </p:sp>
      <p:sp>
        <p:nvSpPr>
          <p:cNvPr id="14" name="Text 12"/>
          <p:cNvSpPr/>
          <p:nvPr/>
        </p:nvSpPr>
        <p:spPr>
          <a:xfrm>
            <a:off x="7674173" y="4244816"/>
            <a:ext cx="5879187" cy="383024"/>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location of the event</a:t>
            </a:r>
            <a:endParaRPr lang="en-US" sz="1850" dirty="0"/>
          </a:p>
        </p:txBody>
      </p:sp>
      <p:sp>
        <p:nvSpPr>
          <p:cNvPr id="15" name="Shape 13"/>
          <p:cNvSpPr/>
          <p:nvPr/>
        </p:nvSpPr>
        <p:spPr>
          <a:xfrm>
            <a:off x="837724" y="5106472"/>
            <a:ext cx="6357818" cy="1357193"/>
          </a:xfrm>
          <a:prstGeom prst="roundRect">
            <a:avLst>
              <a:gd name="adj" fmla="val 2646"/>
            </a:avLst>
          </a:prstGeom>
          <a:solidFill>
            <a:srgbClr val="315251"/>
          </a:solidFill>
          <a:ln/>
        </p:spPr>
      </p:sp>
      <p:sp>
        <p:nvSpPr>
          <p:cNvPr id="16" name="Text 14"/>
          <p:cNvSpPr/>
          <p:nvPr/>
        </p:nvSpPr>
        <p:spPr>
          <a:xfrm>
            <a:off x="1077039" y="534578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Why?</a:t>
            </a:r>
            <a:endParaRPr lang="en-US" sz="2200" dirty="0"/>
          </a:p>
        </p:txBody>
      </p:sp>
      <p:sp>
        <p:nvSpPr>
          <p:cNvPr id="17" name="Text 15"/>
          <p:cNvSpPr/>
          <p:nvPr/>
        </p:nvSpPr>
        <p:spPr>
          <a:xfrm>
            <a:off x="1077039" y="5841325"/>
            <a:ext cx="5879187" cy="383024"/>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reason the event happened</a:t>
            </a:r>
            <a:endParaRPr lang="en-US" sz="1850" dirty="0"/>
          </a:p>
        </p:txBody>
      </p:sp>
      <p:sp>
        <p:nvSpPr>
          <p:cNvPr id="18" name="Shape 16"/>
          <p:cNvSpPr/>
          <p:nvPr/>
        </p:nvSpPr>
        <p:spPr>
          <a:xfrm>
            <a:off x="7434858" y="5106472"/>
            <a:ext cx="6357818" cy="1357193"/>
          </a:xfrm>
          <a:prstGeom prst="roundRect">
            <a:avLst>
              <a:gd name="adj" fmla="val 2646"/>
            </a:avLst>
          </a:prstGeom>
          <a:solidFill>
            <a:srgbClr val="315251"/>
          </a:solidFill>
          <a:ln/>
        </p:spPr>
      </p:sp>
      <p:sp>
        <p:nvSpPr>
          <p:cNvPr id="19" name="Text 17"/>
          <p:cNvSpPr/>
          <p:nvPr/>
        </p:nvSpPr>
        <p:spPr>
          <a:xfrm>
            <a:off x="7674173" y="534578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How?</a:t>
            </a:r>
            <a:endParaRPr lang="en-US" sz="2200" dirty="0"/>
          </a:p>
        </p:txBody>
      </p:sp>
      <p:sp>
        <p:nvSpPr>
          <p:cNvPr id="20" name="Text 18"/>
          <p:cNvSpPr/>
          <p:nvPr/>
        </p:nvSpPr>
        <p:spPr>
          <a:xfrm>
            <a:off x="7674173" y="5841325"/>
            <a:ext cx="5879187" cy="383024"/>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manner in which the event occurred</a:t>
            </a:r>
            <a:endParaRPr lang="en-US" sz="1850" dirty="0"/>
          </a:p>
        </p:txBody>
      </p:sp>
      <p:sp>
        <p:nvSpPr>
          <p:cNvPr id="21" name="Text 19"/>
          <p:cNvSpPr/>
          <p:nvPr/>
        </p:nvSpPr>
        <p:spPr>
          <a:xfrm>
            <a:off x="837724" y="6732865"/>
            <a:ext cx="12954952"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A comprehensive news article should answer these questions to provide complete information about the topic or event being covered.</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7118" y="594836"/>
            <a:ext cx="8449270" cy="636151"/>
          </a:xfrm>
          <a:prstGeom prst="rect">
            <a:avLst/>
          </a:prstGeom>
          <a:noFill/>
          <a:ln/>
        </p:spPr>
        <p:txBody>
          <a:bodyPr wrap="none" lIns="0" tIns="0" rIns="0" bIns="0" rtlCol="0" anchor="t"/>
          <a:lstStyle/>
          <a:p>
            <a:pPr algn="l" indent="0" marL="0">
              <a:lnSpc>
                <a:spcPts val="5000"/>
              </a:lnSpc>
              <a:buNone/>
            </a:pPr>
            <a:r>
              <a:rPr lang="en-US" sz="4000" dirty="0">
                <a:solidFill>
                  <a:srgbClr val="FFD9BE"/>
                </a:solidFill>
                <a:latin typeface="Quattrocento" pitchFamily="34" charset="0"/>
                <a:ea typeface="Quattrocento" pitchFamily="34" charset="-122"/>
                <a:cs typeface="Quattrocento" pitchFamily="34" charset="-120"/>
              </a:rPr>
              <a:t>Evaluating Sources: The SIFT Method</a:t>
            </a:r>
            <a:endParaRPr lang="en-US" sz="4000" dirty="0"/>
          </a:p>
        </p:txBody>
      </p:sp>
      <p:pic>
        <p:nvPicPr>
          <p:cNvPr id="3" name="Image 0" descr="preencoded.png">    </p:cNvPr>
          <p:cNvPicPr>
            <a:picLocks noChangeAspect="1"/>
          </p:cNvPicPr>
          <p:nvPr/>
        </p:nvPicPr>
        <p:blipFill>
          <a:blip r:embed="rId1"/>
          <a:stretch>
            <a:fillRect/>
          </a:stretch>
        </p:blipFill>
        <p:spPr>
          <a:xfrm>
            <a:off x="757118" y="1798796"/>
            <a:ext cx="6294239" cy="6294239"/>
          </a:xfrm>
          <a:prstGeom prst="rect">
            <a:avLst/>
          </a:prstGeom>
        </p:spPr>
      </p:pic>
      <p:sp>
        <p:nvSpPr>
          <p:cNvPr id="4" name="Text 1"/>
          <p:cNvSpPr/>
          <p:nvPr/>
        </p:nvSpPr>
        <p:spPr>
          <a:xfrm>
            <a:off x="7586663" y="1750100"/>
            <a:ext cx="6294239" cy="1384459"/>
          </a:xfrm>
          <a:prstGeom prst="rect">
            <a:avLst/>
          </a:prstGeom>
          <a:noFill/>
          <a:ln/>
        </p:spPr>
        <p:txBody>
          <a:bodyPr wrap="square" lIns="0" tIns="0" rIns="0" bIns="0" rtlCol="0" anchor="t"/>
          <a:lstStyle/>
          <a:p>
            <a:pPr algn="l" indent="0" marL="0">
              <a:lnSpc>
                <a:spcPts val="2700"/>
              </a:lnSpc>
              <a:buNone/>
            </a:pPr>
            <a:r>
              <a:rPr lang="en-US" sz="1700" dirty="0">
                <a:solidFill>
                  <a:srgbClr val="F9EEE7"/>
                </a:solidFill>
                <a:latin typeface="Quattrocento" pitchFamily="34" charset="0"/>
                <a:ea typeface="Quattrocento" pitchFamily="34" charset="-122"/>
                <a:cs typeface="Quattrocento" pitchFamily="34" charset="-120"/>
              </a:rPr>
              <a:t>With fake news becoming more frequent, detecting relevant sources and evidence is crucial. The SIFT mechanism, created by Mike Caufield, provides a framework for evaluating information sources.</a:t>
            </a:r>
            <a:endParaRPr lang="en-US" sz="1700" dirty="0"/>
          </a:p>
        </p:txBody>
      </p:sp>
      <p:sp>
        <p:nvSpPr>
          <p:cNvPr id="5" name="Text 2"/>
          <p:cNvSpPr/>
          <p:nvPr/>
        </p:nvSpPr>
        <p:spPr>
          <a:xfrm>
            <a:off x="7586663" y="3329226"/>
            <a:ext cx="6294239" cy="1384459"/>
          </a:xfrm>
          <a:prstGeom prst="rect">
            <a:avLst/>
          </a:prstGeom>
          <a:noFill/>
          <a:ln/>
        </p:spPr>
        <p:txBody>
          <a:bodyPr wrap="square" lIns="0" tIns="0" rIns="0" bIns="0" rtlCol="0" anchor="t"/>
          <a:lstStyle/>
          <a:p>
            <a:pPr algn="l" indent="0" marL="0">
              <a:lnSpc>
                <a:spcPts val="2700"/>
              </a:lnSpc>
              <a:buNone/>
            </a:pPr>
            <a:r>
              <a:rPr lang="en-US" sz="1700" dirty="0">
                <a:solidFill>
                  <a:srgbClr val="F9EEE7"/>
                </a:solidFill>
                <a:latin typeface="Quattrocento" pitchFamily="34" charset="0"/>
                <a:ea typeface="Quattrocento" pitchFamily="34" charset="-122"/>
                <a:cs typeface="Quattrocento" pitchFamily="34" charset="-120"/>
              </a:rPr>
              <a:t>SIFT helps readers reconsider information sources, evaluate source relevance and trustworthiness, find corroborating coverage, and verify how presented information correlates with original data.</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6176" y="657463"/>
            <a:ext cx="6958251" cy="70270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The SIFT Method Explained</a:t>
            </a:r>
            <a:endParaRPr lang="en-US" sz="4400" dirty="0"/>
          </a:p>
        </p:txBody>
      </p:sp>
      <p:pic>
        <p:nvPicPr>
          <p:cNvPr id="3" name="Image 0" descr="preencoded.png">    </p:cNvPr>
          <p:cNvPicPr>
            <a:picLocks noChangeAspect="1"/>
          </p:cNvPicPr>
          <p:nvPr/>
        </p:nvPicPr>
        <p:blipFill>
          <a:blip r:embed="rId1"/>
          <a:stretch>
            <a:fillRect/>
          </a:stretch>
        </p:blipFill>
        <p:spPr>
          <a:xfrm>
            <a:off x="836176" y="1837968"/>
            <a:ext cx="1194673" cy="1433512"/>
          </a:xfrm>
          <a:prstGeom prst="rect">
            <a:avLst/>
          </a:prstGeom>
        </p:spPr>
      </p:pic>
      <p:sp>
        <p:nvSpPr>
          <p:cNvPr id="4" name="Text 1"/>
          <p:cNvSpPr/>
          <p:nvPr/>
        </p:nvSpPr>
        <p:spPr>
          <a:xfrm>
            <a:off x="2269688" y="2076807"/>
            <a:ext cx="2810947" cy="351353"/>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Stop</a:t>
            </a:r>
            <a:endParaRPr lang="en-US" sz="2200" dirty="0"/>
          </a:p>
        </p:txBody>
      </p:sp>
      <p:sp>
        <p:nvSpPr>
          <p:cNvPr id="5" name="Text 2"/>
          <p:cNvSpPr/>
          <p:nvPr/>
        </p:nvSpPr>
        <p:spPr>
          <a:xfrm>
            <a:off x="2269688" y="2571512"/>
            <a:ext cx="11524536" cy="382310"/>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Pause before sharing or believing information. Take a moment to assess what you're reading.</a:t>
            </a:r>
            <a:endParaRPr lang="en-US" sz="1850" dirty="0"/>
          </a:p>
        </p:txBody>
      </p:sp>
      <p:pic>
        <p:nvPicPr>
          <p:cNvPr id="6" name="Image 1" descr="preencoded.png">    </p:cNvPr>
          <p:cNvPicPr>
            <a:picLocks noChangeAspect="1"/>
          </p:cNvPicPr>
          <p:nvPr/>
        </p:nvPicPr>
        <p:blipFill>
          <a:blip r:embed="rId2"/>
          <a:stretch>
            <a:fillRect/>
          </a:stretch>
        </p:blipFill>
        <p:spPr>
          <a:xfrm>
            <a:off x="836176" y="3271480"/>
            <a:ext cx="1194673" cy="1433512"/>
          </a:xfrm>
          <a:prstGeom prst="rect">
            <a:avLst/>
          </a:prstGeom>
        </p:spPr>
      </p:pic>
      <p:sp>
        <p:nvSpPr>
          <p:cNvPr id="7" name="Text 3"/>
          <p:cNvSpPr/>
          <p:nvPr/>
        </p:nvSpPr>
        <p:spPr>
          <a:xfrm>
            <a:off x="2269688" y="3510320"/>
            <a:ext cx="2810947" cy="351353"/>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Investigate the Source</a:t>
            </a:r>
            <a:endParaRPr lang="en-US" sz="2200" dirty="0"/>
          </a:p>
        </p:txBody>
      </p:sp>
      <p:sp>
        <p:nvSpPr>
          <p:cNvPr id="8" name="Text 4"/>
          <p:cNvSpPr/>
          <p:nvPr/>
        </p:nvSpPr>
        <p:spPr>
          <a:xfrm>
            <a:off x="2269688" y="4005024"/>
            <a:ext cx="11524536" cy="382310"/>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Research who's behind the information. Check their expertise and potential biases.</a:t>
            </a:r>
            <a:endParaRPr lang="en-US" sz="1850" dirty="0"/>
          </a:p>
        </p:txBody>
      </p:sp>
      <p:pic>
        <p:nvPicPr>
          <p:cNvPr id="9" name="Image 2" descr="preencoded.png">    </p:cNvPr>
          <p:cNvPicPr>
            <a:picLocks noChangeAspect="1"/>
          </p:cNvPicPr>
          <p:nvPr/>
        </p:nvPicPr>
        <p:blipFill>
          <a:blip r:embed="rId3"/>
          <a:stretch>
            <a:fillRect/>
          </a:stretch>
        </p:blipFill>
        <p:spPr>
          <a:xfrm>
            <a:off x="836176" y="4704993"/>
            <a:ext cx="1194673" cy="1433512"/>
          </a:xfrm>
          <a:prstGeom prst="rect">
            <a:avLst/>
          </a:prstGeom>
        </p:spPr>
      </p:pic>
      <p:sp>
        <p:nvSpPr>
          <p:cNvPr id="10" name="Text 5"/>
          <p:cNvSpPr/>
          <p:nvPr/>
        </p:nvSpPr>
        <p:spPr>
          <a:xfrm>
            <a:off x="2269688" y="4943832"/>
            <a:ext cx="2810947" cy="351353"/>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Find better coverage</a:t>
            </a:r>
            <a:endParaRPr lang="en-US" sz="2200" dirty="0"/>
          </a:p>
        </p:txBody>
      </p:sp>
      <p:sp>
        <p:nvSpPr>
          <p:cNvPr id="11" name="Text 6"/>
          <p:cNvSpPr/>
          <p:nvPr/>
        </p:nvSpPr>
        <p:spPr>
          <a:xfrm>
            <a:off x="2269688" y="5438537"/>
            <a:ext cx="11524536" cy="382310"/>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Look for other reliable sources reporting on the same topic to verify information.</a:t>
            </a:r>
            <a:endParaRPr lang="en-US" sz="1850" dirty="0"/>
          </a:p>
        </p:txBody>
      </p:sp>
      <p:pic>
        <p:nvPicPr>
          <p:cNvPr id="12" name="Image 3" descr="preencoded.png">    </p:cNvPr>
          <p:cNvPicPr>
            <a:picLocks noChangeAspect="1"/>
          </p:cNvPicPr>
          <p:nvPr/>
        </p:nvPicPr>
        <p:blipFill>
          <a:blip r:embed="rId4"/>
          <a:stretch>
            <a:fillRect/>
          </a:stretch>
        </p:blipFill>
        <p:spPr>
          <a:xfrm>
            <a:off x="836176" y="6138505"/>
            <a:ext cx="1194673" cy="1433512"/>
          </a:xfrm>
          <a:prstGeom prst="rect">
            <a:avLst/>
          </a:prstGeom>
        </p:spPr>
      </p:pic>
      <p:sp>
        <p:nvSpPr>
          <p:cNvPr id="13" name="Text 7"/>
          <p:cNvSpPr/>
          <p:nvPr/>
        </p:nvSpPr>
        <p:spPr>
          <a:xfrm>
            <a:off x="2269688" y="6377345"/>
            <a:ext cx="3969901" cy="351353"/>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Trace claims, quotes and media</a:t>
            </a:r>
            <a:endParaRPr lang="en-US" sz="2200" dirty="0"/>
          </a:p>
        </p:txBody>
      </p:sp>
      <p:sp>
        <p:nvSpPr>
          <p:cNvPr id="14" name="Text 8"/>
          <p:cNvSpPr/>
          <p:nvPr/>
        </p:nvSpPr>
        <p:spPr>
          <a:xfrm>
            <a:off x="2269688" y="6872049"/>
            <a:ext cx="11524536" cy="382310"/>
          </a:xfrm>
          <a:prstGeom prst="rect">
            <a:avLst/>
          </a:prstGeom>
          <a:noFill/>
          <a:ln/>
        </p:spPr>
        <p:txBody>
          <a:bodyPr wrap="non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Follow information back to its original context to ensure it hasn't been distorted.</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883087"/>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Differentiating Between News and Opinion</a:t>
            </a:r>
            <a:endParaRPr lang="en-US" sz="4400" dirty="0"/>
          </a:p>
        </p:txBody>
      </p:sp>
      <p:sp>
        <p:nvSpPr>
          <p:cNvPr id="4" name="Text 1"/>
          <p:cNvSpPr/>
          <p:nvPr/>
        </p:nvSpPr>
        <p:spPr>
          <a:xfrm>
            <a:off x="837724" y="288940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EF9C82"/>
                </a:solidFill>
                <a:latin typeface="Quattrocento" pitchFamily="34" charset="0"/>
                <a:ea typeface="Quattrocento" pitchFamily="34" charset="-122"/>
                <a:cs typeface="Quattrocento" pitchFamily="34" charset="-120"/>
              </a:rPr>
              <a:t>News (Facts)</a:t>
            </a:r>
            <a:endParaRPr lang="en-US" sz="2200" dirty="0"/>
          </a:p>
        </p:txBody>
      </p:sp>
      <p:sp>
        <p:nvSpPr>
          <p:cNvPr id="5" name="Text 2"/>
          <p:cNvSpPr/>
          <p:nvPr/>
        </p:nvSpPr>
        <p:spPr>
          <a:xfrm>
            <a:off x="837724" y="3480673"/>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Based on verifiable, checkable information</a:t>
            </a:r>
            <a:endParaRPr lang="en-US" sz="1850" dirty="0"/>
          </a:p>
        </p:txBody>
      </p:sp>
      <p:sp>
        <p:nvSpPr>
          <p:cNvPr id="6" name="Text 3"/>
          <p:cNvSpPr/>
          <p:nvPr/>
        </p:nvSpPr>
        <p:spPr>
          <a:xfrm>
            <a:off x="837724" y="4330422"/>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Answers the five Ws and H questions</a:t>
            </a:r>
            <a:endParaRPr lang="en-US" sz="1850" dirty="0"/>
          </a:p>
        </p:txBody>
      </p:sp>
      <p:sp>
        <p:nvSpPr>
          <p:cNvPr id="7" name="Text 4"/>
          <p:cNvSpPr/>
          <p:nvPr/>
        </p:nvSpPr>
        <p:spPr>
          <a:xfrm>
            <a:off x="837724" y="5180171"/>
            <a:ext cx="3442335" cy="383024"/>
          </a:xfrm>
          <a:prstGeom prst="rect">
            <a:avLst/>
          </a:prstGeom>
          <a:noFill/>
          <a:ln/>
        </p:spPr>
        <p:txBody>
          <a:bodyPr wrap="non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Can be proven as true</a:t>
            </a:r>
            <a:endParaRPr lang="en-US" sz="1850" dirty="0"/>
          </a:p>
        </p:txBody>
      </p:sp>
      <p:sp>
        <p:nvSpPr>
          <p:cNvPr id="8" name="Text 5"/>
          <p:cNvSpPr/>
          <p:nvPr/>
        </p:nvSpPr>
        <p:spPr>
          <a:xfrm>
            <a:off x="837724" y="5646896"/>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Objective presentation of events</a:t>
            </a:r>
            <a:endParaRPr lang="en-US" sz="1850" dirty="0"/>
          </a:p>
        </p:txBody>
      </p:sp>
      <p:sp>
        <p:nvSpPr>
          <p:cNvPr id="9" name="Text 6"/>
          <p:cNvSpPr/>
          <p:nvPr/>
        </p:nvSpPr>
        <p:spPr>
          <a:xfrm>
            <a:off x="837724" y="6496645"/>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Multiple sources typically cited</a:t>
            </a:r>
            <a:endParaRPr lang="en-US" sz="1850" dirty="0"/>
          </a:p>
        </p:txBody>
      </p:sp>
      <p:sp>
        <p:nvSpPr>
          <p:cNvPr id="10" name="Text 7"/>
          <p:cNvSpPr/>
          <p:nvPr/>
        </p:nvSpPr>
        <p:spPr>
          <a:xfrm>
            <a:off x="4871561" y="288940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1D4241"/>
                </a:solidFill>
                <a:latin typeface="Quattrocento" pitchFamily="34" charset="0"/>
                <a:ea typeface="Quattrocento" pitchFamily="34" charset="-122"/>
                <a:cs typeface="Quattrocento" pitchFamily="34" charset="-120"/>
              </a:rPr>
              <a:t>Opinion</a:t>
            </a:r>
            <a:endParaRPr lang="en-US" sz="2200" dirty="0"/>
          </a:p>
        </p:txBody>
      </p:sp>
      <p:sp>
        <p:nvSpPr>
          <p:cNvPr id="11" name="Text 8"/>
          <p:cNvSpPr/>
          <p:nvPr/>
        </p:nvSpPr>
        <p:spPr>
          <a:xfrm>
            <a:off x="4871561" y="3480673"/>
            <a:ext cx="3442335" cy="383024"/>
          </a:xfrm>
          <a:prstGeom prst="rect">
            <a:avLst/>
          </a:prstGeom>
          <a:noFill/>
          <a:ln/>
        </p:spPr>
        <p:txBody>
          <a:bodyPr wrap="non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Personal stances and views</a:t>
            </a:r>
            <a:endParaRPr lang="en-US" sz="1850" dirty="0"/>
          </a:p>
        </p:txBody>
      </p:sp>
      <p:sp>
        <p:nvSpPr>
          <p:cNvPr id="12" name="Text 9"/>
          <p:cNvSpPr/>
          <p:nvPr/>
        </p:nvSpPr>
        <p:spPr>
          <a:xfrm>
            <a:off x="4871561" y="3947398"/>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Author's judgments on issues</a:t>
            </a:r>
            <a:endParaRPr lang="en-US" sz="1850" dirty="0"/>
          </a:p>
        </p:txBody>
      </p:sp>
      <p:sp>
        <p:nvSpPr>
          <p:cNvPr id="13" name="Text 10"/>
          <p:cNvSpPr/>
          <p:nvPr/>
        </p:nvSpPr>
        <p:spPr>
          <a:xfrm>
            <a:off x="4871561" y="4797147"/>
            <a:ext cx="3442335" cy="383024"/>
          </a:xfrm>
          <a:prstGeom prst="rect">
            <a:avLst/>
          </a:prstGeom>
          <a:noFill/>
          <a:ln/>
        </p:spPr>
        <p:txBody>
          <a:bodyPr wrap="non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Subjective interpretation</a:t>
            </a:r>
            <a:endParaRPr lang="en-US" sz="1850" dirty="0"/>
          </a:p>
        </p:txBody>
      </p:sp>
      <p:sp>
        <p:nvSpPr>
          <p:cNvPr id="14" name="Text 11"/>
          <p:cNvSpPr/>
          <p:nvPr/>
        </p:nvSpPr>
        <p:spPr>
          <a:xfrm>
            <a:off x="4871561" y="5263872"/>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May include facts but centers on perspective</a:t>
            </a:r>
            <a:endParaRPr lang="en-US" sz="1850" dirty="0"/>
          </a:p>
        </p:txBody>
      </p:sp>
      <p:sp>
        <p:nvSpPr>
          <p:cNvPr id="15" name="Text 12"/>
          <p:cNvSpPr/>
          <p:nvPr/>
        </p:nvSpPr>
        <p:spPr>
          <a:xfrm>
            <a:off x="4871561" y="6113621"/>
            <a:ext cx="3442335"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Often uses persuasive language</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530668"/>
            <a:ext cx="8332589"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Why This Differentiation Matters</a:t>
            </a:r>
            <a:endParaRPr lang="en-US" sz="4400" dirty="0"/>
          </a:p>
        </p:txBody>
      </p:sp>
      <p:sp>
        <p:nvSpPr>
          <p:cNvPr id="3" name="Shape 1"/>
          <p:cNvSpPr/>
          <p:nvPr/>
        </p:nvSpPr>
        <p:spPr>
          <a:xfrm>
            <a:off x="837724" y="2713434"/>
            <a:ext cx="4158734" cy="2950250"/>
          </a:xfrm>
          <a:prstGeom prst="roundRect">
            <a:avLst>
              <a:gd name="adj" fmla="val 1217"/>
            </a:avLst>
          </a:prstGeom>
          <a:solidFill>
            <a:srgbClr val="123332"/>
          </a:solidFill>
          <a:ln w="30480">
            <a:solidFill>
              <a:srgbClr val="4A6B6A"/>
            </a:solidFill>
            <a:prstDash val="solid"/>
          </a:ln>
        </p:spPr>
      </p:sp>
      <p:sp>
        <p:nvSpPr>
          <p:cNvPr id="4" name="Shape 2"/>
          <p:cNvSpPr/>
          <p:nvPr/>
        </p:nvSpPr>
        <p:spPr>
          <a:xfrm>
            <a:off x="837724" y="2713434"/>
            <a:ext cx="121920" cy="2950250"/>
          </a:xfrm>
          <a:prstGeom prst="roundRect">
            <a:avLst>
              <a:gd name="adj" fmla="val 29451"/>
            </a:avLst>
          </a:prstGeom>
          <a:solidFill>
            <a:srgbClr val="EF9C82"/>
          </a:solidFill>
          <a:ln/>
        </p:spPr>
      </p:sp>
      <p:sp>
        <p:nvSpPr>
          <p:cNvPr id="5" name="Text 3"/>
          <p:cNvSpPr/>
          <p:nvPr/>
        </p:nvSpPr>
        <p:spPr>
          <a:xfrm>
            <a:off x="1229439" y="2983230"/>
            <a:ext cx="2858572"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Critical Understanding</a:t>
            </a:r>
            <a:endParaRPr lang="en-US" sz="2200" dirty="0"/>
          </a:p>
        </p:txBody>
      </p:sp>
      <p:sp>
        <p:nvSpPr>
          <p:cNvPr id="6" name="Text 4"/>
          <p:cNvSpPr/>
          <p:nvPr/>
        </p:nvSpPr>
        <p:spPr>
          <a:xfrm>
            <a:off x="1229439" y="3478768"/>
            <a:ext cx="3497223" cy="1915120"/>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Distinguishing between facts and opinions helps readers better understand the real context of issues they're reading about.</a:t>
            </a:r>
            <a:endParaRPr lang="en-US" sz="1850" dirty="0"/>
          </a:p>
        </p:txBody>
      </p:sp>
      <p:sp>
        <p:nvSpPr>
          <p:cNvPr id="7" name="Shape 5"/>
          <p:cNvSpPr/>
          <p:nvPr/>
        </p:nvSpPr>
        <p:spPr>
          <a:xfrm>
            <a:off x="5235773" y="2713434"/>
            <a:ext cx="4158734" cy="2950250"/>
          </a:xfrm>
          <a:prstGeom prst="roundRect">
            <a:avLst>
              <a:gd name="adj" fmla="val 1217"/>
            </a:avLst>
          </a:prstGeom>
          <a:solidFill>
            <a:srgbClr val="123332"/>
          </a:solidFill>
          <a:ln w="30480">
            <a:solidFill>
              <a:srgbClr val="4A6B6A"/>
            </a:solidFill>
            <a:prstDash val="solid"/>
          </a:ln>
        </p:spPr>
      </p:sp>
      <p:sp>
        <p:nvSpPr>
          <p:cNvPr id="8" name="Shape 6"/>
          <p:cNvSpPr/>
          <p:nvPr/>
        </p:nvSpPr>
        <p:spPr>
          <a:xfrm>
            <a:off x="5235773" y="2713434"/>
            <a:ext cx="121920" cy="2950250"/>
          </a:xfrm>
          <a:prstGeom prst="roundRect">
            <a:avLst>
              <a:gd name="adj" fmla="val 29451"/>
            </a:avLst>
          </a:prstGeom>
          <a:solidFill>
            <a:srgbClr val="EF9C82"/>
          </a:solidFill>
          <a:ln/>
        </p:spPr>
      </p:sp>
      <p:sp>
        <p:nvSpPr>
          <p:cNvPr id="9" name="Text 7"/>
          <p:cNvSpPr/>
          <p:nvPr/>
        </p:nvSpPr>
        <p:spPr>
          <a:xfrm>
            <a:off x="5627489" y="2983230"/>
            <a:ext cx="3452813"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Informed Decision-Making</a:t>
            </a:r>
            <a:endParaRPr lang="en-US" sz="2200" dirty="0"/>
          </a:p>
        </p:txBody>
      </p:sp>
      <p:sp>
        <p:nvSpPr>
          <p:cNvPr id="10" name="Text 8"/>
          <p:cNvSpPr/>
          <p:nvPr/>
        </p:nvSpPr>
        <p:spPr>
          <a:xfrm>
            <a:off x="5627489" y="3478768"/>
            <a:ext cx="3497223" cy="1532096"/>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It enables readers to base their actions and decisions on verified information rather than someone's personal views.</a:t>
            </a:r>
            <a:endParaRPr lang="en-US" sz="1850" dirty="0"/>
          </a:p>
        </p:txBody>
      </p:sp>
      <p:sp>
        <p:nvSpPr>
          <p:cNvPr id="11" name="Shape 9"/>
          <p:cNvSpPr/>
          <p:nvPr/>
        </p:nvSpPr>
        <p:spPr>
          <a:xfrm>
            <a:off x="9633823" y="2713434"/>
            <a:ext cx="4158853" cy="2950250"/>
          </a:xfrm>
          <a:prstGeom prst="roundRect">
            <a:avLst>
              <a:gd name="adj" fmla="val 1217"/>
            </a:avLst>
          </a:prstGeom>
          <a:solidFill>
            <a:srgbClr val="123332"/>
          </a:solidFill>
          <a:ln w="30480">
            <a:solidFill>
              <a:srgbClr val="4A6B6A"/>
            </a:solidFill>
            <a:prstDash val="solid"/>
          </a:ln>
        </p:spPr>
      </p:sp>
      <p:sp>
        <p:nvSpPr>
          <p:cNvPr id="12" name="Shape 10"/>
          <p:cNvSpPr/>
          <p:nvPr/>
        </p:nvSpPr>
        <p:spPr>
          <a:xfrm>
            <a:off x="9633823" y="2713434"/>
            <a:ext cx="121920" cy="2950250"/>
          </a:xfrm>
          <a:prstGeom prst="roundRect">
            <a:avLst>
              <a:gd name="adj" fmla="val 29451"/>
            </a:avLst>
          </a:prstGeom>
          <a:solidFill>
            <a:srgbClr val="EF9C82"/>
          </a:solidFill>
          <a:ln/>
        </p:spPr>
      </p:sp>
      <p:sp>
        <p:nvSpPr>
          <p:cNvPr id="13" name="Text 11"/>
          <p:cNvSpPr/>
          <p:nvPr/>
        </p:nvSpPr>
        <p:spPr>
          <a:xfrm>
            <a:off x="10025539" y="2983230"/>
            <a:ext cx="3168729"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Avoiding Misinformation</a:t>
            </a:r>
            <a:endParaRPr lang="en-US" sz="2200" dirty="0"/>
          </a:p>
        </p:txBody>
      </p:sp>
      <p:sp>
        <p:nvSpPr>
          <p:cNvPr id="14" name="Text 12"/>
          <p:cNvSpPr/>
          <p:nvPr/>
        </p:nvSpPr>
        <p:spPr>
          <a:xfrm>
            <a:off x="10025539" y="3478768"/>
            <a:ext cx="3497342" cy="1532096"/>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This differentiation helps readers reconsider exposed opinions and not take them as absolute truth.</a:t>
            </a:r>
            <a:endParaRPr lang="en-US" sz="1850" dirty="0"/>
          </a:p>
        </p:txBody>
      </p:sp>
      <p:sp>
        <p:nvSpPr>
          <p:cNvPr id="15" name="Text 13"/>
          <p:cNvSpPr/>
          <p:nvPr/>
        </p:nvSpPr>
        <p:spPr>
          <a:xfrm>
            <a:off x="837724" y="5932884"/>
            <a:ext cx="12954952" cy="76604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ability to separate news from opinion is essential for building critical reading skills in today's information-saturated environment.</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2025-09-11T14:12:37Z</dcterms:created>
  <dcterms:modified xsi:type="dcterms:W3CDTF">2025-09-11T14:12:37Z</dcterms:modified>
</cp:coreProperties>
</file>