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Medium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4368FCA1-FFBB-4640-9819-5CCF9E6EBF81}"/>
    <pc:docChg chg="custSel modSld">
      <pc:chgData name="Aleksandar Pavlović" userId="46d4a08d-0152-40b9-8701-b836533c8a71" providerId="ADAL" clId="{4368FCA1-FFBB-4640-9819-5CCF9E6EBF81}" dt="2026-01-10T17:57:09.181" v="241" actId="478"/>
      <pc:docMkLst>
        <pc:docMk/>
      </pc:docMkLst>
      <pc:sldChg chg="modSp">
        <pc:chgData name="Aleksandar Pavlović" userId="46d4a08d-0152-40b9-8701-b836533c8a71" providerId="ADAL" clId="{4368FCA1-FFBB-4640-9819-5CCF9E6EBF81}" dt="2026-01-10T11:47:51.995" v="18" actId="20577"/>
        <pc:sldMkLst>
          <pc:docMk/>
          <pc:sldMk cId="0" sldId="256"/>
        </pc:sldMkLst>
        <pc:spChg chg="mod">
          <ac:chgData name="Aleksandar Pavlović" userId="46d4a08d-0152-40b9-8701-b836533c8a71" providerId="ADAL" clId="{4368FCA1-FFBB-4640-9819-5CCF9E6EBF81}" dt="2026-01-10T06:22:53.545" v="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5:39.046" v="1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7:51.995" v="18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1:48:03.120" v="19"/>
        <pc:sldMkLst>
          <pc:docMk/>
          <pc:sldMk cId="0" sldId="257"/>
        </pc:sldMkLst>
        <pc:spChg chg="mod">
          <ac:chgData name="Aleksandar Pavlović" userId="46d4a08d-0152-40b9-8701-b836533c8a71" providerId="ADAL" clId="{4368FCA1-FFBB-4640-9819-5CCF9E6EBF81}" dt="2026-01-10T11:48:03.120" v="19"/>
          <ac:spMkLst>
            <pc:docMk/>
            <pc:sldMk cId="0" sldId="257"/>
            <ac:spMk id="3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1:49:03.945" v="27"/>
        <pc:sldMkLst>
          <pc:docMk/>
          <pc:sldMk cId="0" sldId="258"/>
        </pc:sldMkLst>
        <pc:spChg chg="mod">
          <ac:chgData name="Aleksandar Pavlović" userId="46d4a08d-0152-40b9-8701-b836533c8a71" providerId="ADAL" clId="{4368FCA1-FFBB-4640-9819-5CCF9E6EBF81}" dt="2026-01-10T11:48:12.373" v="20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19.295" v="21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42.826" v="24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28.554" v="22"/>
          <ac:spMkLst>
            <pc:docMk/>
            <pc:sldMk cId="0" sldId="258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50.112" v="25"/>
          <ac:spMkLst>
            <pc:docMk/>
            <pc:sldMk cId="0" sldId="258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35.653" v="23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8:57.033" v="2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9:03.945" v="27"/>
          <ac:spMkLst>
            <pc:docMk/>
            <pc:sldMk cId="0" sldId="258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44:00.284" v="63" actId="20577"/>
        <pc:sldMkLst>
          <pc:docMk/>
          <pc:sldMk cId="0" sldId="259"/>
        </pc:sldMkLst>
        <pc:spChg chg="mod">
          <ac:chgData name="Aleksandar Pavlović" userId="46d4a08d-0152-40b9-8701-b836533c8a71" providerId="ADAL" clId="{4368FCA1-FFBB-4640-9819-5CCF9E6EBF81}" dt="2026-01-10T11:49:14.477" v="28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9:35.690" v="29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1:49:47.564" v="48" actId="20577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2:13.577" v="49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2:26.597" v="50"/>
          <ac:spMkLst>
            <pc:docMk/>
            <pc:sldMk cId="0" sldId="259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2:37.601" v="5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2:57.171" v="54"/>
          <ac:spMkLst>
            <pc:docMk/>
            <pc:sldMk cId="0" sldId="259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3:09.460" v="55"/>
          <ac:spMkLst>
            <pc:docMk/>
            <pc:sldMk cId="0" sldId="259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3:19.138" v="56"/>
          <ac:spMkLst>
            <pc:docMk/>
            <pc:sldMk cId="0" sldId="259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3:27.802" v="5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3:39.257" v="58"/>
          <ac:spMkLst>
            <pc:docMk/>
            <pc:sldMk cId="0" sldId="259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3:48.100" v="59"/>
          <ac:spMkLst>
            <pc:docMk/>
            <pc:sldMk cId="0" sldId="259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4:00.284" v="63" actId="20577"/>
          <ac:spMkLst>
            <pc:docMk/>
            <pc:sldMk cId="0" sldId="259"/>
            <ac:spMk id="22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46:05.737" v="77"/>
        <pc:sldMkLst>
          <pc:docMk/>
          <pc:sldMk cId="0" sldId="260"/>
        </pc:sldMkLst>
        <pc:spChg chg="mod">
          <ac:chgData name="Aleksandar Pavlović" userId="46d4a08d-0152-40b9-8701-b836533c8a71" providerId="ADAL" clId="{4368FCA1-FFBB-4640-9819-5CCF9E6EBF81}" dt="2026-01-10T17:44:19.245" v="64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4:31.019" v="65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4:40.709" v="66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4:50.521" v="67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5:04.835" v="69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5:19.954" v="71" actId="1076"/>
          <ac:spMkLst>
            <pc:docMk/>
            <pc:sldMk cId="0" sldId="260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5:36.907" v="74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5:47.144" v="75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5:56.824" v="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6:05.737" v="77"/>
          <ac:spMkLst>
            <pc:docMk/>
            <pc:sldMk cId="0" sldId="260"/>
            <ac:spMk id="18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48:49.469" v="112"/>
        <pc:sldMkLst>
          <pc:docMk/>
          <pc:sldMk cId="0" sldId="261"/>
        </pc:sldMkLst>
        <pc:spChg chg="mod">
          <ac:chgData name="Aleksandar Pavlović" userId="46d4a08d-0152-40b9-8701-b836533c8a71" providerId="ADAL" clId="{4368FCA1-FFBB-4640-9819-5CCF9E6EBF81}" dt="2026-01-10T17:46:17.229" v="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6:30.834" v="79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6:39.397" v="80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6:47.497" v="81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6:58.600" v="82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7:07.686" v="83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7:27.138" v="94" actId="20577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7:38.520" v="95"/>
          <ac:spMkLst>
            <pc:docMk/>
            <pc:sldMk cId="0" sldId="261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7:47.574" v="9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8:04.795" v="106" actId="20577"/>
          <ac:spMkLst>
            <pc:docMk/>
            <pc:sldMk cId="0" sldId="261"/>
            <ac:spMk id="1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8:33.609" v="109" actId="20577"/>
          <ac:spMkLst>
            <pc:docMk/>
            <pc:sldMk cId="0" sldId="261"/>
            <ac:spMk id="2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8:37.734" v="110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8:49.469" v="112"/>
          <ac:spMkLst>
            <pc:docMk/>
            <pc:sldMk cId="0" sldId="261"/>
            <ac:spMk id="22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51:14.082" v="144" actId="20577"/>
        <pc:sldMkLst>
          <pc:docMk/>
          <pc:sldMk cId="0" sldId="262"/>
        </pc:sldMkLst>
        <pc:spChg chg="mod">
          <ac:chgData name="Aleksandar Pavlović" userId="46d4a08d-0152-40b9-8701-b836533c8a71" providerId="ADAL" clId="{4368FCA1-FFBB-4640-9819-5CCF9E6EBF81}" dt="2026-01-10T17:49:02.393" v="113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9:12.038" v="114"/>
          <ac:spMkLst>
            <pc:docMk/>
            <pc:sldMk cId="0" sldId="262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9:21.744" v="115"/>
          <ac:spMkLst>
            <pc:docMk/>
            <pc:sldMk cId="0" sldId="262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9:53.855" v="118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03.312" v="119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18.038" v="121" actId="20577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31.702" v="128" actId="20577"/>
          <ac:spMkLst>
            <pc:docMk/>
            <pc:sldMk cId="0" sldId="262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49:42.022" v="117" actId="20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41.469" v="129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48.626" v="130"/>
          <ac:spMkLst>
            <pc:docMk/>
            <pc:sldMk cId="0" sldId="262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0:56.531" v="131"/>
          <ac:spMkLst>
            <pc:docMk/>
            <pc:sldMk cId="0" sldId="262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1:14.082" v="144" actId="20577"/>
          <ac:spMkLst>
            <pc:docMk/>
            <pc:sldMk cId="0" sldId="262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53:03.719" v="174"/>
        <pc:sldMkLst>
          <pc:docMk/>
          <pc:sldMk cId="0" sldId="263"/>
        </pc:sldMkLst>
        <pc:spChg chg="mod">
          <ac:chgData name="Aleksandar Pavlović" userId="46d4a08d-0152-40b9-8701-b836533c8a71" providerId="ADAL" clId="{4368FCA1-FFBB-4640-9819-5CCF9E6EBF81}" dt="2026-01-10T17:51:30.108" v="145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1:38.234" v="146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2:14.207" v="169" actId="20577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2:28.976" v="170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2:37.184" v="171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2:46.991" v="172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2:56.442" v="173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3:03.719" v="174"/>
          <ac:spMkLst>
            <pc:docMk/>
            <pc:sldMk cId="0" sldId="263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54:05.823" v="180"/>
        <pc:sldMkLst>
          <pc:docMk/>
          <pc:sldMk cId="0" sldId="264"/>
        </pc:sldMkLst>
        <pc:spChg chg="mod">
          <ac:chgData name="Aleksandar Pavlović" userId="46d4a08d-0152-40b9-8701-b836533c8a71" providerId="ADAL" clId="{4368FCA1-FFBB-4640-9819-5CCF9E6EBF81}" dt="2026-01-10T17:53:15.454" v="175"/>
          <ac:spMkLst>
            <pc:docMk/>
            <pc:sldMk cId="0" sldId="264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3:24.209" v="1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3:35.005" v="177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3:44.367" v="178"/>
          <ac:spMkLst>
            <pc:docMk/>
            <pc:sldMk cId="0" sldId="264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3:54.750" v="179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4:05.823" v="180"/>
          <ac:spMkLst>
            <pc:docMk/>
            <pc:sldMk cId="0" sldId="264"/>
            <ac:spMk id="8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56:12.752" v="222"/>
        <pc:sldMkLst>
          <pc:docMk/>
          <pc:sldMk cId="0" sldId="265"/>
        </pc:sldMkLst>
        <pc:spChg chg="mod">
          <ac:chgData name="Aleksandar Pavlović" userId="46d4a08d-0152-40b9-8701-b836533c8a71" providerId="ADAL" clId="{4368FCA1-FFBB-4640-9819-5CCF9E6EBF81}" dt="2026-01-10T17:54:27.250" v="196" actId="20577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4:39.152" v="197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4:46.976" v="198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5:09.384" v="207" actId="20577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5:28.798" v="217" actId="20577"/>
          <ac:spMkLst>
            <pc:docMk/>
            <pc:sldMk cId="0" sldId="265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5:38.719" v="218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5:46.667" v="219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5:57.353" v="220"/>
          <ac:spMkLst>
            <pc:docMk/>
            <pc:sldMk cId="0" sldId="265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6:04.135" v="22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6:12.752" v="222"/>
          <ac:spMkLst>
            <pc:docMk/>
            <pc:sldMk cId="0" sldId="265"/>
            <ac:spMk id="15" creationId="{00000000-0000-0000-0000-000000000000}"/>
          </ac:spMkLst>
        </pc:spChg>
      </pc:sldChg>
      <pc:sldChg chg="modSp">
        <pc:chgData name="Aleksandar Pavlović" userId="46d4a08d-0152-40b9-8701-b836533c8a71" providerId="ADAL" clId="{4368FCA1-FFBB-4640-9819-5CCF9E6EBF81}" dt="2026-01-10T17:56:56.762" v="239"/>
        <pc:sldMkLst>
          <pc:docMk/>
          <pc:sldMk cId="0" sldId="266"/>
        </pc:sldMkLst>
        <pc:spChg chg="mod">
          <ac:chgData name="Aleksandar Pavlović" userId="46d4a08d-0152-40b9-8701-b836533c8a71" providerId="ADAL" clId="{4368FCA1-FFBB-4640-9819-5CCF9E6EBF81}" dt="2026-01-10T17:56:24.915" v="223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6:42.633" v="238" actId="20577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4368FCA1-FFBB-4640-9819-5CCF9E6EBF81}" dt="2026-01-10T17:56:56.762" v="239"/>
          <ac:spMkLst>
            <pc:docMk/>
            <pc:sldMk cId="0" sldId="266"/>
            <ac:spMk id="8" creationId="{00000000-0000-0000-0000-000000000000}"/>
          </ac:spMkLst>
        </pc:spChg>
      </pc:sldChg>
      <pc:sldChg chg="delSp modSp">
        <pc:chgData name="Aleksandar Pavlović" userId="46d4a08d-0152-40b9-8701-b836533c8a71" providerId="ADAL" clId="{4368FCA1-FFBB-4640-9819-5CCF9E6EBF81}" dt="2026-01-10T17:57:09.181" v="241" actId="478"/>
        <pc:sldMkLst>
          <pc:docMk/>
          <pc:sldMk cId="0" sldId="267"/>
        </pc:sldMkLst>
        <pc:spChg chg="mod">
          <ac:chgData name="Aleksandar Pavlović" userId="46d4a08d-0152-40b9-8701-b836533c8a71" providerId="ADAL" clId="{4368FCA1-FFBB-4640-9819-5CCF9E6EBF81}" dt="2026-01-10T17:57:06.612" v="240"/>
          <ac:spMkLst>
            <pc:docMk/>
            <pc:sldMk cId="0" sldId="267"/>
            <ac:spMk id="2" creationId="{00000000-0000-0000-0000-000000000000}"/>
          </ac:spMkLst>
        </pc:spChg>
        <pc:spChg chg="del">
          <ac:chgData name="Aleksandar Pavlović" userId="46d4a08d-0152-40b9-8701-b836533c8a71" providerId="ADAL" clId="{4368FCA1-FFBB-4640-9819-5CCF9E6EBF81}" dt="2026-01-10T17:57:09.181" v="241" actId="478"/>
          <ac:spMkLst>
            <pc:docMk/>
            <pc:sldMk cId="0" sldId="26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94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60" y="1562576"/>
            <a:ext cx="1636633" cy="163663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18128" y="1535787"/>
            <a:ext cx="5284113" cy="713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pl-PL" sz="2200" b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MEDIAktivni Mladi: Informisanje na Balkanu</a:t>
            </a:r>
            <a:endParaRPr lang="pl-PL" sz="2200" b="1" dirty="0">
              <a:solidFill>
                <a:srgbClr val="FFB393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</p:txBody>
      </p:sp>
      <p:sp>
        <p:nvSpPr>
          <p:cNvPr id="5" name="Text 1"/>
          <p:cNvSpPr/>
          <p:nvPr/>
        </p:nvSpPr>
        <p:spPr>
          <a:xfrm>
            <a:off x="749260" y="3761184"/>
            <a:ext cx="7645479" cy="214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zablude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: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kako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izbeći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pogrešno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zaključivanje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49260" y="622292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Naoštrite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vaš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veštin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radi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jasnijih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argumenata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informisani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04674"/>
            <a:ext cx="9975056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sr-Latn-R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„padamo“na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4" name="Text 2"/>
          <p:cNvSpPr/>
          <p:nvPr/>
        </p:nvSpPr>
        <p:spPr>
          <a:xfrm>
            <a:off x="963335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Kognitivne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pristrasnosti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63335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Pristrasnost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potvrde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navodi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favorizujemo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slažu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postojećim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uverenjima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ignorišemo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suprotne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dokaze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22237" y="2346365"/>
            <a:ext cx="6458903" cy="1940600"/>
          </a:xfrm>
          <a:prstGeom prst="roundRect">
            <a:avLst>
              <a:gd name="adj" fmla="val 1655"/>
            </a:avLst>
          </a:prstGeom>
          <a:solidFill>
            <a:srgbClr val="FFB393"/>
          </a:solidFill>
          <a:ln/>
        </p:spPr>
      </p:sp>
      <p:sp>
        <p:nvSpPr>
          <p:cNvPr id="7" name="Text 5"/>
          <p:cNvSpPr/>
          <p:nvPr/>
        </p:nvSpPr>
        <p:spPr>
          <a:xfrm>
            <a:off x="7636312" y="2560439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Mentaln</a:t>
            </a:r>
            <a:r>
              <a:rPr lang="sr-Latn-R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pre</a:t>
            </a:r>
            <a:r>
              <a:rPr lang="sr-Latn-R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či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</a:t>
            </a:r>
            <a:r>
              <a:rPr lang="sr-Latn-R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36312" y="3045619"/>
            <a:ext cx="60307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Oslanjanje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heuristik</a:t>
            </a:r>
            <a:r>
              <a:rPr lang="sr-Latn-R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</a:t>
            </a:r>
            <a:r>
              <a:rPr lang="sr-Latn-R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rad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brz</a:t>
            </a:r>
            <a:r>
              <a:rPr lang="sr-Latn-R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obrad</a:t>
            </a:r>
            <a:r>
              <a:rPr lang="sr-Latn-R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složenih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rezultira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preteranim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pojednostavljivanjem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greškama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proceni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749260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963335" y="4715113"/>
            <a:ext cx="292393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Emocionalni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uticaji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63335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Strah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uzbuđenje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zamagljuju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razmišljanje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tako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potiskuju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racionalnu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analizu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impulsivnim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reakcijama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7422237" y="4501039"/>
            <a:ext cx="6458903" cy="1598176"/>
          </a:xfrm>
          <a:prstGeom prst="roundRect">
            <a:avLst>
              <a:gd name="adj" fmla="val 2010"/>
            </a:avLst>
          </a:prstGeom>
          <a:solidFill>
            <a:srgbClr val="FFB393"/>
          </a:solidFill>
          <a:ln/>
        </p:spPr>
      </p:sp>
      <p:sp>
        <p:nvSpPr>
          <p:cNvPr id="13" name="Text 11"/>
          <p:cNvSpPr/>
          <p:nvPr/>
        </p:nvSpPr>
        <p:spPr>
          <a:xfrm>
            <a:off x="7636312" y="471511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Društveni</a:t>
            </a:r>
            <a:r>
              <a:rPr lang="en-US" sz="22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pritisci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36312" y="5200293"/>
            <a:ext cx="6030754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uklapanjem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dobijanjem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odobravanja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nas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sklonijim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prihvatanju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popularnih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ali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pogrešnih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argumenata</a:t>
            </a:r>
            <a:r>
              <a:rPr lang="en-US" sz="16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49260" y="6340078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Razumevanje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tendencija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ključno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opiranje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pogreškama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omogućavajući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racionalnije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donošenje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205" y="538401"/>
            <a:ext cx="5221129" cy="652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Korisni</a:t>
            </a: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1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resursi</a:t>
            </a: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05" y="1704856"/>
            <a:ext cx="6391156" cy="6391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1659" y="1680329"/>
            <a:ext cx="2610564" cy="326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Veb-sajtovi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sr-Latn-R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koje vredi</a:t>
            </a:r>
            <a:r>
              <a:rPr lang="en-U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0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istraži</a:t>
            </a:r>
            <a:r>
              <a:rPr lang="sr-Latn-RS" sz="20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ti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561659" y="2202418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Thou Shall Not Use Logical Fallacies: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yourlogicalfallacyis.com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1659" y="2584013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Your Bias Is: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yourbias.is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1659" y="2965609"/>
            <a:ext cx="6391156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PRECOBIAS pedagogical resources: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precobias.eu/toolkits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561659" y="3454956"/>
            <a:ext cx="639115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resursi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nude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postere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kartice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sveobuhvatne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informacije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logičkim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pogreškama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kognitivnim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pristrasnostima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bi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vam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pomogli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razvijete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jače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veštine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kritičkog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50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mišljenja</a:t>
            </a: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5796" y="2883813"/>
            <a:ext cx="11418808" cy="1427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200"/>
              </a:lnSpc>
            </a:pPr>
            <a:r>
              <a:rPr lang="en-US" sz="89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Hvala</a:t>
            </a:r>
            <a:r>
              <a:rPr lang="en-US" sz="8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!</a:t>
            </a:r>
            <a:endParaRPr lang="en-US" sz="8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258741"/>
            <a:ext cx="7645479" cy="1712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greške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potkopavaju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valjanost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argumenta,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izgledaju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uverljivo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Razumevanje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pogrešaka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ključno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pomažući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procenjujemo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razlikujemo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ispravno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snalazimo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ubedljivoj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retorici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eri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dezinformacija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09048"/>
            <a:ext cx="1030104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Zašto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je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razumevanje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logičkih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pogrešaka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važno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Kritičko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mišljenje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780473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Oprema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pojedince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sposobnošću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procenjuju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razlikuju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ispravno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295293"/>
            <a:ext cx="30514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Komunikacione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veštine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Omogućava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studentima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jasno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prezentuju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ideje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efikasno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brane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3050738"/>
            <a:ext cx="4234577" cy="2343983"/>
          </a:xfrm>
          <a:prstGeom prst="roundRect">
            <a:avLst>
              <a:gd name="adj" fmla="val 1370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29529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Građansko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780473"/>
            <a:ext cx="374546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Osnažuje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studente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promišljeno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angažuju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složenim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pitanjima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donose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informisane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odluke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49260" y="5635585"/>
            <a:ext cx="131318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našem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polarizovanom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svetu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prepoznavanje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pogrešaka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pomaže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negovanju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generacije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pronicljivih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reflektivnih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odgovornih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mislilaca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31498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Prvi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deo)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  <p:txBody>
          <a:bodyPr/>
          <a:lstStyle/>
          <a:p>
            <a:endParaRPr lang="sr-Latn-RS" dirty="0"/>
          </a:p>
        </p:txBody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Straw Man</a:t>
            </a:r>
            <a:r>
              <a:rPr lang="sr-Latn-R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(Čovek od slame)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nečijeg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argumenta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lakše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protiv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istraživanja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svemira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Znači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ignorisanje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naučnog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napretka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279928"/>
          </a:xfrm>
          <a:prstGeom prst="roundRect">
            <a:avLst>
              <a:gd name="adj" fmla="val 1409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279928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Ad Hominem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Napad na osobu umesto na argument.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089690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sv-SE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"Ne možete verovati njihovom mišljenju o klimatskim promenama - nisu ni fakultet! završili 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Slippery Slope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Klizavi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put)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će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korak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neminovno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dovesti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negativnog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niza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događaja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Ako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dopustimo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jedno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kašnjenje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predaji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uskoro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niko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neće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poštovati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rokove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Appeal to Authority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Pozivanje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autoritet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950398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autoritet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8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proizvod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da je 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odličan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sportista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preporučuje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356967"/>
            <a:ext cx="917150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Drugi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deo)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49260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6" name="Text 3"/>
          <p:cNvSpPr/>
          <p:nvPr/>
        </p:nvSpPr>
        <p:spPr>
          <a:xfrm>
            <a:off x="1115735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False Dilemma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Lažna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dilema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15735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dve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opcije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više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namećući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previše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pojednostavljen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izbor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15735" y="6276975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it-IT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"Ili ste sa nama ili protiv nas."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5197912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197912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1" name="Text 8"/>
          <p:cNvSpPr/>
          <p:nvPr/>
        </p:nvSpPr>
        <p:spPr>
          <a:xfrm>
            <a:off x="5564386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Bandwagon Fallacy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Pogreška</a:t>
            </a:r>
            <a:endParaRPr lang="en-US" sz="2200" b="1" dirty="0">
              <a:solidFill>
                <a:srgbClr val="F4CAB8"/>
              </a:solidFill>
              <a:latin typeface="Brygada 1918 Bold" pitchFamily="34" charset="0"/>
              <a:ea typeface="Brygada 1918 Bold" pitchFamily="34" charset="-122"/>
              <a:cs typeface="Brygada 1918 Bold" pitchFamily="34" charset="-120"/>
            </a:endParaRP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pristajanja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uz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većinu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5564386" y="532533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dobro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popularno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široko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prihvaćeno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5533906" y="6415393"/>
            <a:ext cx="362354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pl-PL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"Svi kupuju ovaj proizvod, mora da je najbolji."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9646563" y="4391620"/>
            <a:ext cx="4234577" cy="3157180"/>
          </a:xfrm>
          <a:prstGeom prst="roundRect">
            <a:avLst>
              <a:gd name="adj" fmla="val 1017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9646563" y="4391620"/>
            <a:ext cx="121920" cy="3157180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6" name="Text 13"/>
          <p:cNvSpPr/>
          <p:nvPr/>
        </p:nvSpPr>
        <p:spPr>
          <a:xfrm>
            <a:off x="10013037" y="46361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Red Herring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Crvena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haringa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0013037" y="5121354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Uvođenje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nebitne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bi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skrenula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pažnja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originalnog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pitanja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8" name="Text 15"/>
          <p:cNvSpPr/>
          <p:nvPr/>
        </p:nvSpPr>
        <p:spPr>
          <a:xfrm>
            <a:off x="10013037" y="6276975"/>
            <a:ext cx="362354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brinuti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klimatskim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promenama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ljudi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nemaju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dovoljno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hrane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627221"/>
            <a:ext cx="919424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Ubičajene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logičke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pogreške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(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Treći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deo)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9260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5" name="Text 3"/>
          <p:cNvSpPr/>
          <p:nvPr/>
        </p:nvSpPr>
        <p:spPr>
          <a:xfrm>
            <a:off x="1115735" y="21472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Circular Reasoning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Kružno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rasuđivanje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15735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Korišćenje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zaključka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premise,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pretpostavljajući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ono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pokušavate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dokažete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1115735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"Ja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pouzdan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zato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uvek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možete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verovati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kada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kažem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749260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42142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9260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421424"/>
          </a:solidFill>
          <a:ln/>
        </p:spPr>
      </p:sp>
      <p:sp>
        <p:nvSpPr>
          <p:cNvPr id="10" name="Text 8"/>
          <p:cNvSpPr/>
          <p:nvPr/>
        </p:nvSpPr>
        <p:spPr>
          <a:xfrm>
            <a:off x="1115735" y="498371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Appeal to Emotion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Pozivanje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na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emocije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115735" y="555462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Korišćenje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emocionalnih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poziva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umesto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radi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ubedivanja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1115735" y="6432113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Setite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izgladnele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dece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zar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želite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donirate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danas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?"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7583924" y="1902738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583924" y="1902738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15" name="Text 13"/>
          <p:cNvSpPr/>
          <p:nvPr/>
        </p:nvSpPr>
        <p:spPr>
          <a:xfrm>
            <a:off x="7950398" y="2147292"/>
            <a:ext cx="289988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Hasty Generalization 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Ishitreno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uopštavanje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)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950398" y="2718197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Izvlačenje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zaključka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osnovu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nedovoljnih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ili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nereprezentativnih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dokaza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950398" y="3595688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Sreo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dvojicu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nepristojnih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turista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zemlje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tamo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moraju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i="1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nepristojni</a:t>
            </a:r>
            <a:r>
              <a:rPr lang="en-US" sz="1650" i="1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583924" y="4739164"/>
            <a:ext cx="6304836" cy="2622352"/>
          </a:xfrm>
          <a:prstGeom prst="roundRect">
            <a:avLst>
              <a:gd name="adj" fmla="val 1225"/>
            </a:avLst>
          </a:prstGeom>
          <a:solidFill>
            <a:srgbClr val="5C2438"/>
          </a:solidFill>
          <a:ln w="30480">
            <a:solidFill>
              <a:srgbClr val="FFB39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583924" y="4739164"/>
            <a:ext cx="121920" cy="2622352"/>
          </a:xfrm>
          <a:prstGeom prst="roundRect">
            <a:avLst>
              <a:gd name="adj" fmla="val 26342"/>
            </a:avLst>
          </a:prstGeom>
          <a:solidFill>
            <a:srgbClr val="FFB393"/>
          </a:solidFill>
          <a:ln/>
        </p:spPr>
      </p:sp>
      <p:sp>
        <p:nvSpPr>
          <p:cNvPr id="20" name="Text 18"/>
          <p:cNvSpPr/>
          <p:nvPr/>
        </p:nvSpPr>
        <p:spPr>
          <a:xfrm>
            <a:off x="7950398" y="4983718"/>
            <a:ext cx="359521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Post Hoc Ergo Propter Hoc </a:t>
            </a:r>
          </a:p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(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Posle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toga,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dakle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zbog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toga)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889438" y="5707916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Pretpostavka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se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događaj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desio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nakon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drugog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on je bio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njegov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uzrok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22" name="Text 20"/>
          <p:cNvSpPr/>
          <p:nvPr/>
        </p:nvSpPr>
        <p:spPr>
          <a:xfrm>
            <a:off x="7950397" y="6530580"/>
            <a:ext cx="5693807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Počeo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nosim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narukvicu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ocene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bolje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- mora da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srećna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!"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880229"/>
            <a:ext cx="6818709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1914882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logičke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pogrešno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rasuđivanje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sofizmi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predstavljaju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zagonetke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izazivaju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naše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drugačije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načine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Sofizmi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9260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Potiču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grčke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reči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sophia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mudrost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Obmanjujući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argumenti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osmišljeni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da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zavaraju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5487472"/>
            <a:ext cx="356163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Korišćeni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strane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antičkih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grčkih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sofista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 -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intelektualnih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prevaranata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49260" y="6589633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Fokus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privid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umesto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istinsku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pronicljivost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840724" y="3397091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40724" y="396799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Od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grčkog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"para"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suprotno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 + "doxa" (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)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4840724" y="4727734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pl-PL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Izjave koje vode do kontradikcija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840724" y="5487472"/>
            <a:ext cx="35616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Stimulišu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kritičko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mišljenje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4840724" y="5904786"/>
            <a:ext cx="356163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Često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podsti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intelektualna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dostignuća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622941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Čuveni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3815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Epimenidov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93815" y="3494365"/>
            <a:ext cx="3745468" cy="2054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Kr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ićani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Epimenid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Kr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ićanin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on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neistinitim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neistinito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Kr</a:t>
            </a:r>
            <a:r>
              <a:rPr lang="sr-Latn-R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ićani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potencijalno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čineći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to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stvarajući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beskonačnu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petlju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5197912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42466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Eubulidov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2466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"Ono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govorim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."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;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lažno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onda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mora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biti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tačno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–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kontradikcija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9" name="Shape 7"/>
          <p:cNvSpPr/>
          <p:nvPr/>
        </p:nvSpPr>
        <p:spPr>
          <a:xfrm>
            <a:off x="9646563" y="2764631"/>
            <a:ext cx="4234577" cy="3842028"/>
          </a:xfrm>
          <a:prstGeom prst="roundRect">
            <a:avLst>
              <a:gd name="adj" fmla="val 836"/>
            </a:avLst>
          </a:prstGeom>
          <a:solidFill>
            <a:srgbClr val="5C2438"/>
          </a:solidFill>
          <a:ln w="30480">
            <a:solidFill>
              <a:srgbClr val="662E4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1117" y="300918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Zenonovi</a:t>
            </a: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2200" b="1" dirty="0" err="1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1117" y="3494365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Kornjača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Iako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brži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Ahil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nikada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ne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stiže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kornjaču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krenula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ranije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91117" y="4992410"/>
            <a:ext cx="3745468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strele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Leteća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strela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zauzima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prostor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u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svakom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datom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trenutku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što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teoretski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čini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nepokretnom</a:t>
            </a:r>
            <a:r>
              <a:rPr lang="en-US" sz="16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3846790"/>
            <a:ext cx="57094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600"/>
              </a:lnSpc>
            </a:pP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Paradoks</a:t>
            </a: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</a:t>
            </a:r>
            <a:r>
              <a:rPr lang="en-US" sz="4450" b="1" dirty="0" err="1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blizanaca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88144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Fascinantan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paradoks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izaziva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modernu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fiziku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464731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Jedan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svemirskim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brodom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skoro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brzinom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svetlosti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dok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drugi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ostaje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Zemlji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9260" y="5882045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Zbog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relativnosti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vremena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vreme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usporava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putujućeg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blizanca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49260" y="6299359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povratku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nakon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20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zemaljskih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godina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putujući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blizanac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ostario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samo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10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godina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49260" y="671667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Iako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deluje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nemoguće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ovaj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ishod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u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skladu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sa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Ajnštajnovom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teorijom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50" dirty="0" err="1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relativnosti</a:t>
            </a: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980</Words>
  <Application>Microsoft Office PowerPoint</Application>
  <PresentationFormat>Custom</PresentationFormat>
  <Paragraphs>105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Brygada 1918 Bold</vt:lpstr>
      <vt:lpstr>Montserrat Medium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3</cp:revision>
  <dcterms:created xsi:type="dcterms:W3CDTF">2025-09-11T14:09:32Z</dcterms:created>
  <dcterms:modified xsi:type="dcterms:W3CDTF">2026-01-10T17:57:16Z</dcterms:modified>
</cp:coreProperties>
</file>